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9.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40.xml" ContentType="application/vnd.openxmlformats-officedocument.presentationml.notesSlide+xml"/>
  <Override PartName="/ppt/tags/tag46.xml" ContentType="application/vnd.openxmlformats-officedocument.presentationml.tags+xml"/>
  <Override PartName="/ppt/notesSlides/notesSlide41.xml" ContentType="application/vnd.openxmlformats-officedocument.presentationml.notesSlide+xml"/>
  <Override PartName="/ppt/tags/tag47.xml" ContentType="application/vnd.openxmlformats-officedocument.presentationml.tags+xml"/>
  <Override PartName="/ppt/notesSlides/notesSlide42.xml" ContentType="application/vnd.openxmlformats-officedocument.presentationml.notesSlide+xml"/>
  <Override PartName="/ppt/tags/tag48.xml" ContentType="application/vnd.openxmlformats-officedocument.presentationml.tags+xml"/>
  <Override PartName="/ppt/notesSlides/notesSlide43.xml" ContentType="application/vnd.openxmlformats-officedocument.presentationml.notesSlide+xml"/>
  <Override PartName="/ppt/tags/tag49.xml" ContentType="application/vnd.openxmlformats-officedocument.presentationml.tags+xml"/>
  <Override PartName="/ppt/notesSlides/notesSlide44.xml" ContentType="application/vnd.openxmlformats-officedocument.presentationml.notesSlide+xml"/>
  <Override PartName="/ppt/tags/tag50.xml" ContentType="application/vnd.openxmlformats-officedocument.presentationml.tags+xml"/>
  <Override PartName="/ppt/notesSlides/notesSlide45.xml" ContentType="application/vnd.openxmlformats-officedocument.presentationml.notesSlide+xml"/>
  <Override PartName="/ppt/tags/tag51.xml" ContentType="application/vnd.openxmlformats-officedocument.presentationml.tags+xml"/>
  <Override PartName="/ppt/notesSlides/notesSlide46.xml" ContentType="application/vnd.openxmlformats-officedocument.presentationml.notesSlide+xml"/>
  <Override PartName="/ppt/tags/tag52.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53.xml" ContentType="application/vnd.openxmlformats-officedocument.presentationml.tags+xml"/>
  <Override PartName="/ppt/notesSlides/notesSlide4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0"/>
  </p:notesMasterIdLst>
  <p:sldIdLst>
    <p:sldId id="586" r:id="rId2"/>
    <p:sldId id="279" r:id="rId3"/>
    <p:sldId id="585" r:id="rId4"/>
    <p:sldId id="257" r:id="rId5"/>
    <p:sldId id="266" r:id="rId6"/>
    <p:sldId id="474" r:id="rId7"/>
    <p:sldId id="360" r:id="rId8"/>
    <p:sldId id="415" r:id="rId9"/>
    <p:sldId id="416" r:id="rId10"/>
    <p:sldId id="418" r:id="rId11"/>
    <p:sldId id="419" r:id="rId12"/>
    <p:sldId id="260" r:id="rId13"/>
    <p:sldId id="420" r:id="rId14"/>
    <p:sldId id="476" r:id="rId15"/>
    <p:sldId id="423" r:id="rId16"/>
    <p:sldId id="424" r:id="rId17"/>
    <p:sldId id="426" r:id="rId18"/>
    <p:sldId id="261" r:id="rId19"/>
    <p:sldId id="427" r:id="rId20"/>
    <p:sldId id="428" r:id="rId21"/>
    <p:sldId id="479" r:id="rId22"/>
    <p:sldId id="477" r:id="rId23"/>
    <p:sldId id="480" r:id="rId24"/>
    <p:sldId id="481" r:id="rId25"/>
    <p:sldId id="478" r:id="rId26"/>
    <p:sldId id="430" r:id="rId27"/>
    <p:sldId id="432" r:id="rId28"/>
    <p:sldId id="293" r:id="rId29"/>
    <p:sldId id="483" r:id="rId30"/>
    <p:sldId id="435" r:id="rId31"/>
    <p:sldId id="486" r:id="rId32"/>
    <p:sldId id="484" r:id="rId33"/>
    <p:sldId id="437" r:id="rId34"/>
    <p:sldId id="475" r:id="rId35"/>
    <p:sldId id="438" r:id="rId36"/>
    <p:sldId id="473" r:id="rId37"/>
    <p:sldId id="440" r:id="rId38"/>
    <p:sldId id="441" r:id="rId39"/>
    <p:sldId id="361" r:id="rId40"/>
    <p:sldId id="443" r:id="rId41"/>
    <p:sldId id="442" r:id="rId42"/>
    <p:sldId id="444" r:id="rId43"/>
    <p:sldId id="445" r:id="rId44"/>
    <p:sldId id="446" r:id="rId45"/>
    <p:sldId id="447" r:id="rId46"/>
    <p:sldId id="262" r:id="rId47"/>
    <p:sldId id="448" r:id="rId48"/>
    <p:sldId id="449" r:id="rId49"/>
    <p:sldId id="450" r:id="rId50"/>
    <p:sldId id="451" r:id="rId51"/>
    <p:sldId id="452" r:id="rId52"/>
    <p:sldId id="453" r:id="rId53"/>
    <p:sldId id="454" r:id="rId54"/>
    <p:sldId id="455" r:id="rId55"/>
    <p:sldId id="456" r:id="rId56"/>
    <p:sldId id="457" r:id="rId57"/>
    <p:sldId id="469" r:id="rId58"/>
    <p:sldId id="458" r:id="rId59"/>
    <p:sldId id="459" r:id="rId60"/>
    <p:sldId id="460" r:id="rId61"/>
    <p:sldId id="461" r:id="rId62"/>
    <p:sldId id="462" r:id="rId63"/>
    <p:sldId id="333" r:id="rId64"/>
    <p:sldId id="346" r:id="rId65"/>
    <p:sldId id="532" r:id="rId66"/>
    <p:sldId id="482" r:id="rId67"/>
    <p:sldId id="485" r:id="rId68"/>
    <p:sldId id="587"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CE516D3A-C112-4826-8EC1-A6D9D2598057}">
          <p14:sldIdLst>
            <p14:sldId id="586"/>
            <p14:sldId id="279"/>
            <p14:sldId id="585"/>
            <p14:sldId id="257"/>
            <p14:sldId id="266"/>
            <p14:sldId id="474"/>
          </p14:sldIdLst>
        </p14:section>
        <p14:section name="近視/老花" id="{1E92434E-F38E-4FE3-87B9-B25A786B7D64}">
          <p14:sldIdLst>
            <p14:sldId id="360"/>
            <p14:sldId id="415"/>
            <p14:sldId id="416"/>
            <p14:sldId id="418"/>
            <p14:sldId id="419"/>
          </p14:sldIdLst>
        </p14:section>
        <p14:section name="白內障" id="{BCAC3C23-FCE0-43D2-B3D0-D56AE1066A2B}">
          <p14:sldIdLst>
            <p14:sldId id="260"/>
            <p14:sldId id="420"/>
            <p14:sldId id="476"/>
            <p14:sldId id="423"/>
            <p14:sldId id="424"/>
            <p14:sldId id="426"/>
          </p14:sldIdLst>
        </p14:section>
        <p14:section name="青光眼" id="{9EF4938E-AAF8-4FBB-B30D-96AA957E3AFD}">
          <p14:sldIdLst>
            <p14:sldId id="261"/>
            <p14:sldId id="427"/>
            <p14:sldId id="428"/>
            <p14:sldId id="479"/>
            <p14:sldId id="477"/>
            <p14:sldId id="480"/>
            <p14:sldId id="481"/>
            <p14:sldId id="478"/>
            <p14:sldId id="430"/>
            <p14:sldId id="432"/>
            <p14:sldId id="293"/>
            <p14:sldId id="483"/>
            <p14:sldId id="435"/>
            <p14:sldId id="486"/>
            <p14:sldId id="484"/>
            <p14:sldId id="437"/>
          </p14:sldIdLst>
        </p14:section>
        <p14:section name="乾眼症" id="{FE705C62-129C-4C6D-9292-C928E70EFEAE}">
          <p14:sldIdLst>
            <p14:sldId id="475"/>
            <p14:sldId id="438"/>
            <p14:sldId id="473"/>
            <p14:sldId id="440"/>
            <p14:sldId id="441"/>
            <p14:sldId id="361"/>
            <p14:sldId id="443"/>
            <p14:sldId id="442"/>
            <p14:sldId id="444"/>
            <p14:sldId id="445"/>
            <p14:sldId id="446"/>
            <p14:sldId id="447"/>
          </p14:sldIdLst>
        </p14:section>
        <p14:section name="DM視網膜病變" id="{B79EBE73-C4F0-4FBF-B354-A610638BA4E5}">
          <p14:sldIdLst>
            <p14:sldId id="262"/>
            <p14:sldId id="448"/>
            <p14:sldId id="449"/>
            <p14:sldId id="450"/>
            <p14:sldId id="451"/>
            <p14:sldId id="452"/>
          </p14:sldIdLst>
        </p14:section>
        <p14:section name="AMD" id="{D8BA3343-4290-4016-8A9C-A75304E14535}">
          <p14:sldIdLst>
            <p14:sldId id="453"/>
            <p14:sldId id="454"/>
            <p14:sldId id="455"/>
            <p14:sldId id="456"/>
            <p14:sldId id="457"/>
            <p14:sldId id="469"/>
            <p14:sldId id="458"/>
            <p14:sldId id="459"/>
            <p14:sldId id="460"/>
            <p14:sldId id="461"/>
          </p14:sldIdLst>
        </p14:section>
        <p14:section name="summary" id="{191B9965-8A90-46EA-9C05-928EC1803400}">
          <p14:sldIdLst>
            <p14:sldId id="462"/>
            <p14:sldId id="333"/>
            <p14:sldId id="346"/>
            <p14:sldId id="532"/>
            <p14:sldId id="482"/>
            <p14:sldId id="485"/>
            <p14:sldId id="587"/>
          </p14:sldIdLst>
        </p14:section>
      </p14:sectionLst>
    </p:ext>
    <p:ext uri="{EFAFB233-063F-42B5-8137-9DF3F51BA10A}">
      <p15:sldGuideLst xmlns:p15="http://schemas.microsoft.com/office/powerpoint/2012/main">
        <p15:guide id="2" pos="7129" userDrawn="1">
          <p15:clr>
            <a:srgbClr val="A4A3A4"/>
          </p15:clr>
        </p15:guide>
        <p15:guide id="3" orient="horz" pos="4020" userDrawn="1">
          <p15:clr>
            <a:srgbClr val="A4A3A4"/>
          </p15:clr>
        </p15:guide>
        <p15:guide id="4" orient="horz" pos="323" userDrawn="1">
          <p15:clr>
            <a:srgbClr val="A4A3A4"/>
          </p15:clr>
        </p15:guide>
        <p15:guide id="5" pos="48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旭輝 黃" initials="旭黃" lastIdx="2" clrIdx="0">
    <p:extLst>
      <p:ext uri="{19B8F6BF-5375-455C-9EA6-DF929625EA0E}">
        <p15:presenceInfo xmlns:p15="http://schemas.microsoft.com/office/powerpoint/2012/main" userId="ff34a0071409e5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E5B93"/>
    <a:srgbClr val="00B050"/>
    <a:srgbClr val="0F3443"/>
    <a:srgbClr val="72331B"/>
    <a:srgbClr val="663E1A"/>
    <a:srgbClr val="616161"/>
    <a:srgbClr val="BA331E"/>
    <a:srgbClr val="5C4147"/>
    <a:srgbClr val="0000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AC9B85-D6B8-4938-932E-64626C73AB1A}" v="6" dt="2026-05-11T01:24:45.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569" autoAdjust="0"/>
  </p:normalViewPr>
  <p:slideViewPr>
    <p:cSldViewPr snapToGrid="0" showGuides="1">
      <p:cViewPr varScale="1">
        <p:scale>
          <a:sx n="54" d="100"/>
          <a:sy n="54" d="100"/>
        </p:scale>
        <p:origin x="516" y="656"/>
      </p:cViewPr>
      <p:guideLst>
        <p:guide pos="7129"/>
        <p:guide orient="horz" pos="4020"/>
        <p:guide orient="horz" pos="323"/>
        <p:guide pos="483"/>
      </p:guideLst>
    </p:cSldViewPr>
  </p:slideViewPr>
  <p:notesTextViewPr>
    <p:cViewPr>
      <p:scale>
        <a:sx n="1" d="1"/>
        <a:sy n="1" d="1"/>
      </p:scale>
      <p:origin x="0" y="-288"/>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旭輝 黃" userId="ff34a0071409e54b" providerId="LiveId" clId="{AA2A2EDA-529C-47A2-8BAC-8025E28A8B21}"/>
    <pc:docChg chg="undo custSel addSld delSld modSld delSection modSection">
      <pc:chgData name="旭輝 黃" userId="ff34a0071409e54b" providerId="LiveId" clId="{AA2A2EDA-529C-47A2-8BAC-8025E28A8B21}" dt="2026-05-11T01:25:19.160" v="2480" actId="20577"/>
      <pc:docMkLst>
        <pc:docMk/>
      </pc:docMkLst>
      <pc:sldChg chg="modTransition">
        <pc:chgData name="旭輝 黃" userId="ff34a0071409e54b" providerId="LiveId" clId="{AA2A2EDA-529C-47A2-8BAC-8025E28A8B21}" dt="2026-05-01T00:56:42.202" v="1699"/>
        <pc:sldMkLst>
          <pc:docMk/>
          <pc:sldMk cId="3885323695" sldId="257"/>
        </pc:sldMkLst>
      </pc:sldChg>
      <pc:sldChg chg="modTransition">
        <pc:chgData name="旭輝 黃" userId="ff34a0071409e54b" providerId="LiveId" clId="{AA2A2EDA-529C-47A2-8BAC-8025E28A8B21}" dt="2026-05-01T00:56:42.202" v="1699"/>
        <pc:sldMkLst>
          <pc:docMk/>
          <pc:sldMk cId="2041087134" sldId="260"/>
        </pc:sldMkLst>
      </pc:sldChg>
      <pc:sldChg chg="delSp add modTransition modAnim">
        <pc:chgData name="旭輝 黃" userId="ff34a0071409e54b" providerId="LiveId" clId="{AA2A2EDA-529C-47A2-8BAC-8025E28A8B21}" dt="2026-05-01T00:56:42.202" v="1699"/>
        <pc:sldMkLst>
          <pc:docMk/>
          <pc:sldMk cId="3786894122" sldId="261"/>
        </pc:sldMkLst>
      </pc:sldChg>
      <pc:sldChg chg="delSp add modTransition modAnim">
        <pc:chgData name="旭輝 黃" userId="ff34a0071409e54b" providerId="LiveId" clId="{AA2A2EDA-529C-47A2-8BAC-8025E28A8B21}" dt="2026-05-01T00:56:42.202" v="1699"/>
        <pc:sldMkLst>
          <pc:docMk/>
          <pc:sldMk cId="3603419983" sldId="262"/>
        </pc:sldMkLst>
      </pc:sldChg>
      <pc:sldChg chg="modTransition">
        <pc:chgData name="旭輝 黃" userId="ff34a0071409e54b" providerId="LiveId" clId="{AA2A2EDA-529C-47A2-8BAC-8025E28A8B21}" dt="2026-05-01T00:56:42.202" v="1699"/>
        <pc:sldMkLst>
          <pc:docMk/>
          <pc:sldMk cId="2228722770" sldId="266"/>
        </pc:sldMkLst>
      </pc:sldChg>
      <pc:sldChg chg="addSp modSp modTransition">
        <pc:chgData name="旭輝 黃" userId="ff34a0071409e54b" providerId="LiveId" clId="{AA2A2EDA-529C-47A2-8BAC-8025E28A8B21}" dt="2026-05-01T00:56:42.202" v="1699"/>
        <pc:sldMkLst>
          <pc:docMk/>
          <pc:sldMk cId="2185959316" sldId="279"/>
        </pc:sldMkLst>
        <pc:spChg chg="add mod">
          <ac:chgData name="旭輝 黃" userId="ff34a0071409e54b" providerId="LiveId" clId="{AA2A2EDA-529C-47A2-8BAC-8025E28A8B21}" dt="2026-04-30T14:16:36.780" v="1695" actId="571"/>
          <ac:spMkLst>
            <pc:docMk/>
            <pc:sldMk cId="2185959316" sldId="279"/>
            <ac:spMk id="5" creationId="{5BD05DC6-10F6-2272-3FED-4ECE85B16999}"/>
          </ac:spMkLst>
        </pc:spChg>
        <pc:spChg chg="add mod">
          <ac:chgData name="旭輝 黃" userId="ff34a0071409e54b" providerId="LiveId" clId="{AA2A2EDA-529C-47A2-8BAC-8025E28A8B21}" dt="2026-04-30T14:16:36.780" v="1695" actId="571"/>
          <ac:spMkLst>
            <pc:docMk/>
            <pc:sldMk cId="2185959316" sldId="279"/>
            <ac:spMk id="6" creationId="{4BFAE81E-3E9A-5CE1-E2D1-45908DB3E503}"/>
          </ac:spMkLst>
        </pc:spChg>
        <pc:spChg chg="add mod">
          <ac:chgData name="旭輝 黃" userId="ff34a0071409e54b" providerId="LiveId" clId="{AA2A2EDA-529C-47A2-8BAC-8025E28A8B21}" dt="2026-04-30T14:16:36.780" v="1695" actId="571"/>
          <ac:spMkLst>
            <pc:docMk/>
            <pc:sldMk cId="2185959316" sldId="279"/>
            <ac:spMk id="7" creationId="{27F2FE4C-EA68-4644-8315-E2D64133357F}"/>
          </ac:spMkLst>
        </pc:spChg>
        <pc:spChg chg="mod">
          <ac:chgData name="旭輝 黃" userId="ff34a0071409e54b" providerId="LiveId" clId="{AA2A2EDA-529C-47A2-8BAC-8025E28A8B21}" dt="2026-04-30T14:16:36.780" v="1695" actId="571"/>
          <ac:spMkLst>
            <pc:docMk/>
            <pc:sldMk cId="2185959316" sldId="279"/>
            <ac:spMk id="15" creationId="{B18FF324-668F-2148-D583-EDEEB8F6FA7E}"/>
          </ac:spMkLst>
        </pc:spChg>
        <pc:spChg chg="mod">
          <ac:chgData name="旭輝 黃" userId="ff34a0071409e54b" providerId="LiveId" clId="{AA2A2EDA-529C-47A2-8BAC-8025E28A8B21}" dt="2026-04-30T14:16:36.780" v="1695" actId="571"/>
          <ac:spMkLst>
            <pc:docMk/>
            <pc:sldMk cId="2185959316" sldId="279"/>
            <ac:spMk id="21" creationId="{7767375C-3502-F7C4-E535-7941257743E9}"/>
          </ac:spMkLst>
        </pc:spChg>
        <pc:spChg chg="mod">
          <ac:chgData name="旭輝 黃" userId="ff34a0071409e54b" providerId="LiveId" clId="{AA2A2EDA-529C-47A2-8BAC-8025E28A8B21}" dt="2026-04-30T14:16:36.780" v="1695" actId="571"/>
          <ac:spMkLst>
            <pc:docMk/>
            <pc:sldMk cId="2185959316" sldId="279"/>
            <ac:spMk id="29" creationId="{0CC83981-866D-1D5A-338B-90F998AD25EB}"/>
          </ac:spMkLst>
        </pc:spChg>
        <pc:spChg chg="add mod">
          <ac:chgData name="旭輝 黃" userId="ff34a0071409e54b" providerId="LiveId" clId="{AA2A2EDA-529C-47A2-8BAC-8025E28A8B21}" dt="2026-04-30T14:16:36.780" v="1695" actId="571"/>
          <ac:spMkLst>
            <pc:docMk/>
            <pc:sldMk cId="2185959316" sldId="279"/>
            <ac:spMk id="30" creationId="{F1B7BCEA-C43F-657A-FDA2-B43859CE415A}"/>
          </ac:spMkLst>
        </pc:spChg>
        <pc:spChg chg="mod">
          <ac:chgData name="旭輝 黃" userId="ff34a0071409e54b" providerId="LiveId" clId="{AA2A2EDA-529C-47A2-8BAC-8025E28A8B21}" dt="2026-04-30T14:16:36.780" v="1695" actId="571"/>
          <ac:spMkLst>
            <pc:docMk/>
            <pc:sldMk cId="2185959316" sldId="279"/>
            <ac:spMk id="44" creationId="{FA653873-02FF-FAA6-3FA1-5F3AE136FC15}"/>
          </ac:spMkLst>
        </pc:spChg>
        <pc:spChg chg="mod">
          <ac:chgData name="旭輝 黃" userId="ff34a0071409e54b" providerId="LiveId" clId="{AA2A2EDA-529C-47A2-8BAC-8025E28A8B21}" dt="2026-04-30T14:16:36.780" v="1695" actId="571"/>
          <ac:spMkLst>
            <pc:docMk/>
            <pc:sldMk cId="2185959316" sldId="279"/>
            <ac:spMk id="45" creationId="{85A8B75E-28E9-D86D-1873-623A12F415B7}"/>
          </ac:spMkLst>
        </pc:spChg>
        <pc:spChg chg="mod">
          <ac:chgData name="旭輝 黃" userId="ff34a0071409e54b" providerId="LiveId" clId="{AA2A2EDA-529C-47A2-8BAC-8025E28A8B21}" dt="2026-04-30T14:16:36.780" v="1695" actId="571"/>
          <ac:spMkLst>
            <pc:docMk/>
            <pc:sldMk cId="2185959316" sldId="279"/>
            <ac:spMk id="51" creationId="{1FB330B8-7773-037D-F60B-562E117238D3}"/>
          </ac:spMkLst>
        </pc:spChg>
      </pc:sldChg>
      <pc:sldChg chg="delSp add modTransition modAnim">
        <pc:chgData name="旭輝 黃" userId="ff34a0071409e54b" providerId="LiveId" clId="{AA2A2EDA-529C-47A2-8BAC-8025E28A8B21}" dt="2026-05-01T00:56:42.202" v="1699"/>
        <pc:sldMkLst>
          <pc:docMk/>
          <pc:sldMk cId="1958412019" sldId="293"/>
        </pc:sldMkLst>
      </pc:sldChg>
      <pc:sldChg chg="delSp add modTransition modAnim">
        <pc:chgData name="旭輝 黃" userId="ff34a0071409e54b" providerId="LiveId" clId="{AA2A2EDA-529C-47A2-8BAC-8025E28A8B21}" dt="2026-05-01T00:56:42.202" v="1699"/>
        <pc:sldMkLst>
          <pc:docMk/>
          <pc:sldMk cId="1883184806" sldId="333"/>
        </pc:sldMkLst>
      </pc:sldChg>
      <pc:sldChg chg="delSp add modTransition modAnim">
        <pc:chgData name="旭輝 黃" userId="ff34a0071409e54b" providerId="LiveId" clId="{AA2A2EDA-529C-47A2-8BAC-8025E28A8B21}" dt="2026-05-01T00:56:42.202" v="1699"/>
        <pc:sldMkLst>
          <pc:docMk/>
          <pc:sldMk cId="2380259287" sldId="346"/>
        </pc:sldMkLst>
      </pc:sldChg>
      <pc:sldChg chg="modTransition">
        <pc:chgData name="旭輝 黃" userId="ff34a0071409e54b" providerId="LiveId" clId="{AA2A2EDA-529C-47A2-8BAC-8025E28A8B21}" dt="2026-05-01T00:56:42.202" v="1699"/>
        <pc:sldMkLst>
          <pc:docMk/>
          <pc:sldMk cId="4166661157" sldId="360"/>
        </pc:sldMkLst>
      </pc:sldChg>
      <pc:sldChg chg="delSp add modTransition modAnim">
        <pc:chgData name="旭輝 黃" userId="ff34a0071409e54b" providerId="LiveId" clId="{AA2A2EDA-529C-47A2-8BAC-8025E28A8B21}" dt="2026-05-01T00:56:42.202" v="1699"/>
        <pc:sldMkLst>
          <pc:docMk/>
          <pc:sldMk cId="3222593732" sldId="361"/>
        </pc:sldMkLst>
      </pc:sldChg>
      <pc:sldChg chg="modTransition">
        <pc:chgData name="旭輝 黃" userId="ff34a0071409e54b" providerId="LiveId" clId="{AA2A2EDA-529C-47A2-8BAC-8025E28A8B21}" dt="2026-05-01T00:56:42.202" v="1699"/>
        <pc:sldMkLst>
          <pc:docMk/>
          <pc:sldMk cId="499862715" sldId="415"/>
        </pc:sldMkLst>
      </pc:sldChg>
      <pc:sldChg chg="modSp mod modTransition">
        <pc:chgData name="旭輝 黃" userId="ff34a0071409e54b" providerId="LiveId" clId="{AA2A2EDA-529C-47A2-8BAC-8025E28A8B21}" dt="2026-05-01T00:56:42.202" v="1699"/>
        <pc:sldMkLst>
          <pc:docMk/>
          <pc:sldMk cId="3997917441" sldId="416"/>
        </pc:sldMkLst>
        <pc:spChg chg="mod">
          <ac:chgData name="旭輝 黃" userId="ff34a0071409e54b" providerId="LiveId" clId="{AA2A2EDA-529C-47A2-8BAC-8025E28A8B21}" dt="2026-04-30T14:29:12.678" v="1698" actId="1038"/>
          <ac:spMkLst>
            <pc:docMk/>
            <pc:sldMk cId="3997917441" sldId="416"/>
            <ac:spMk id="11" creationId="{9A9764EF-0568-76AE-4ABF-CB50589036A8}"/>
          </ac:spMkLst>
        </pc:spChg>
        <pc:spChg chg="mod">
          <ac:chgData name="旭輝 黃" userId="ff34a0071409e54b" providerId="LiveId" clId="{AA2A2EDA-529C-47A2-8BAC-8025E28A8B21}" dt="2026-04-30T14:29:12.678" v="1698" actId="1038"/>
          <ac:spMkLst>
            <pc:docMk/>
            <pc:sldMk cId="3997917441" sldId="416"/>
            <ac:spMk id="38" creationId="{292B0F65-9F63-BBEF-937A-430773CAD98C}"/>
          </ac:spMkLst>
        </pc:spChg>
        <pc:spChg chg="mod">
          <ac:chgData name="旭輝 黃" userId="ff34a0071409e54b" providerId="LiveId" clId="{AA2A2EDA-529C-47A2-8BAC-8025E28A8B21}" dt="2026-04-30T14:29:12.678" v="1698" actId="1038"/>
          <ac:spMkLst>
            <pc:docMk/>
            <pc:sldMk cId="3997917441" sldId="416"/>
            <ac:spMk id="39" creationId="{57A8E6C4-22A7-0CA3-3AB1-2DD469AA48AE}"/>
          </ac:spMkLst>
        </pc:spChg>
        <pc:spChg chg="mod">
          <ac:chgData name="旭輝 黃" userId="ff34a0071409e54b" providerId="LiveId" clId="{AA2A2EDA-529C-47A2-8BAC-8025E28A8B21}" dt="2026-04-30T14:29:12.678" v="1698" actId="1038"/>
          <ac:spMkLst>
            <pc:docMk/>
            <pc:sldMk cId="3997917441" sldId="416"/>
            <ac:spMk id="40" creationId="{AB84F836-D3E2-002D-27EB-AD54C102EBA6}"/>
          </ac:spMkLst>
        </pc:spChg>
        <pc:spChg chg="mod">
          <ac:chgData name="旭輝 黃" userId="ff34a0071409e54b" providerId="LiveId" clId="{AA2A2EDA-529C-47A2-8BAC-8025E28A8B21}" dt="2026-04-30T14:29:12.678" v="1698" actId="1038"/>
          <ac:spMkLst>
            <pc:docMk/>
            <pc:sldMk cId="3997917441" sldId="416"/>
            <ac:spMk id="51" creationId="{2BF48090-2D80-1D8D-2517-291C6F1033BA}"/>
          </ac:spMkLst>
        </pc:spChg>
        <pc:spChg chg="mod">
          <ac:chgData name="旭輝 黃" userId="ff34a0071409e54b" providerId="LiveId" clId="{AA2A2EDA-529C-47A2-8BAC-8025E28A8B21}" dt="2026-04-30T14:29:12.678" v="1698" actId="1038"/>
          <ac:spMkLst>
            <pc:docMk/>
            <pc:sldMk cId="3997917441" sldId="416"/>
            <ac:spMk id="52" creationId="{CB5F4E14-98CA-6A08-6F2A-E6F8075BD3CA}"/>
          </ac:spMkLst>
        </pc:spChg>
        <pc:spChg chg="mod">
          <ac:chgData name="旭輝 黃" userId="ff34a0071409e54b" providerId="LiveId" clId="{AA2A2EDA-529C-47A2-8BAC-8025E28A8B21}" dt="2026-04-30T14:29:12.678" v="1698" actId="1038"/>
          <ac:spMkLst>
            <pc:docMk/>
            <pc:sldMk cId="3997917441" sldId="416"/>
            <ac:spMk id="54" creationId="{A1D086F2-71B3-70F4-D230-D4ED674D7D65}"/>
          </ac:spMkLst>
        </pc:spChg>
        <pc:spChg chg="mod">
          <ac:chgData name="旭輝 黃" userId="ff34a0071409e54b" providerId="LiveId" clId="{AA2A2EDA-529C-47A2-8BAC-8025E28A8B21}" dt="2026-04-30T14:29:12.678" v="1698" actId="1038"/>
          <ac:spMkLst>
            <pc:docMk/>
            <pc:sldMk cId="3997917441" sldId="416"/>
            <ac:spMk id="57" creationId="{9A110295-4551-6732-0792-8ED3C6D0D43A}"/>
          </ac:spMkLst>
        </pc:spChg>
        <pc:spChg chg="mod">
          <ac:chgData name="旭輝 黃" userId="ff34a0071409e54b" providerId="LiveId" clId="{AA2A2EDA-529C-47A2-8BAC-8025E28A8B21}" dt="2026-04-30T14:29:12.678" v="1698" actId="1038"/>
          <ac:spMkLst>
            <pc:docMk/>
            <pc:sldMk cId="3997917441" sldId="416"/>
            <ac:spMk id="63" creationId="{75CA6711-33B5-72E9-E370-78ADABEA1E5C}"/>
          </ac:spMkLst>
        </pc:spChg>
        <pc:picChg chg="mod">
          <ac:chgData name="旭輝 黃" userId="ff34a0071409e54b" providerId="LiveId" clId="{AA2A2EDA-529C-47A2-8BAC-8025E28A8B21}" dt="2026-04-30T14:29:12.678" v="1698" actId="1038"/>
          <ac:picMkLst>
            <pc:docMk/>
            <pc:sldMk cId="3997917441" sldId="416"/>
            <ac:picMk id="35" creationId="{B18E07F6-F5E8-C74E-D655-48AB7EBF112B}"/>
          </ac:picMkLst>
        </pc:picChg>
      </pc:sldChg>
      <pc:sldChg chg="modSp mod modTransition modNotesTx">
        <pc:chgData name="旭輝 黃" userId="ff34a0071409e54b" providerId="LiveId" clId="{AA2A2EDA-529C-47A2-8BAC-8025E28A8B21}" dt="2026-05-11T01:25:19.160" v="2480" actId="20577"/>
        <pc:sldMkLst>
          <pc:docMk/>
          <pc:sldMk cId="1579654141" sldId="418"/>
        </pc:sldMkLst>
        <pc:spChg chg="mod">
          <ac:chgData name="旭輝 黃" userId="ff34a0071409e54b" providerId="LiveId" clId="{AA2A2EDA-529C-47A2-8BAC-8025E28A8B21}" dt="2026-05-11T01:24:16.518" v="2357" actId="20577"/>
          <ac:spMkLst>
            <pc:docMk/>
            <pc:sldMk cId="1579654141" sldId="418"/>
            <ac:spMk id="33" creationId="{7FBE79ED-F241-8020-2B45-26CF3E25FD3F}"/>
          </ac:spMkLst>
        </pc:spChg>
      </pc:sldChg>
      <pc:sldChg chg="modTransition">
        <pc:chgData name="旭輝 黃" userId="ff34a0071409e54b" providerId="LiveId" clId="{AA2A2EDA-529C-47A2-8BAC-8025E28A8B21}" dt="2026-05-01T00:56:42.202" v="1699"/>
        <pc:sldMkLst>
          <pc:docMk/>
          <pc:sldMk cId="988108833" sldId="419"/>
        </pc:sldMkLst>
      </pc:sldChg>
      <pc:sldChg chg="modTransition">
        <pc:chgData name="旭輝 黃" userId="ff34a0071409e54b" providerId="LiveId" clId="{AA2A2EDA-529C-47A2-8BAC-8025E28A8B21}" dt="2026-05-01T00:56:42.202" v="1699"/>
        <pc:sldMkLst>
          <pc:docMk/>
          <pc:sldMk cId="1227305332" sldId="420"/>
        </pc:sldMkLst>
      </pc:sldChg>
      <pc:sldChg chg="delSp modTransition modAnim">
        <pc:chgData name="旭輝 黃" userId="ff34a0071409e54b" providerId="LiveId" clId="{AA2A2EDA-529C-47A2-8BAC-8025E28A8B21}" dt="2026-05-01T00:56:42.202" v="1699"/>
        <pc:sldMkLst>
          <pc:docMk/>
          <pc:sldMk cId="2359090778" sldId="423"/>
        </pc:sldMkLst>
      </pc:sldChg>
      <pc:sldChg chg="delSp modTransition modAnim">
        <pc:chgData name="旭輝 黃" userId="ff34a0071409e54b" providerId="LiveId" clId="{AA2A2EDA-529C-47A2-8BAC-8025E28A8B21}" dt="2026-05-01T00:56:42.202" v="1699"/>
        <pc:sldMkLst>
          <pc:docMk/>
          <pc:sldMk cId="649710070" sldId="424"/>
        </pc:sldMkLst>
      </pc:sldChg>
      <pc:sldChg chg="delSp modTransition modAnim modNotesTx">
        <pc:chgData name="旭輝 黃" userId="ff34a0071409e54b" providerId="LiveId" clId="{AA2A2EDA-529C-47A2-8BAC-8025E28A8B21}" dt="2026-05-01T01:07:56.979" v="1786" actId="20577"/>
        <pc:sldMkLst>
          <pc:docMk/>
          <pc:sldMk cId="1426216735" sldId="426"/>
        </pc:sldMkLst>
      </pc:sldChg>
      <pc:sldChg chg="delSp add modTransition modAnim">
        <pc:chgData name="旭輝 黃" userId="ff34a0071409e54b" providerId="LiveId" clId="{AA2A2EDA-529C-47A2-8BAC-8025E28A8B21}" dt="2026-05-01T00:56:42.202" v="1699"/>
        <pc:sldMkLst>
          <pc:docMk/>
          <pc:sldMk cId="1652839803" sldId="427"/>
        </pc:sldMkLst>
      </pc:sldChg>
      <pc:sldChg chg="delSp add modTransition modAnim">
        <pc:chgData name="旭輝 黃" userId="ff34a0071409e54b" providerId="LiveId" clId="{AA2A2EDA-529C-47A2-8BAC-8025E28A8B21}" dt="2026-05-01T00:56:42.202" v="1699"/>
        <pc:sldMkLst>
          <pc:docMk/>
          <pc:sldMk cId="3468436763" sldId="428"/>
        </pc:sldMkLst>
      </pc:sldChg>
      <pc:sldChg chg="delSp add modTransition modAnim modNotesTx">
        <pc:chgData name="旭輝 黃" userId="ff34a0071409e54b" providerId="LiveId" clId="{AA2A2EDA-529C-47A2-8BAC-8025E28A8B21}" dt="2026-05-01T01:09:58.405" v="1794" actId="20577"/>
        <pc:sldMkLst>
          <pc:docMk/>
          <pc:sldMk cId="2219567862" sldId="430"/>
        </pc:sldMkLst>
      </pc:sldChg>
      <pc:sldChg chg="delSp add modTransition modAnim">
        <pc:chgData name="旭輝 黃" userId="ff34a0071409e54b" providerId="LiveId" clId="{AA2A2EDA-529C-47A2-8BAC-8025E28A8B21}" dt="2026-05-01T00:56:42.202" v="1699"/>
        <pc:sldMkLst>
          <pc:docMk/>
          <pc:sldMk cId="3400279062" sldId="432"/>
        </pc:sldMkLst>
      </pc:sldChg>
      <pc:sldChg chg="delSp add modTransition modAnim">
        <pc:chgData name="旭輝 黃" userId="ff34a0071409e54b" providerId="LiveId" clId="{AA2A2EDA-529C-47A2-8BAC-8025E28A8B21}" dt="2026-05-01T00:56:42.202" v="1699"/>
        <pc:sldMkLst>
          <pc:docMk/>
          <pc:sldMk cId="1794794798" sldId="435"/>
        </pc:sldMkLst>
      </pc:sldChg>
      <pc:sldChg chg="delSp add modTransition modAnim">
        <pc:chgData name="旭輝 黃" userId="ff34a0071409e54b" providerId="LiveId" clId="{AA2A2EDA-529C-47A2-8BAC-8025E28A8B21}" dt="2026-05-01T00:56:42.202" v="1699"/>
        <pc:sldMkLst>
          <pc:docMk/>
          <pc:sldMk cId="1825764966" sldId="437"/>
        </pc:sldMkLst>
      </pc:sldChg>
      <pc:sldChg chg="delSp add modTransition modAnim">
        <pc:chgData name="旭輝 黃" userId="ff34a0071409e54b" providerId="LiveId" clId="{AA2A2EDA-529C-47A2-8BAC-8025E28A8B21}" dt="2026-05-01T00:56:42.202" v="1699"/>
        <pc:sldMkLst>
          <pc:docMk/>
          <pc:sldMk cId="2000262965" sldId="438"/>
        </pc:sldMkLst>
      </pc:sldChg>
      <pc:sldChg chg="delSp add modTransition modAnim">
        <pc:chgData name="旭輝 黃" userId="ff34a0071409e54b" providerId="LiveId" clId="{AA2A2EDA-529C-47A2-8BAC-8025E28A8B21}" dt="2026-05-01T00:56:42.202" v="1699"/>
        <pc:sldMkLst>
          <pc:docMk/>
          <pc:sldMk cId="1277443859" sldId="440"/>
        </pc:sldMkLst>
      </pc:sldChg>
      <pc:sldChg chg="delSp add modTransition modAnim modNotesTx">
        <pc:chgData name="旭輝 黃" userId="ff34a0071409e54b" providerId="LiveId" clId="{AA2A2EDA-529C-47A2-8BAC-8025E28A8B21}" dt="2026-05-01T01:28:09.072" v="2017" actId="20577"/>
        <pc:sldMkLst>
          <pc:docMk/>
          <pc:sldMk cId="842300688" sldId="441"/>
        </pc:sldMkLst>
      </pc:sldChg>
      <pc:sldChg chg="delSp modSp add mod modTransition modAnim modNotesTx">
        <pc:chgData name="旭輝 黃" userId="ff34a0071409e54b" providerId="LiveId" clId="{AA2A2EDA-529C-47A2-8BAC-8025E28A8B21}" dt="2026-05-01T01:33:59.915" v="2114" actId="1038"/>
        <pc:sldMkLst>
          <pc:docMk/>
          <pc:sldMk cId="2165806624" sldId="442"/>
        </pc:sldMkLst>
        <pc:grpChg chg="mod">
          <ac:chgData name="旭輝 黃" userId="ff34a0071409e54b" providerId="LiveId" clId="{AA2A2EDA-529C-47A2-8BAC-8025E28A8B21}" dt="2026-05-01T01:33:59.915" v="2114" actId="1038"/>
          <ac:grpSpMkLst>
            <pc:docMk/>
            <pc:sldMk cId="2165806624" sldId="442"/>
            <ac:grpSpMk id="3" creationId="{565BB31E-D556-FF16-5F9C-F7FB87C7EF3B}"/>
          </ac:grpSpMkLst>
        </pc:grpChg>
      </pc:sldChg>
      <pc:sldChg chg="delSp add modTransition modAnim modNotesTx">
        <pc:chgData name="旭輝 黃" userId="ff34a0071409e54b" providerId="LiveId" clId="{AA2A2EDA-529C-47A2-8BAC-8025E28A8B21}" dt="2026-05-01T01:29:55.700" v="2109" actId="20577"/>
        <pc:sldMkLst>
          <pc:docMk/>
          <pc:sldMk cId="1152525232" sldId="443"/>
        </pc:sldMkLst>
      </pc:sldChg>
      <pc:sldChg chg="delSp add modTransition modAnim">
        <pc:chgData name="旭輝 黃" userId="ff34a0071409e54b" providerId="LiveId" clId="{AA2A2EDA-529C-47A2-8BAC-8025E28A8B21}" dt="2026-05-01T00:56:42.202" v="1699"/>
        <pc:sldMkLst>
          <pc:docMk/>
          <pc:sldMk cId="518976552" sldId="444"/>
        </pc:sldMkLst>
      </pc:sldChg>
      <pc:sldChg chg="delSp add modTransition modAnim">
        <pc:chgData name="旭輝 黃" userId="ff34a0071409e54b" providerId="LiveId" clId="{AA2A2EDA-529C-47A2-8BAC-8025E28A8B21}" dt="2026-05-01T00:56:42.202" v="1699"/>
        <pc:sldMkLst>
          <pc:docMk/>
          <pc:sldMk cId="2056725070" sldId="445"/>
        </pc:sldMkLst>
      </pc:sldChg>
      <pc:sldChg chg="delSp add modTransition modAnim">
        <pc:chgData name="旭輝 黃" userId="ff34a0071409e54b" providerId="LiveId" clId="{AA2A2EDA-529C-47A2-8BAC-8025E28A8B21}" dt="2026-05-01T00:56:42.202" v="1699"/>
        <pc:sldMkLst>
          <pc:docMk/>
          <pc:sldMk cId="3314812249" sldId="446"/>
        </pc:sldMkLst>
      </pc:sldChg>
      <pc:sldChg chg="delSp add modTransition modAnim">
        <pc:chgData name="旭輝 黃" userId="ff34a0071409e54b" providerId="LiveId" clId="{AA2A2EDA-529C-47A2-8BAC-8025E28A8B21}" dt="2026-05-01T00:56:42.202" v="1699"/>
        <pc:sldMkLst>
          <pc:docMk/>
          <pc:sldMk cId="909668033" sldId="447"/>
        </pc:sldMkLst>
      </pc:sldChg>
      <pc:sldChg chg="delSp add modTransition modAnim">
        <pc:chgData name="旭輝 黃" userId="ff34a0071409e54b" providerId="LiveId" clId="{AA2A2EDA-529C-47A2-8BAC-8025E28A8B21}" dt="2026-05-01T00:56:42.202" v="1699"/>
        <pc:sldMkLst>
          <pc:docMk/>
          <pc:sldMk cId="2890982951" sldId="448"/>
        </pc:sldMkLst>
      </pc:sldChg>
      <pc:sldChg chg="delSp add modTransition modAnim">
        <pc:chgData name="旭輝 黃" userId="ff34a0071409e54b" providerId="LiveId" clId="{AA2A2EDA-529C-47A2-8BAC-8025E28A8B21}" dt="2026-05-01T00:56:42.202" v="1699"/>
        <pc:sldMkLst>
          <pc:docMk/>
          <pc:sldMk cId="497241145" sldId="449"/>
        </pc:sldMkLst>
      </pc:sldChg>
      <pc:sldChg chg="delSp add modTransition modAnim">
        <pc:chgData name="旭輝 黃" userId="ff34a0071409e54b" providerId="LiveId" clId="{AA2A2EDA-529C-47A2-8BAC-8025E28A8B21}" dt="2026-05-01T00:56:42.202" v="1699"/>
        <pc:sldMkLst>
          <pc:docMk/>
          <pc:sldMk cId="1488540626" sldId="450"/>
        </pc:sldMkLst>
      </pc:sldChg>
      <pc:sldChg chg="delSp add modTransition modAnim">
        <pc:chgData name="旭輝 黃" userId="ff34a0071409e54b" providerId="LiveId" clId="{AA2A2EDA-529C-47A2-8BAC-8025E28A8B21}" dt="2026-05-01T00:56:42.202" v="1699"/>
        <pc:sldMkLst>
          <pc:docMk/>
          <pc:sldMk cId="2302648606" sldId="451"/>
        </pc:sldMkLst>
      </pc:sldChg>
      <pc:sldChg chg="delSp add modTransition modAnim">
        <pc:chgData name="旭輝 黃" userId="ff34a0071409e54b" providerId="LiveId" clId="{AA2A2EDA-529C-47A2-8BAC-8025E28A8B21}" dt="2026-05-01T00:56:42.202" v="1699"/>
        <pc:sldMkLst>
          <pc:docMk/>
          <pc:sldMk cId="2779002452" sldId="452"/>
        </pc:sldMkLst>
      </pc:sldChg>
      <pc:sldChg chg="delSp modSp add mod modTransition modAnim">
        <pc:chgData name="旭輝 黃" userId="ff34a0071409e54b" providerId="LiveId" clId="{AA2A2EDA-529C-47A2-8BAC-8025E28A8B21}" dt="2026-05-01T02:17:03.461" v="2115" actId="13244"/>
        <pc:sldMkLst>
          <pc:docMk/>
          <pc:sldMk cId="58437803" sldId="453"/>
        </pc:sldMkLst>
        <pc:spChg chg="ord">
          <ac:chgData name="旭輝 黃" userId="ff34a0071409e54b" providerId="LiveId" clId="{AA2A2EDA-529C-47A2-8BAC-8025E28A8B21}" dt="2026-05-01T02:17:03.461" v="2115" actId="13244"/>
          <ac:spMkLst>
            <pc:docMk/>
            <pc:sldMk cId="58437803" sldId="453"/>
            <ac:spMk id="15" creationId="{F2B284A7-2316-9BA2-9C40-19D7FFB4F231}"/>
          </ac:spMkLst>
        </pc:spChg>
      </pc:sldChg>
      <pc:sldChg chg="delSp add modTransition modAnim">
        <pc:chgData name="旭輝 黃" userId="ff34a0071409e54b" providerId="LiveId" clId="{AA2A2EDA-529C-47A2-8BAC-8025E28A8B21}" dt="2026-05-01T00:56:42.202" v="1699"/>
        <pc:sldMkLst>
          <pc:docMk/>
          <pc:sldMk cId="4185019492" sldId="454"/>
        </pc:sldMkLst>
      </pc:sldChg>
      <pc:sldChg chg="delSp add modTransition modAnim">
        <pc:chgData name="旭輝 黃" userId="ff34a0071409e54b" providerId="LiveId" clId="{AA2A2EDA-529C-47A2-8BAC-8025E28A8B21}" dt="2026-05-01T00:56:42.202" v="1699"/>
        <pc:sldMkLst>
          <pc:docMk/>
          <pc:sldMk cId="247521347" sldId="455"/>
        </pc:sldMkLst>
      </pc:sldChg>
      <pc:sldChg chg="delSp add modTransition modAnim">
        <pc:chgData name="旭輝 黃" userId="ff34a0071409e54b" providerId="LiveId" clId="{AA2A2EDA-529C-47A2-8BAC-8025E28A8B21}" dt="2026-05-01T00:56:42.202" v="1699"/>
        <pc:sldMkLst>
          <pc:docMk/>
          <pc:sldMk cId="428768584" sldId="456"/>
        </pc:sldMkLst>
      </pc:sldChg>
      <pc:sldChg chg="delSp add modTransition modAnim modNotesTx">
        <pc:chgData name="旭輝 黃" userId="ff34a0071409e54b" providerId="LiveId" clId="{AA2A2EDA-529C-47A2-8BAC-8025E28A8B21}" dt="2026-05-01T02:24:42.136" v="2321" actId="5793"/>
        <pc:sldMkLst>
          <pc:docMk/>
          <pc:sldMk cId="480321448" sldId="457"/>
        </pc:sldMkLst>
      </pc:sldChg>
      <pc:sldChg chg="delSp add modTransition modAnim">
        <pc:chgData name="旭輝 黃" userId="ff34a0071409e54b" providerId="LiveId" clId="{AA2A2EDA-529C-47A2-8BAC-8025E28A8B21}" dt="2026-05-01T00:56:42.202" v="1699"/>
        <pc:sldMkLst>
          <pc:docMk/>
          <pc:sldMk cId="1085922121" sldId="458"/>
        </pc:sldMkLst>
      </pc:sldChg>
      <pc:sldChg chg="delSp add modTransition modAnim">
        <pc:chgData name="旭輝 黃" userId="ff34a0071409e54b" providerId="LiveId" clId="{AA2A2EDA-529C-47A2-8BAC-8025E28A8B21}" dt="2026-05-01T00:56:42.202" v="1699"/>
        <pc:sldMkLst>
          <pc:docMk/>
          <pc:sldMk cId="1725066048" sldId="459"/>
        </pc:sldMkLst>
      </pc:sldChg>
      <pc:sldChg chg="delSp add modTransition modAnim">
        <pc:chgData name="旭輝 黃" userId="ff34a0071409e54b" providerId="LiveId" clId="{AA2A2EDA-529C-47A2-8BAC-8025E28A8B21}" dt="2026-05-01T00:56:42.202" v="1699"/>
        <pc:sldMkLst>
          <pc:docMk/>
          <pc:sldMk cId="1155418610" sldId="460"/>
        </pc:sldMkLst>
      </pc:sldChg>
      <pc:sldChg chg="delSp add modTransition modAnim">
        <pc:chgData name="旭輝 黃" userId="ff34a0071409e54b" providerId="LiveId" clId="{AA2A2EDA-529C-47A2-8BAC-8025E28A8B21}" dt="2026-05-01T00:56:42.202" v="1699"/>
        <pc:sldMkLst>
          <pc:docMk/>
          <pc:sldMk cId="2826859693" sldId="461"/>
        </pc:sldMkLst>
      </pc:sldChg>
      <pc:sldChg chg="delSp add modTransition modAnim">
        <pc:chgData name="旭輝 黃" userId="ff34a0071409e54b" providerId="LiveId" clId="{AA2A2EDA-529C-47A2-8BAC-8025E28A8B21}" dt="2026-05-01T00:56:42.202" v="1699"/>
        <pc:sldMkLst>
          <pc:docMk/>
          <pc:sldMk cId="2312727927" sldId="462"/>
        </pc:sldMkLst>
      </pc:sldChg>
      <pc:sldChg chg="delSp add modTransition modAnim">
        <pc:chgData name="旭輝 黃" userId="ff34a0071409e54b" providerId="LiveId" clId="{AA2A2EDA-529C-47A2-8BAC-8025E28A8B21}" dt="2026-05-01T00:56:42.202" v="1699"/>
        <pc:sldMkLst>
          <pc:docMk/>
          <pc:sldMk cId="394926760" sldId="469"/>
        </pc:sldMkLst>
      </pc:sldChg>
      <pc:sldChg chg="delSp add modTransition modAnim">
        <pc:chgData name="旭輝 黃" userId="ff34a0071409e54b" providerId="LiveId" clId="{AA2A2EDA-529C-47A2-8BAC-8025E28A8B21}" dt="2026-05-01T00:56:42.202" v="1699"/>
        <pc:sldMkLst>
          <pc:docMk/>
          <pc:sldMk cId="1274579239" sldId="473"/>
        </pc:sldMkLst>
      </pc:sldChg>
      <pc:sldChg chg="modSp mod modTransition">
        <pc:chgData name="旭輝 黃" userId="ff34a0071409e54b" providerId="LiveId" clId="{AA2A2EDA-529C-47A2-8BAC-8025E28A8B21}" dt="2026-05-01T00:56:42.202" v="1699"/>
        <pc:sldMkLst>
          <pc:docMk/>
          <pc:sldMk cId="247344713" sldId="474"/>
        </pc:sldMkLst>
        <pc:spChg chg="mod">
          <ac:chgData name="旭輝 黃" userId="ff34a0071409e54b" providerId="LiveId" clId="{AA2A2EDA-529C-47A2-8BAC-8025E28A8B21}" dt="2026-04-30T14:18:48.093" v="1697" actId="1076"/>
          <ac:spMkLst>
            <pc:docMk/>
            <pc:sldMk cId="247344713" sldId="474"/>
            <ac:spMk id="2" creationId="{D669DD8E-F387-EE4B-5DD4-A36F1D0C3A4E}"/>
          </ac:spMkLst>
        </pc:spChg>
      </pc:sldChg>
      <pc:sldChg chg="delSp modSp add mod modTransition modAnim">
        <pc:chgData name="旭輝 黃" userId="ff34a0071409e54b" providerId="LiveId" clId="{AA2A2EDA-529C-47A2-8BAC-8025E28A8B21}" dt="2026-05-01T01:22:18.275" v="2016" actId="1076"/>
        <pc:sldMkLst>
          <pc:docMk/>
          <pc:sldMk cId="4197730499" sldId="475"/>
        </pc:sldMkLst>
        <pc:spChg chg="mod">
          <ac:chgData name="旭輝 黃" userId="ff34a0071409e54b" providerId="LiveId" clId="{AA2A2EDA-529C-47A2-8BAC-8025E28A8B21}" dt="2026-05-01T01:22:18.275" v="2016" actId="1076"/>
          <ac:spMkLst>
            <pc:docMk/>
            <pc:sldMk cId="4197730499" sldId="475"/>
            <ac:spMk id="3" creationId="{D20D5014-5526-A36D-4F0C-776A9389A9E6}"/>
          </ac:spMkLst>
        </pc:spChg>
        <pc:spChg chg="mod">
          <ac:chgData name="旭輝 黃" userId="ff34a0071409e54b" providerId="LiveId" clId="{AA2A2EDA-529C-47A2-8BAC-8025E28A8B21}" dt="2026-05-01T01:22:18.275" v="2016" actId="1076"/>
          <ac:spMkLst>
            <pc:docMk/>
            <pc:sldMk cId="4197730499" sldId="475"/>
            <ac:spMk id="4" creationId="{B7FEBF2A-B9FB-B783-3100-6E72C26DAAA6}"/>
          </ac:spMkLst>
        </pc:spChg>
        <pc:spChg chg="mod">
          <ac:chgData name="旭輝 黃" userId="ff34a0071409e54b" providerId="LiveId" clId="{AA2A2EDA-529C-47A2-8BAC-8025E28A8B21}" dt="2026-05-01T01:22:18.275" v="2016" actId="1076"/>
          <ac:spMkLst>
            <pc:docMk/>
            <pc:sldMk cId="4197730499" sldId="475"/>
            <ac:spMk id="11" creationId="{1F002EB8-7A0B-9D98-6D3C-F0D1C8480530}"/>
          </ac:spMkLst>
        </pc:spChg>
        <pc:spChg chg="mod">
          <ac:chgData name="旭輝 黃" userId="ff34a0071409e54b" providerId="LiveId" clId="{AA2A2EDA-529C-47A2-8BAC-8025E28A8B21}" dt="2026-05-01T01:22:18.275" v="2016" actId="1076"/>
          <ac:spMkLst>
            <pc:docMk/>
            <pc:sldMk cId="4197730499" sldId="475"/>
            <ac:spMk id="12" creationId="{D5DCDD40-B1BE-658F-7974-28E28F92BF77}"/>
          </ac:spMkLst>
        </pc:spChg>
        <pc:spChg chg="mod">
          <ac:chgData name="旭輝 黃" userId="ff34a0071409e54b" providerId="LiveId" clId="{AA2A2EDA-529C-47A2-8BAC-8025E28A8B21}" dt="2026-05-01T01:22:18.275" v="2016" actId="1076"/>
          <ac:spMkLst>
            <pc:docMk/>
            <pc:sldMk cId="4197730499" sldId="475"/>
            <ac:spMk id="13" creationId="{A6EA9B5E-6898-7081-647A-F7181668BA9F}"/>
          </ac:spMkLst>
        </pc:spChg>
        <pc:picChg chg="mod">
          <ac:chgData name="旭輝 黃" userId="ff34a0071409e54b" providerId="LiveId" clId="{AA2A2EDA-529C-47A2-8BAC-8025E28A8B21}" dt="2026-05-01T01:22:18.275" v="2016" actId="1076"/>
          <ac:picMkLst>
            <pc:docMk/>
            <pc:sldMk cId="4197730499" sldId="475"/>
            <ac:picMk id="2" creationId="{1869B00A-B3B0-0E8F-44C0-D48681CD26E5}"/>
          </ac:picMkLst>
        </pc:picChg>
        <pc:picChg chg="mod">
          <ac:chgData name="旭輝 黃" userId="ff34a0071409e54b" providerId="LiveId" clId="{AA2A2EDA-529C-47A2-8BAC-8025E28A8B21}" dt="2026-05-01T01:22:18.275" v="2016" actId="1076"/>
          <ac:picMkLst>
            <pc:docMk/>
            <pc:sldMk cId="4197730499" sldId="475"/>
            <ac:picMk id="7" creationId="{52A296CD-EFDB-9FC1-25A6-6ED2A0C02814}"/>
          </ac:picMkLst>
        </pc:picChg>
        <pc:cxnChg chg="mod">
          <ac:chgData name="旭輝 黃" userId="ff34a0071409e54b" providerId="LiveId" clId="{AA2A2EDA-529C-47A2-8BAC-8025E28A8B21}" dt="2026-05-01T01:22:18.275" v="2016" actId="1076"/>
          <ac:cxnSpMkLst>
            <pc:docMk/>
            <pc:sldMk cId="4197730499" sldId="475"/>
            <ac:cxnSpMk id="5" creationId="{F23383E6-1211-E685-052A-5EDFEEC28E89}"/>
          </ac:cxnSpMkLst>
        </pc:cxnChg>
      </pc:sldChg>
      <pc:sldChg chg="delSp modTransition modAnim">
        <pc:chgData name="旭輝 黃" userId="ff34a0071409e54b" providerId="LiveId" clId="{AA2A2EDA-529C-47A2-8BAC-8025E28A8B21}" dt="2026-05-01T00:56:42.202" v="1699"/>
        <pc:sldMkLst>
          <pc:docMk/>
          <pc:sldMk cId="402234389" sldId="476"/>
        </pc:sldMkLst>
      </pc:sldChg>
      <pc:sldChg chg="delSp add modTransition modAnim">
        <pc:chgData name="旭輝 黃" userId="ff34a0071409e54b" providerId="LiveId" clId="{AA2A2EDA-529C-47A2-8BAC-8025E28A8B21}" dt="2026-05-01T00:56:42.202" v="1699"/>
        <pc:sldMkLst>
          <pc:docMk/>
          <pc:sldMk cId="29878204" sldId="477"/>
        </pc:sldMkLst>
      </pc:sldChg>
      <pc:sldChg chg="delSp add modTransition modAnim">
        <pc:chgData name="旭輝 黃" userId="ff34a0071409e54b" providerId="LiveId" clId="{AA2A2EDA-529C-47A2-8BAC-8025E28A8B21}" dt="2026-05-01T00:56:42.202" v="1699"/>
        <pc:sldMkLst>
          <pc:docMk/>
          <pc:sldMk cId="3280006890" sldId="478"/>
        </pc:sldMkLst>
      </pc:sldChg>
      <pc:sldChg chg="delSp add modTransition modAnim">
        <pc:chgData name="旭輝 黃" userId="ff34a0071409e54b" providerId="LiveId" clId="{AA2A2EDA-529C-47A2-8BAC-8025E28A8B21}" dt="2026-05-01T00:56:42.202" v="1699"/>
        <pc:sldMkLst>
          <pc:docMk/>
          <pc:sldMk cId="1864578170" sldId="479"/>
        </pc:sldMkLst>
      </pc:sldChg>
      <pc:sldChg chg="delSp add modTransition modAnim">
        <pc:chgData name="旭輝 黃" userId="ff34a0071409e54b" providerId="LiveId" clId="{AA2A2EDA-529C-47A2-8BAC-8025E28A8B21}" dt="2026-05-01T00:56:42.202" v="1699"/>
        <pc:sldMkLst>
          <pc:docMk/>
          <pc:sldMk cId="3963870852" sldId="480"/>
        </pc:sldMkLst>
      </pc:sldChg>
      <pc:sldChg chg="delSp add modTransition modAnim">
        <pc:chgData name="旭輝 黃" userId="ff34a0071409e54b" providerId="LiveId" clId="{AA2A2EDA-529C-47A2-8BAC-8025E28A8B21}" dt="2026-05-01T00:56:42.202" v="1699"/>
        <pc:sldMkLst>
          <pc:docMk/>
          <pc:sldMk cId="622085056" sldId="481"/>
        </pc:sldMkLst>
      </pc:sldChg>
      <pc:sldChg chg="delSp add modTransition modAnim">
        <pc:chgData name="旭輝 黃" userId="ff34a0071409e54b" providerId="LiveId" clId="{AA2A2EDA-529C-47A2-8BAC-8025E28A8B21}" dt="2026-05-01T00:56:42.202" v="1699"/>
        <pc:sldMkLst>
          <pc:docMk/>
          <pc:sldMk cId="3892721089" sldId="482"/>
        </pc:sldMkLst>
      </pc:sldChg>
      <pc:sldChg chg="delSp add modTransition modAnim">
        <pc:chgData name="旭輝 黃" userId="ff34a0071409e54b" providerId="LiveId" clId="{AA2A2EDA-529C-47A2-8BAC-8025E28A8B21}" dt="2026-05-01T00:56:42.202" v="1699"/>
        <pc:sldMkLst>
          <pc:docMk/>
          <pc:sldMk cId="2098014421" sldId="483"/>
        </pc:sldMkLst>
      </pc:sldChg>
      <pc:sldChg chg="delSp add modTransition modAnim">
        <pc:chgData name="旭輝 黃" userId="ff34a0071409e54b" providerId="LiveId" clId="{AA2A2EDA-529C-47A2-8BAC-8025E28A8B21}" dt="2026-05-01T00:56:42.202" v="1699"/>
        <pc:sldMkLst>
          <pc:docMk/>
          <pc:sldMk cId="1193232294" sldId="484"/>
        </pc:sldMkLst>
      </pc:sldChg>
      <pc:sldChg chg="delSp add modTransition modAnim">
        <pc:chgData name="旭輝 黃" userId="ff34a0071409e54b" providerId="LiveId" clId="{AA2A2EDA-529C-47A2-8BAC-8025E28A8B21}" dt="2026-05-01T00:56:42.202" v="1699"/>
        <pc:sldMkLst>
          <pc:docMk/>
          <pc:sldMk cId="3219218029" sldId="485"/>
        </pc:sldMkLst>
      </pc:sldChg>
      <pc:sldChg chg="delSp add modTransition modAnim modNotesTx">
        <pc:chgData name="旭輝 黃" userId="ff34a0071409e54b" providerId="LiveId" clId="{AA2A2EDA-529C-47A2-8BAC-8025E28A8B21}" dt="2026-05-01T01:19:42.115" v="2014" actId="20577"/>
        <pc:sldMkLst>
          <pc:docMk/>
          <pc:sldMk cId="778883399" sldId="486"/>
        </pc:sldMkLst>
      </pc:sldChg>
      <pc:sldChg chg="delSp add modTransition modAnim">
        <pc:chgData name="旭輝 黃" userId="ff34a0071409e54b" providerId="LiveId" clId="{AA2A2EDA-529C-47A2-8BAC-8025E28A8B21}" dt="2026-05-01T00:56:42.202" v="1699"/>
        <pc:sldMkLst>
          <pc:docMk/>
          <pc:sldMk cId="1981280403" sldId="532"/>
        </pc:sldMkLst>
      </pc:sldChg>
      <pc:sldChg chg="modTransition">
        <pc:chgData name="旭輝 黃" userId="ff34a0071409e54b" providerId="LiveId" clId="{AA2A2EDA-529C-47A2-8BAC-8025E28A8B21}" dt="2026-05-01T00:56:42.202" v="1699"/>
        <pc:sldMkLst>
          <pc:docMk/>
          <pc:sldMk cId="79953038" sldId="585"/>
        </pc:sldMkLst>
      </pc:sldChg>
      <pc:sldChg chg="modTransition">
        <pc:chgData name="旭輝 黃" userId="ff34a0071409e54b" providerId="LiveId" clId="{AA2A2EDA-529C-47A2-8BAC-8025E28A8B21}" dt="2026-05-01T00:56:42.202" v="1699"/>
        <pc:sldMkLst>
          <pc:docMk/>
          <pc:sldMk cId="3991422636" sldId="586"/>
        </pc:sldMkLst>
      </pc:sldChg>
      <pc:sldChg chg="delSp add modTransition modAnim">
        <pc:chgData name="旭輝 黃" userId="ff34a0071409e54b" providerId="LiveId" clId="{AA2A2EDA-529C-47A2-8BAC-8025E28A8B21}" dt="2026-05-01T00:56:42.202" v="1699"/>
        <pc:sldMkLst>
          <pc:docMk/>
          <pc:sldMk cId="3387834642" sldId="5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EB4DD-E8ED-462D-8FB2-6D9EAF6036D4}" type="datetimeFigureOut">
              <a:rPr lang="zh-TW" altLang="en-US" smtClean="0"/>
              <a:t>2026/5/11</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EE023A-6EEE-4E0B-9EFD-E297D71E1A72}" type="slidenum">
              <a:rPr lang="zh-TW" altLang="en-US" smtClean="0"/>
              <a:t>‹#›</a:t>
            </a:fld>
            <a:endParaRPr lang="zh-TW" altLang="en-US"/>
          </a:p>
        </p:txBody>
      </p:sp>
    </p:spTree>
    <p:extLst>
      <p:ext uri="{BB962C8B-B14F-4D97-AF65-F5344CB8AC3E}">
        <p14:creationId xmlns:p14="http://schemas.microsoft.com/office/powerpoint/2010/main" val="259924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mc.ncbi.nlm.nih.gov/articles/PMC6688422/#B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42843-6E80-69D7-93C1-8770E14C310E}"/>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37038780-F4CC-984D-0943-76905F0E3558}"/>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0AA7C8DA-7B43-F985-1260-A8A7CACBE55F}"/>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46863896-7F4F-D169-CDAB-B5CC51CE1BB8}"/>
              </a:ext>
            </a:extLst>
          </p:cNvPr>
          <p:cNvSpPr>
            <a:spLocks noGrp="1"/>
          </p:cNvSpPr>
          <p:nvPr>
            <p:ph type="sldNum" sz="quarter" idx="5"/>
          </p:nvPr>
        </p:nvSpPr>
        <p:spPr/>
        <p:txBody>
          <a:bodyPr/>
          <a:lstStyle/>
          <a:p>
            <a:fld id="{F3EE023A-6EEE-4E0B-9EFD-E297D71E1A72}" type="slidenum">
              <a:rPr lang="zh-TW" altLang="en-US" smtClean="0"/>
              <a:t>1</a:t>
            </a:fld>
            <a:endParaRPr lang="zh-TW" altLang="en-US"/>
          </a:p>
        </p:txBody>
      </p:sp>
    </p:spTree>
    <p:extLst>
      <p:ext uri="{BB962C8B-B14F-4D97-AF65-F5344CB8AC3E}">
        <p14:creationId xmlns:p14="http://schemas.microsoft.com/office/powerpoint/2010/main" val="1256578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一般較快的話</a:t>
            </a:r>
            <a:r>
              <a:rPr lang="en-US" altLang="zh-TW" dirty="0"/>
              <a:t>40</a:t>
            </a:r>
            <a:r>
              <a:rPr lang="zh-TW" altLang="en-US" dirty="0"/>
              <a:t>幾歲即發病，</a:t>
            </a:r>
            <a:r>
              <a:rPr lang="en-US" altLang="zh-TW" dirty="0"/>
              <a:t>70</a:t>
            </a:r>
            <a:r>
              <a:rPr lang="zh-TW" altLang="en-US" dirty="0"/>
              <a:t>歲有半數、</a:t>
            </a:r>
            <a:r>
              <a:rPr lang="en-US" altLang="zh-TW" dirty="0"/>
              <a:t>80</a:t>
            </a:r>
            <a:r>
              <a:rPr lang="zh-TW" altLang="en-US" dirty="0"/>
              <a:t>後則很少能倖免。</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高度近視也會</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基因遺傳、胎兒於母體內細菌感染</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DM</a:t>
            </a:r>
            <a:r>
              <a:rPr lang="zh-TW" altLang="en-US" dirty="0"/>
              <a:t>、甲狀腺機能低下也會</a:t>
            </a:r>
            <a:endParaRPr lang="zh-TW" altLang="zh-TW" dirty="0"/>
          </a:p>
        </p:txBody>
      </p:sp>
      <p:sp>
        <p:nvSpPr>
          <p:cNvPr id="4" name="投影片編號版面配置區 3"/>
          <p:cNvSpPr>
            <a:spLocks noGrp="1"/>
          </p:cNvSpPr>
          <p:nvPr>
            <p:ph type="sldNum" sz="quarter" idx="5"/>
          </p:nvPr>
        </p:nvSpPr>
        <p:spPr/>
        <p:txBody>
          <a:bodyPr/>
          <a:lstStyle/>
          <a:p>
            <a:fld id="{F3EE023A-6EEE-4E0B-9EFD-E297D71E1A72}" type="slidenum">
              <a:rPr lang="zh-TW" altLang="en-US" smtClean="0"/>
              <a:t>13</a:t>
            </a:fld>
            <a:endParaRPr lang="zh-TW" altLang="en-US"/>
          </a:p>
        </p:txBody>
      </p:sp>
    </p:spTree>
    <p:extLst>
      <p:ext uri="{BB962C8B-B14F-4D97-AF65-F5344CB8AC3E}">
        <p14:creationId xmlns:p14="http://schemas.microsoft.com/office/powerpoint/2010/main" val="2427824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3EE023A-6EEE-4E0B-9EFD-E297D71E1A72}" type="slidenum">
              <a:rPr lang="zh-TW" altLang="en-US" smtClean="0"/>
              <a:t>14</a:t>
            </a:fld>
            <a:endParaRPr lang="zh-TW" altLang="en-US"/>
          </a:p>
        </p:txBody>
      </p:sp>
    </p:spTree>
    <p:extLst>
      <p:ext uri="{BB962C8B-B14F-4D97-AF65-F5344CB8AC3E}">
        <p14:creationId xmlns:p14="http://schemas.microsoft.com/office/powerpoint/2010/main" val="1389671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CF355-AD12-92A2-6C6A-394D1BEC362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AB609E6-1901-9264-4C38-DC5D4620324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D711D29C-E289-1506-FE48-CFD6DCF166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KARY</a:t>
            </a:r>
            <a:r>
              <a:rPr lang="zh-TW" altLang="en-US" dirty="0"/>
              <a:t> 去減緩水晶體蛋白變性</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一般較快的話</a:t>
            </a:r>
            <a:r>
              <a:rPr lang="en-US" altLang="zh-TW" dirty="0"/>
              <a:t>40</a:t>
            </a:r>
            <a:r>
              <a:rPr lang="zh-TW" altLang="en-US" dirty="0"/>
              <a:t>幾歲即發病，</a:t>
            </a:r>
            <a:r>
              <a:rPr lang="en-US" altLang="zh-TW" dirty="0"/>
              <a:t>70</a:t>
            </a:r>
            <a:r>
              <a:rPr lang="zh-TW" altLang="en-US" dirty="0"/>
              <a:t>歲有半數、</a:t>
            </a:r>
            <a:r>
              <a:rPr lang="en-US" altLang="zh-TW" dirty="0"/>
              <a:t>80</a:t>
            </a:r>
            <a:r>
              <a:rPr lang="zh-TW" altLang="en-US" dirty="0"/>
              <a:t>後則很少能倖免。</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dirty="0"/>
          </a:p>
        </p:txBody>
      </p:sp>
      <p:sp>
        <p:nvSpPr>
          <p:cNvPr id="4" name="投影片編號版面配置區 3">
            <a:extLst>
              <a:ext uri="{FF2B5EF4-FFF2-40B4-BE49-F238E27FC236}">
                <a16:creationId xmlns:a16="http://schemas.microsoft.com/office/drawing/2014/main" id="{E8AE0F8E-2591-411E-BBCA-4E765D845CFA}"/>
              </a:ext>
            </a:extLst>
          </p:cNvPr>
          <p:cNvSpPr>
            <a:spLocks noGrp="1"/>
          </p:cNvSpPr>
          <p:nvPr>
            <p:ph type="sldNum" sz="quarter" idx="5"/>
          </p:nvPr>
        </p:nvSpPr>
        <p:spPr/>
        <p:txBody>
          <a:bodyPr/>
          <a:lstStyle/>
          <a:p>
            <a:fld id="{F3EE023A-6EEE-4E0B-9EFD-E297D71E1A72}" type="slidenum">
              <a:rPr lang="zh-TW" altLang="en-US" smtClean="0"/>
              <a:t>15</a:t>
            </a:fld>
            <a:endParaRPr lang="zh-TW" altLang="en-US"/>
          </a:p>
        </p:txBody>
      </p:sp>
    </p:spTree>
    <p:extLst>
      <p:ext uri="{BB962C8B-B14F-4D97-AF65-F5344CB8AC3E}">
        <p14:creationId xmlns:p14="http://schemas.microsoft.com/office/powerpoint/2010/main" val="1558542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960DA-5DF2-3859-29D8-FDC084A79DB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BC93D82-B013-D43B-6263-120A1D63B5B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274D25D-7051-441E-7BD3-79B5F8B52D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目前有</a:t>
            </a:r>
            <a:r>
              <a:rPr lang="zh-TW" altLang="en-US" dirty="0">
                <a:solidFill>
                  <a:srgbClr val="FF0000"/>
                </a:solidFill>
              </a:rPr>
              <a:t>單焦點內透鏡</a:t>
            </a:r>
            <a:r>
              <a:rPr lang="zh-TW" altLang="en-US" dirty="0"/>
              <a:t>及</a:t>
            </a:r>
            <a:r>
              <a:rPr lang="zh-TW" altLang="en-US" dirty="0">
                <a:solidFill>
                  <a:srgbClr val="FF0000"/>
                </a:solidFill>
              </a:rPr>
              <a:t>多焦點內透鏡</a:t>
            </a:r>
            <a:r>
              <a:rPr lang="zh-TW" altLang="en-US" dirty="0"/>
              <a:t>手術可以選擇，多焦點需自費</a:t>
            </a:r>
            <a:r>
              <a:rPr lang="en-US" altLang="zh-TW" dirty="0"/>
              <a:t>(5~8</a:t>
            </a:r>
            <a:r>
              <a:rPr lang="zh-TW" altLang="en-US" dirty="0"/>
              <a:t>萬</a:t>
            </a:r>
            <a:r>
              <a:rPr lang="en-US" altLang="zh-TW" dirty="0"/>
              <a:t>)</a:t>
            </a:r>
            <a:r>
              <a:rPr lang="zh-TW" altLang="en-US" dirty="0"/>
              <a:t>，能在不同的焦距聚焦。</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更換人工水晶體可以說其能聚焦的範圍被</a:t>
            </a:r>
            <a:r>
              <a:rPr lang="en-US" altLang="zh-TW" dirty="0"/>
              <a:t>”</a:t>
            </a:r>
            <a:r>
              <a:rPr lang="zh-TW" altLang="en-US" dirty="0"/>
              <a:t>固定</a:t>
            </a:r>
            <a:r>
              <a:rPr lang="en-US" altLang="zh-TW" dirty="0"/>
              <a:t>”</a:t>
            </a:r>
            <a:r>
              <a:rPr lang="zh-TW" altLang="en-US" dirty="0"/>
              <a:t>了，因此會有焦點外無法清楚對焦的問題，有這一困擾，建議就還是選多焦點的手術進行。</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然而多焦點也不是一次解決所有問題，通常因為這種多焦點的特性，病人需要花好一段時間來適應，另外有時對晚上的街光會感受特別刺眼，因此也不太適合需要晚上開車的人。</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dirty="0"/>
          </a:p>
        </p:txBody>
      </p:sp>
      <p:sp>
        <p:nvSpPr>
          <p:cNvPr id="4" name="投影片編號版面配置區 3">
            <a:extLst>
              <a:ext uri="{FF2B5EF4-FFF2-40B4-BE49-F238E27FC236}">
                <a16:creationId xmlns:a16="http://schemas.microsoft.com/office/drawing/2014/main" id="{560426F2-23F8-62EC-E49C-A891A5B9B5EF}"/>
              </a:ext>
            </a:extLst>
          </p:cNvPr>
          <p:cNvSpPr>
            <a:spLocks noGrp="1"/>
          </p:cNvSpPr>
          <p:nvPr>
            <p:ph type="sldNum" sz="quarter" idx="5"/>
          </p:nvPr>
        </p:nvSpPr>
        <p:spPr/>
        <p:txBody>
          <a:bodyPr/>
          <a:lstStyle/>
          <a:p>
            <a:fld id="{F3EE023A-6EEE-4E0B-9EFD-E297D71E1A72}" type="slidenum">
              <a:rPr lang="zh-TW" altLang="en-US" smtClean="0"/>
              <a:t>16</a:t>
            </a:fld>
            <a:endParaRPr lang="zh-TW" altLang="en-US"/>
          </a:p>
        </p:txBody>
      </p:sp>
    </p:spTree>
    <p:extLst>
      <p:ext uri="{BB962C8B-B14F-4D97-AF65-F5344CB8AC3E}">
        <p14:creationId xmlns:p14="http://schemas.microsoft.com/office/powerpoint/2010/main" val="2688266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a:extLst>
            <a:ext uri="{FF2B5EF4-FFF2-40B4-BE49-F238E27FC236}">
              <a16:creationId xmlns:a16="http://schemas.microsoft.com/office/drawing/2014/main" id="{CCF8C00D-AA93-28DF-F248-2DEE9098B2A8}"/>
            </a:ext>
          </a:extLst>
        </p:cNvPr>
        <p:cNvGrpSpPr/>
        <p:nvPr/>
      </p:nvGrpSpPr>
      <p:grpSpPr>
        <a:xfrm>
          <a:off x="0" y="0"/>
          <a:ext cx="0" cy="0"/>
          <a:chOff x="0" y="0"/>
          <a:chExt cx="0" cy="0"/>
        </a:xfrm>
      </p:grpSpPr>
      <p:sp>
        <p:nvSpPr>
          <p:cNvPr id="797" name="Google Shape;797;g9d4972649b_0_177:notes">
            <a:extLst>
              <a:ext uri="{FF2B5EF4-FFF2-40B4-BE49-F238E27FC236}">
                <a16:creationId xmlns:a16="http://schemas.microsoft.com/office/drawing/2014/main" id="{247C152C-E5A1-B29D-D668-2165171FB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9d4972649b_0_177:notes">
            <a:extLst>
              <a:ext uri="{FF2B5EF4-FFF2-40B4-BE49-F238E27FC236}">
                <a16:creationId xmlns:a16="http://schemas.microsoft.com/office/drawing/2014/main" id="{09379066-7BA6-59A5-4323-924B7EB9D3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1000mg</a:t>
            </a:r>
            <a:r>
              <a:rPr lang="zh-TW" altLang="en-US" sz="1200" b="0" i="0" kern="1200" dirty="0">
                <a:solidFill>
                  <a:schemeClr val="tx1"/>
                </a:solidFill>
                <a:effectLst/>
                <a:latin typeface="+mn-lt"/>
                <a:ea typeface="+mn-ea"/>
                <a:cs typeface="+mn-cs"/>
              </a:rPr>
              <a:t>以上的維他命</a:t>
            </a:r>
            <a:r>
              <a:rPr lang="en-US" altLang="zh-TW" sz="1200" b="0" i="0" kern="1200" dirty="0">
                <a:solidFill>
                  <a:schemeClr val="tx1"/>
                </a:solidFill>
                <a:effectLst/>
                <a:latin typeface="+mn-lt"/>
                <a:ea typeface="+mn-ea"/>
                <a:cs typeface="+mn-cs"/>
              </a:rPr>
              <a:t>C</a:t>
            </a:r>
            <a:r>
              <a:rPr lang="zh-TW" altLang="en-US" sz="1200" b="0" i="0" kern="1200" dirty="0">
                <a:solidFill>
                  <a:schemeClr val="tx1"/>
                </a:solidFill>
                <a:effectLst/>
                <a:latin typeface="+mn-lt"/>
                <a:ea typeface="+mn-ea"/>
                <a:cs typeface="+mn-cs"/>
              </a:rPr>
              <a:t>有惡化白內障</a:t>
            </a:r>
            <a:r>
              <a:rPr lang="zh-TW" altLang="en-US" sz="1200" b="0" i="0" kern="1200">
                <a:solidFill>
                  <a:schemeClr val="tx1"/>
                </a:solidFill>
                <a:effectLst/>
                <a:latin typeface="+mn-lt"/>
                <a:ea typeface="+mn-ea"/>
                <a:cs typeface="+mn-cs"/>
              </a:rPr>
              <a:t>之可能性</a:t>
            </a:r>
            <a:br>
              <a:rPr lang="en-US" altLang="zh-TW" sz="1200" b="0" i="0" kern="1200" dirty="0">
                <a:solidFill>
                  <a:schemeClr val="tx1"/>
                </a:solidFill>
                <a:effectLst/>
                <a:latin typeface="+mn-lt"/>
                <a:ea typeface="+mn-ea"/>
                <a:cs typeface="+mn-cs"/>
              </a:rPr>
            </a:br>
            <a:br>
              <a:rPr lang="en-US" altLang="zh-TW" sz="1200" b="0" i="0" kern="1200" dirty="0">
                <a:solidFill>
                  <a:schemeClr val="tx1"/>
                </a:solidFill>
                <a:effectLst/>
                <a:latin typeface="+mn-lt"/>
                <a:ea typeface="+mn-ea"/>
                <a:cs typeface="+mn-cs"/>
              </a:rPr>
            </a:br>
            <a:r>
              <a:rPr lang="en-US" altLang="zh-TW" sz="1200" b="0" i="0" kern="1200" dirty="0">
                <a:solidFill>
                  <a:schemeClr val="tx1"/>
                </a:solidFill>
                <a:effectLst/>
                <a:latin typeface="+mn-lt"/>
                <a:ea typeface="+mn-ea"/>
                <a:cs typeface="+mn-cs"/>
              </a:rPr>
              <a:t>JOEY</a:t>
            </a:r>
            <a:r>
              <a:rPr lang="zh-TW" altLang="en-US" sz="1200" b="0" i="0" kern="1200" dirty="0">
                <a:solidFill>
                  <a:schemeClr val="tx1"/>
                </a:solidFill>
                <a:effectLst/>
                <a:latin typeface="+mn-lt"/>
                <a:ea typeface="+mn-ea"/>
                <a:cs typeface="+mn-cs"/>
              </a:rPr>
              <a:t>姐</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白內障中醫稱圓翳內障，根據中醫辨証，白內障主要是年老體弱而氣血不足，精氣不能上榮於目，導致晶珠混濁退化而形成。發病常與肝、腎虧虛有密切關係。 另外，中醫理論有個肝腎同源</a:t>
            </a:r>
            <a:r>
              <a:rPr lang="en-US" altLang="zh-TW" sz="1200" b="0" i="0" kern="1200" dirty="0">
                <a:solidFill>
                  <a:schemeClr val="tx1"/>
                </a:solidFill>
                <a:effectLst/>
                <a:latin typeface="+mn-lt"/>
                <a:ea typeface="+mn-ea"/>
                <a:cs typeface="+mn-cs"/>
              </a:rPr>
              <a:t>-&gt;</a:t>
            </a:r>
            <a:r>
              <a:rPr lang="zh-TW" altLang="en-US" sz="1200" b="0" i="0" kern="1200" dirty="0">
                <a:solidFill>
                  <a:schemeClr val="tx1"/>
                </a:solidFill>
                <a:effectLst/>
                <a:latin typeface="+mn-lt"/>
                <a:ea typeface="+mn-ea"/>
                <a:cs typeface="+mn-cs"/>
              </a:rPr>
              <a:t>肝腎同治。 所以從補腎著手是很</a:t>
            </a:r>
            <a:r>
              <a:rPr lang="en-US" altLang="zh-TW" sz="1200" b="0" i="0" kern="1200" dirty="0">
                <a:solidFill>
                  <a:schemeClr val="tx1"/>
                </a:solidFill>
                <a:effectLst/>
                <a:latin typeface="+mn-lt"/>
                <a:ea typeface="+mn-ea"/>
                <a:cs typeface="+mn-cs"/>
              </a:rPr>
              <a:t>ok</a:t>
            </a:r>
            <a:r>
              <a:rPr lang="zh-TW" altLang="en-US" sz="1200" b="0" i="0" kern="1200" dirty="0">
                <a:solidFill>
                  <a:schemeClr val="tx1"/>
                </a:solidFill>
                <a:effectLst/>
                <a:latin typeface="+mn-lt"/>
                <a:ea typeface="+mn-ea"/>
                <a:cs typeface="+mn-cs"/>
              </a:rPr>
              <a:t>的</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你舉的兩個方劑都是補腎的</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簡單來說，年紀大的人本來就容易腎越來越虛</a:t>
            </a:r>
            <a:r>
              <a:rPr lang="en-US" altLang="zh-TW" sz="1200" b="0" i="0" kern="1200" dirty="0">
                <a:solidFill>
                  <a:schemeClr val="tx1"/>
                </a:solidFill>
                <a:effectLst/>
                <a:latin typeface="+mn-lt"/>
                <a:ea typeface="+mn-ea"/>
                <a:cs typeface="+mn-cs"/>
              </a:rPr>
              <a:t>(SP</a:t>
            </a:r>
            <a:r>
              <a:rPr lang="zh-TW" altLang="en-US" sz="1200" b="0" i="0" kern="1200" dirty="0">
                <a:solidFill>
                  <a:schemeClr val="tx1"/>
                </a:solidFill>
                <a:effectLst/>
                <a:latin typeface="+mn-lt"/>
                <a:ea typeface="+mn-ea"/>
                <a:cs typeface="+mn-cs"/>
              </a:rPr>
              <a:t>越來越少的概念</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，進而引發各種退化的病</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包括白內障</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，所以用補腎藥幫他回魔</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藍水的概念</a:t>
            </a:r>
            <a:r>
              <a:rPr lang="en-US" altLang="zh-TW" sz="1200" b="0" i="0" kern="1200" dirty="0">
                <a:solidFill>
                  <a:schemeClr val="tx1"/>
                </a:solidFill>
                <a:effectLst/>
                <a:latin typeface="+mn-lt"/>
                <a:ea typeface="+mn-ea"/>
                <a:cs typeface="+mn-cs"/>
              </a:rPr>
              <a:t>XD)</a:t>
            </a:r>
            <a:r>
              <a:rPr lang="zh-TW" altLang="en-US" sz="1200" b="0" i="0" kern="1200" dirty="0">
                <a:solidFill>
                  <a:schemeClr val="tx1"/>
                </a:solidFill>
                <a:effectLst/>
                <a:latin typeface="+mn-lt"/>
                <a:ea typeface="+mn-ea"/>
                <a:cs typeface="+mn-cs"/>
              </a:rPr>
              <a:t>，就能減緩病程甚至稍微改善病情。</a:t>
            </a:r>
            <a:endParaRPr lang="zh-TW" altLang="en-US" dirty="0"/>
          </a:p>
          <a:p>
            <a:br>
              <a:rPr lang="en-US" altLang="zh-TW" dirty="0"/>
            </a:br>
            <a:r>
              <a:rPr lang="zh-TW" altLang="en-US" dirty="0"/>
              <a:t>若年事更高、體力衰退的，更可以建議牛車腎氣丸</a:t>
            </a:r>
            <a:r>
              <a:rPr lang="en-US" altLang="zh-TW" dirty="0"/>
              <a:t>(</a:t>
            </a:r>
            <a:r>
              <a:rPr lang="zh-TW" altLang="en-US" dirty="0"/>
              <a:t>八味地黃丸</a:t>
            </a:r>
            <a:r>
              <a:rPr lang="en-US" altLang="zh-TW" dirty="0"/>
              <a:t>+</a:t>
            </a:r>
            <a:r>
              <a:rPr lang="zh-TW" altLang="en-US" dirty="0"/>
              <a:t>車前子</a:t>
            </a:r>
            <a:r>
              <a:rPr lang="en-US" altLang="zh-TW" dirty="0"/>
              <a:t>+</a:t>
            </a:r>
            <a:r>
              <a:rPr lang="zh-TW" altLang="en-US" dirty="0"/>
              <a:t>牛膝，</a:t>
            </a:r>
            <a:r>
              <a:rPr lang="en-US" altLang="zh-TW" dirty="0"/>
              <a:t>PLUS</a:t>
            </a:r>
            <a:r>
              <a:rPr lang="zh-TW" altLang="en-US" dirty="0"/>
              <a:t>的概念</a:t>
            </a:r>
            <a:r>
              <a:rPr lang="en-US" altLang="zh-TW" dirty="0"/>
              <a:t>)</a:t>
            </a:r>
            <a:r>
              <a:rPr lang="zh-TW" altLang="en-US" dirty="0"/>
              <a:t>對下肢浮腫、小便不利亦有幫助。</a:t>
            </a:r>
          </a:p>
          <a:p>
            <a:pPr marL="0" lvl="0" indent="0" algn="l" rtl="0">
              <a:spcBef>
                <a:spcPts val="0"/>
              </a:spcBef>
              <a:spcAft>
                <a:spcPts val="0"/>
              </a:spcAft>
              <a:buNone/>
            </a:pPr>
            <a:endParaRPr lang="zh-TW" altLang="en-US" dirty="0"/>
          </a:p>
        </p:txBody>
      </p:sp>
    </p:spTree>
    <p:extLst>
      <p:ext uri="{BB962C8B-B14F-4D97-AF65-F5344CB8AC3E}">
        <p14:creationId xmlns:p14="http://schemas.microsoft.com/office/powerpoint/2010/main" val="1623771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E9876-4C49-4E7F-00AF-790491CCEAAF}"/>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EC881667-B9D6-D643-A038-B20C5DEA06F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13B1C64-6EE4-FC6A-3B58-3469F02EA80B}"/>
              </a:ext>
            </a:extLst>
          </p:cNvPr>
          <p:cNvSpPr>
            <a:spLocks noGrp="1"/>
          </p:cNvSpPr>
          <p:nvPr>
            <p:ph type="body" idx="1"/>
          </p:nvPr>
        </p:nvSpPr>
        <p:spPr/>
        <p:txBody>
          <a:bodyPr/>
          <a:lstStyle/>
          <a:p>
            <a:r>
              <a:rPr lang="zh-TW" altLang="en-US" b="1" dirty="0"/>
              <a:t>原發性隅角閉鎖型青光眼</a:t>
            </a:r>
            <a:r>
              <a:rPr lang="en-US" altLang="zh-TW" b="1" dirty="0"/>
              <a:t>:</a:t>
            </a:r>
          </a:p>
          <a:p>
            <a:r>
              <a:rPr lang="zh-TW" altLang="en-US" dirty="0"/>
              <a:t>特徵為「眼壓急遽之升高」，又稱</a:t>
            </a:r>
            <a:r>
              <a:rPr lang="zh-TW" altLang="en-US" b="1" dirty="0">
                <a:solidFill>
                  <a:srgbClr val="FF0000"/>
                </a:solidFill>
              </a:rPr>
              <a:t>急性青光眼</a:t>
            </a:r>
            <a:r>
              <a:rPr lang="zh-TW" altLang="en-US" dirty="0"/>
              <a:t>，須立即處理以避免失明之可能</a:t>
            </a:r>
            <a:r>
              <a:rPr lang="en-US" altLang="zh-TW" dirty="0"/>
              <a:t>!!!</a:t>
            </a:r>
          </a:p>
          <a:p>
            <a:r>
              <a:rPr lang="zh-TW" altLang="en-US" b="1" dirty="0"/>
              <a:t>原發性隅角開放型青光眼</a:t>
            </a:r>
            <a:r>
              <a:rPr lang="en-US" altLang="zh-TW" b="1" dirty="0"/>
              <a:t>:</a:t>
            </a:r>
          </a:p>
          <a:p>
            <a:r>
              <a:rPr lang="zh-TW" altLang="en-US" dirty="0"/>
              <a:t>隅角並無閉鎖，但房水較難排除，造成眼壓偏高，去壓迫到視神經造成損壞。</a:t>
            </a:r>
            <a:endParaRPr lang="en-US" altLang="zh-TW" dirty="0"/>
          </a:p>
          <a:p>
            <a:r>
              <a:rPr lang="zh-TW" altLang="en-US" b="1" dirty="0"/>
              <a:t>繼發性青光眼</a:t>
            </a:r>
            <a:r>
              <a:rPr lang="en-US" altLang="zh-TW" b="1" dirty="0"/>
              <a:t>:</a:t>
            </a:r>
          </a:p>
          <a:p>
            <a:r>
              <a:rPr lang="zh-TW" altLang="en-US" dirty="0"/>
              <a:t>因為藥物</a:t>
            </a:r>
            <a:r>
              <a:rPr lang="en-US" altLang="zh-TW" dirty="0"/>
              <a:t>/</a:t>
            </a:r>
            <a:r>
              <a:rPr lang="zh-TW" altLang="en-US" dirty="0"/>
              <a:t>疾病</a:t>
            </a:r>
            <a:r>
              <a:rPr lang="en-US" altLang="zh-TW" dirty="0"/>
              <a:t>/</a:t>
            </a:r>
            <a:r>
              <a:rPr lang="zh-TW" altLang="en-US" dirty="0"/>
              <a:t>外力，所造成的青光眼，通常解決引發之問題後會恢復。</a:t>
            </a:r>
            <a:endParaRPr lang="en-US" altLang="zh-TW" dirty="0"/>
          </a:p>
          <a:p>
            <a:r>
              <a:rPr lang="zh-TW" altLang="en-US" b="1" dirty="0"/>
              <a:t>生育性青光眼</a:t>
            </a:r>
            <a:r>
              <a:rPr lang="en-US" altLang="zh-TW" b="1" dirty="0"/>
              <a:t>:</a:t>
            </a:r>
          </a:p>
          <a:p>
            <a:r>
              <a:rPr lang="zh-TW" altLang="en-US" dirty="0"/>
              <a:t>隅角</a:t>
            </a:r>
            <a:r>
              <a:rPr lang="zh-TW" altLang="en-US" b="1" dirty="0"/>
              <a:t>未發育正常</a:t>
            </a:r>
            <a:r>
              <a:rPr lang="zh-TW" altLang="en-US" dirty="0"/>
              <a:t>所導致，嬰幼兒時期到青少年時期都有可能發病。</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dirty="0"/>
          </a:p>
        </p:txBody>
      </p:sp>
      <p:sp>
        <p:nvSpPr>
          <p:cNvPr id="4" name="投影片編號版面配置區 3">
            <a:extLst>
              <a:ext uri="{FF2B5EF4-FFF2-40B4-BE49-F238E27FC236}">
                <a16:creationId xmlns:a16="http://schemas.microsoft.com/office/drawing/2014/main" id="{59EF31B5-56E9-7FA9-E13C-7A7E99015374}"/>
              </a:ext>
            </a:extLst>
          </p:cNvPr>
          <p:cNvSpPr>
            <a:spLocks noGrp="1"/>
          </p:cNvSpPr>
          <p:nvPr>
            <p:ph type="sldNum" sz="quarter" idx="5"/>
          </p:nvPr>
        </p:nvSpPr>
        <p:spPr/>
        <p:txBody>
          <a:bodyPr/>
          <a:lstStyle/>
          <a:p>
            <a:fld id="{F3EE023A-6EEE-4E0B-9EFD-E297D71E1A72}" type="slidenum">
              <a:rPr lang="zh-TW" altLang="en-US" smtClean="0"/>
              <a:t>19</a:t>
            </a:fld>
            <a:endParaRPr lang="zh-TW" altLang="en-US"/>
          </a:p>
        </p:txBody>
      </p:sp>
    </p:spTree>
    <p:extLst>
      <p:ext uri="{BB962C8B-B14F-4D97-AF65-F5344CB8AC3E}">
        <p14:creationId xmlns:p14="http://schemas.microsoft.com/office/powerpoint/2010/main" val="192054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你輕壓眼球就會發現他是有彈力的，那是因為我們眼球內部液體的壓力，</a:t>
            </a:r>
            <a:r>
              <a:rPr lang="en-US" altLang="zh-TW" dirty="0"/>
              <a:t>”</a:t>
            </a:r>
            <a:r>
              <a:rPr lang="zh-TW" altLang="en-US" dirty="0"/>
              <a:t>鞏著</a:t>
            </a:r>
            <a:r>
              <a:rPr lang="en-US" altLang="zh-TW" dirty="0"/>
              <a:t>”</a:t>
            </a:r>
            <a:r>
              <a:rPr lang="zh-TW" altLang="en-US" dirty="0"/>
              <a:t>外部的鞏膜，如同海灘球塑膠皮的一個角色，來去維持眼球的一個形狀。而當房水不斷蓄積，且小樑網堵塞以致無法排除時，那就會造成對玻璃體的推擠造成壓力。</a:t>
            </a:r>
            <a:endParaRPr lang="en-US" altLang="zh-TW" dirty="0"/>
          </a:p>
          <a:p>
            <a:r>
              <a:rPr lang="zh-TW" altLang="en-US" sz="1200" b="0" i="0" kern="1200" dirty="0">
                <a:solidFill>
                  <a:schemeClr val="tx1"/>
                </a:solidFill>
                <a:effectLst/>
                <a:latin typeface="+mn-lt"/>
                <a:ea typeface="+mn-ea"/>
                <a:cs typeface="+mn-cs"/>
              </a:rPr>
              <a:t>正常的眼壓範圍大約在 </a:t>
            </a:r>
            <a:r>
              <a:rPr lang="en-US" altLang="zh-TW" dirty="0"/>
              <a:t>10 </a:t>
            </a:r>
            <a:r>
              <a:rPr lang="zh-TW" altLang="en-US" dirty="0"/>
              <a:t>到</a:t>
            </a:r>
            <a:r>
              <a:rPr lang="en-US" altLang="zh-TW" dirty="0"/>
              <a:t>20 </a:t>
            </a:r>
            <a:r>
              <a:rPr lang="zh-TW" altLang="en-US" dirty="0"/>
              <a:t>毫米汞柱</a:t>
            </a:r>
            <a:r>
              <a:rPr lang="en-US" altLang="zh-TW" dirty="0"/>
              <a:t>(mmHg) </a:t>
            </a:r>
            <a:r>
              <a:rPr lang="zh-TW" altLang="en-US" dirty="0"/>
              <a:t>之間，所以當你身邊滴捧油一直喊他眼壓高，請他去給醫生看個數字是不是在正常值內，不要自己蝦猜測啦齁</a:t>
            </a:r>
          </a:p>
        </p:txBody>
      </p:sp>
      <p:sp>
        <p:nvSpPr>
          <p:cNvPr id="4" name="投影片編號版面配置區 3"/>
          <p:cNvSpPr>
            <a:spLocks noGrp="1"/>
          </p:cNvSpPr>
          <p:nvPr>
            <p:ph type="sldNum" sz="quarter" idx="5"/>
          </p:nvPr>
        </p:nvSpPr>
        <p:spPr/>
        <p:txBody>
          <a:bodyPr/>
          <a:lstStyle/>
          <a:p>
            <a:fld id="{F3EE023A-6EEE-4E0B-9EFD-E297D71E1A72}" type="slidenum">
              <a:rPr lang="zh-TW" altLang="en-US" smtClean="0"/>
              <a:t>21</a:t>
            </a:fld>
            <a:endParaRPr lang="zh-TW" altLang="en-US"/>
          </a:p>
        </p:txBody>
      </p:sp>
    </p:spTree>
    <p:extLst>
      <p:ext uri="{BB962C8B-B14F-4D97-AF65-F5344CB8AC3E}">
        <p14:creationId xmlns:p14="http://schemas.microsoft.com/office/powerpoint/2010/main" val="482622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a:extLst>
            <a:ext uri="{FF2B5EF4-FFF2-40B4-BE49-F238E27FC236}">
              <a16:creationId xmlns:a16="http://schemas.microsoft.com/office/drawing/2014/main" id="{8CEC099F-7687-1D1E-3CD8-BA88DE069B06}"/>
            </a:ext>
          </a:extLst>
        </p:cNvPr>
        <p:cNvGrpSpPr/>
        <p:nvPr/>
      </p:nvGrpSpPr>
      <p:grpSpPr>
        <a:xfrm>
          <a:off x="0" y="0"/>
          <a:ext cx="0" cy="0"/>
          <a:chOff x="0" y="0"/>
          <a:chExt cx="0" cy="0"/>
        </a:xfrm>
      </p:grpSpPr>
      <p:sp>
        <p:nvSpPr>
          <p:cNvPr id="797" name="Google Shape;797;g9d4972649b_0_177:notes">
            <a:extLst>
              <a:ext uri="{FF2B5EF4-FFF2-40B4-BE49-F238E27FC236}">
                <a16:creationId xmlns:a16="http://schemas.microsoft.com/office/drawing/2014/main" id="{77508586-125A-7890-72BE-3758A44ED0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9d4972649b_0_177:notes">
            <a:extLst>
              <a:ext uri="{FF2B5EF4-FFF2-40B4-BE49-F238E27FC236}">
                <a16:creationId xmlns:a16="http://schemas.microsoft.com/office/drawing/2014/main" id="{2C366FB5-3FD2-511E-F953-CD329AC3FD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zh-TW" altLang="en-US" dirty="0"/>
          </a:p>
        </p:txBody>
      </p:sp>
    </p:spTree>
    <p:extLst>
      <p:ext uri="{BB962C8B-B14F-4D97-AF65-F5344CB8AC3E}">
        <p14:creationId xmlns:p14="http://schemas.microsoft.com/office/powerpoint/2010/main" val="186519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4FCBE-B07F-9C22-FDF6-B31FF8C80728}"/>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E7DEF01-A292-046D-E82A-534727F6CE30}"/>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2C3D854-D3A8-632C-E0A4-A27B2B29D61B}"/>
              </a:ext>
            </a:extLst>
          </p:cNvPr>
          <p:cNvSpPr>
            <a:spLocks noGrp="1"/>
          </p:cNvSpPr>
          <p:nvPr>
            <p:ph type="body" idx="1"/>
          </p:nvPr>
        </p:nvSpPr>
        <p:spPr/>
        <p:txBody>
          <a:bodyPr/>
          <a:lstStyle/>
          <a:p>
            <a:r>
              <a:rPr lang="zh-TW" altLang="en-US" dirty="0"/>
              <a:t>你就想你都沒有清的浴室</a:t>
            </a:r>
            <a:r>
              <a:rPr lang="en-US" altLang="zh-TW" dirty="0"/>
              <a:t>/</a:t>
            </a:r>
            <a:r>
              <a:rPr lang="zh-TW" altLang="en-US" dirty="0"/>
              <a:t>廚房排水溝吧 </a:t>
            </a:r>
          </a:p>
        </p:txBody>
      </p:sp>
      <p:sp>
        <p:nvSpPr>
          <p:cNvPr id="4" name="投影片編號版面配置區 3">
            <a:extLst>
              <a:ext uri="{FF2B5EF4-FFF2-40B4-BE49-F238E27FC236}">
                <a16:creationId xmlns:a16="http://schemas.microsoft.com/office/drawing/2014/main" id="{1A74F90C-692D-7F18-F2BC-EE313F3FC58F}"/>
              </a:ext>
            </a:extLst>
          </p:cNvPr>
          <p:cNvSpPr>
            <a:spLocks noGrp="1"/>
          </p:cNvSpPr>
          <p:nvPr>
            <p:ph type="sldNum" sz="quarter" idx="5"/>
          </p:nvPr>
        </p:nvSpPr>
        <p:spPr/>
        <p:txBody>
          <a:bodyPr/>
          <a:lstStyle/>
          <a:p>
            <a:fld id="{F3EE023A-6EEE-4E0B-9EFD-E297D71E1A72}" type="slidenum">
              <a:rPr lang="zh-TW" altLang="en-US" smtClean="0"/>
              <a:t>24</a:t>
            </a:fld>
            <a:endParaRPr lang="zh-TW" altLang="en-US"/>
          </a:p>
        </p:txBody>
      </p:sp>
    </p:spTree>
    <p:extLst>
      <p:ext uri="{BB962C8B-B14F-4D97-AF65-F5344CB8AC3E}">
        <p14:creationId xmlns:p14="http://schemas.microsoft.com/office/powerpoint/2010/main" val="2988528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a:extLst>
            <a:ext uri="{FF2B5EF4-FFF2-40B4-BE49-F238E27FC236}">
              <a16:creationId xmlns:a16="http://schemas.microsoft.com/office/drawing/2014/main" id="{4F72D61E-9067-2588-9B8A-1A694BB5FB2D}"/>
            </a:ext>
          </a:extLst>
        </p:cNvPr>
        <p:cNvGrpSpPr/>
        <p:nvPr/>
      </p:nvGrpSpPr>
      <p:grpSpPr>
        <a:xfrm>
          <a:off x="0" y="0"/>
          <a:ext cx="0" cy="0"/>
          <a:chOff x="0" y="0"/>
          <a:chExt cx="0" cy="0"/>
        </a:xfrm>
      </p:grpSpPr>
      <p:sp>
        <p:nvSpPr>
          <p:cNvPr id="797" name="Google Shape;797;g9d4972649b_0_177:notes">
            <a:extLst>
              <a:ext uri="{FF2B5EF4-FFF2-40B4-BE49-F238E27FC236}">
                <a16:creationId xmlns:a16="http://schemas.microsoft.com/office/drawing/2014/main" id="{C2381817-C0C5-0E37-CC90-7FF3D198D2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9d4972649b_0_177:notes">
            <a:extLst>
              <a:ext uri="{FF2B5EF4-FFF2-40B4-BE49-F238E27FC236}">
                <a16:creationId xmlns:a16="http://schemas.microsoft.com/office/drawing/2014/main" id="{D12968E6-9467-C604-40A0-9929CA53B4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a:t>房水相對較ㄌㄜˇ</a:t>
            </a:r>
          </a:p>
        </p:txBody>
      </p:sp>
    </p:spTree>
    <p:extLst>
      <p:ext uri="{BB962C8B-B14F-4D97-AF65-F5344CB8AC3E}">
        <p14:creationId xmlns:p14="http://schemas.microsoft.com/office/powerpoint/2010/main" val="385426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EE023A-6EEE-4E0B-9EFD-E297D71E1A72}"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7833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a:extLst>
            <a:ext uri="{FF2B5EF4-FFF2-40B4-BE49-F238E27FC236}">
              <a16:creationId xmlns:a16="http://schemas.microsoft.com/office/drawing/2014/main" id="{CCF8C00D-AA93-28DF-F248-2DEE9098B2A8}"/>
            </a:ext>
          </a:extLst>
        </p:cNvPr>
        <p:cNvGrpSpPr/>
        <p:nvPr/>
      </p:nvGrpSpPr>
      <p:grpSpPr>
        <a:xfrm>
          <a:off x="0" y="0"/>
          <a:ext cx="0" cy="0"/>
          <a:chOff x="0" y="0"/>
          <a:chExt cx="0" cy="0"/>
        </a:xfrm>
      </p:grpSpPr>
      <p:sp>
        <p:nvSpPr>
          <p:cNvPr id="797" name="Google Shape;797;g9d4972649b_0_177:notes">
            <a:extLst>
              <a:ext uri="{FF2B5EF4-FFF2-40B4-BE49-F238E27FC236}">
                <a16:creationId xmlns:a16="http://schemas.microsoft.com/office/drawing/2014/main" id="{247C152C-E5A1-B29D-D668-2165171FB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9d4972649b_0_177:notes">
            <a:extLst>
              <a:ext uri="{FF2B5EF4-FFF2-40B4-BE49-F238E27FC236}">
                <a16:creationId xmlns:a16="http://schemas.microsoft.com/office/drawing/2014/main" id="{09379066-7BA6-59A5-4323-924B7EB9D3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TW" sz="1200" b="1" dirty="0">
                <a:latin typeface="Berlin Sans FB Demi" panose="020E0802020502020306" pitchFamily="34" charset="0"/>
                <a:ea typeface="Gen Jyuu Gothic Bold" panose="020B0602020203020207" pitchFamily="34" charset="-120"/>
                <a:cs typeface="Gen Jyuu Gothic Bold" panose="020B0602020203020207" pitchFamily="34" charset="-120"/>
              </a:rPr>
              <a:t>1.(</a:t>
            </a:r>
            <a:r>
              <a:rPr lang="zh-TW" altLang="en-US" sz="1200" b="1" dirty="0">
                <a:latin typeface="Berlin Sans FB Demi" panose="020E0802020502020306" pitchFamily="34" charset="0"/>
                <a:ea typeface="Gen Jyuu Gothic Bold" panose="020B0602020203020207" pitchFamily="34" charset="-120"/>
                <a:cs typeface="Gen Jyuu Gothic Bold" panose="020B0602020203020207" pitchFamily="34" charset="-120"/>
              </a:rPr>
              <a:t>碰撞以至隅角受傷</a:t>
            </a:r>
            <a:r>
              <a:rPr lang="en-US" altLang="zh-TW" sz="1200" b="1" dirty="0">
                <a:latin typeface="Berlin Sans FB Demi" panose="020E0802020502020306" pitchFamily="34" charset="0"/>
                <a:ea typeface="Gen Jyuu Gothic Bold" panose="020B0602020203020207" pitchFamily="34" charset="-120"/>
                <a:cs typeface="Gen Jyuu Gothic Bold" panose="020B0602020203020207" pitchFamily="34" charset="-120"/>
              </a:rPr>
              <a:t>)2.(</a:t>
            </a:r>
            <a:r>
              <a:rPr lang="zh-TW" altLang="en-US" sz="1200" b="1" dirty="0">
                <a:latin typeface="Berlin Sans FB Demi" panose="020E0802020502020306" pitchFamily="34" charset="0"/>
                <a:ea typeface="Gen Jyuu Gothic Bold" panose="020B0602020203020207" pitchFamily="34" charset="-120"/>
                <a:cs typeface="Gen Jyuu Gothic Bold" panose="020B0602020203020207" pitchFamily="34" charset="-120"/>
              </a:rPr>
              <a:t>因為其新生血管而造成其房水堵塞</a:t>
            </a:r>
            <a:r>
              <a:rPr lang="en-US" altLang="zh-TW" sz="1200" b="1" dirty="0">
                <a:latin typeface="Berlin Sans FB Demi" panose="020E0802020502020306" pitchFamily="34" charset="0"/>
                <a:ea typeface="Gen Jyuu Gothic Bold" panose="020B0602020203020207" pitchFamily="34" charset="-120"/>
                <a:cs typeface="Gen Jyuu Gothic Bold" panose="020B0602020203020207" pitchFamily="34" charset="-120"/>
              </a:rPr>
              <a:t>)3.(</a:t>
            </a:r>
            <a:r>
              <a:rPr lang="zh-TW" altLang="en-US" sz="1200" b="1" dirty="0">
                <a:latin typeface="Berlin Sans FB Demi" panose="020E0802020502020306" pitchFamily="34" charset="0"/>
                <a:ea typeface="Gen Jyuu Gothic Bold" panose="020B0602020203020207" pitchFamily="34" charset="-120"/>
                <a:cs typeface="Gen Jyuu Gothic Bold" panose="020B0602020203020207" pitchFamily="34" charset="-120"/>
              </a:rPr>
              <a:t>因為水晶體的膨脹以至於隅角堵塞</a:t>
            </a:r>
            <a:r>
              <a:rPr lang="en-US" altLang="zh-TW" sz="12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br>
              <a:rPr lang="en-US" altLang="zh-TW" sz="1200" dirty="0"/>
            </a:br>
            <a:r>
              <a:rPr lang="zh-TW" altLang="en-US" sz="1200" dirty="0"/>
              <a:t>青光眼惡化造成</a:t>
            </a:r>
            <a:r>
              <a:rPr lang="zh-TW" altLang="en-US" sz="1200" b="1" dirty="0">
                <a:solidFill>
                  <a:srgbClr val="FF0000"/>
                </a:solidFill>
              </a:rPr>
              <a:t>不可挽回的視野缺陷</a:t>
            </a:r>
            <a:r>
              <a:rPr lang="zh-TW" altLang="en-US" sz="1200" dirty="0"/>
              <a:t>。</a:t>
            </a: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rgbClr val="00B050"/>
                </a:solidFill>
              </a:rPr>
              <a:t>根據過去醫學統計，使用含類固醇的眼藥水</a:t>
            </a:r>
            <a:r>
              <a:rPr lang="en-US" altLang="zh-TW" b="1" dirty="0">
                <a:solidFill>
                  <a:srgbClr val="FF0000"/>
                </a:solidFill>
              </a:rPr>
              <a:t>1</a:t>
            </a:r>
            <a:r>
              <a:rPr lang="zh-TW" altLang="en-US" b="1" dirty="0">
                <a:solidFill>
                  <a:srgbClr val="FF0000"/>
                </a:solidFill>
              </a:rPr>
              <a:t>個月以上</a:t>
            </a:r>
            <a:r>
              <a:rPr lang="zh-TW" altLang="en-US" dirty="0">
                <a:solidFill>
                  <a:srgbClr val="00B050"/>
                </a:solidFill>
              </a:rPr>
              <a:t>，</a:t>
            </a:r>
            <a:r>
              <a:rPr lang="zh-TW" altLang="en-US" u="sng" dirty="0">
                <a:solidFill>
                  <a:srgbClr val="00B050"/>
                </a:solidFill>
              </a:rPr>
              <a:t>有</a:t>
            </a:r>
            <a:r>
              <a:rPr lang="en-US" altLang="zh-TW" u="sng" dirty="0">
                <a:solidFill>
                  <a:srgbClr val="00B050"/>
                </a:solidFill>
              </a:rPr>
              <a:t>10</a:t>
            </a:r>
            <a:r>
              <a:rPr lang="zh-TW" altLang="en-US" u="sng" dirty="0">
                <a:solidFill>
                  <a:srgbClr val="00B050"/>
                </a:solidFill>
              </a:rPr>
              <a:t>％的人會出現眼壓升高的情形</a:t>
            </a:r>
            <a:r>
              <a:rPr lang="zh-TW" altLang="en-US" dirty="0">
                <a:solidFill>
                  <a:srgbClr val="00B050"/>
                </a:solidFill>
              </a:rPr>
              <a:t>；但若是高度近視者（度數超過</a:t>
            </a:r>
            <a:r>
              <a:rPr lang="en-US" altLang="zh-TW" dirty="0">
                <a:solidFill>
                  <a:srgbClr val="00B050"/>
                </a:solidFill>
              </a:rPr>
              <a:t>500</a:t>
            </a:r>
            <a:r>
              <a:rPr lang="zh-TW" altLang="en-US" dirty="0">
                <a:solidFill>
                  <a:srgbClr val="00B050"/>
                </a:solidFill>
              </a:rPr>
              <a:t>度以上），則更容易（有</a:t>
            </a:r>
            <a:r>
              <a:rPr lang="en-US" altLang="zh-TW" dirty="0">
                <a:solidFill>
                  <a:srgbClr val="00B050"/>
                </a:solidFill>
              </a:rPr>
              <a:t>40</a:t>
            </a:r>
            <a:r>
              <a:rPr lang="zh-TW" altLang="en-US" dirty="0">
                <a:solidFill>
                  <a:srgbClr val="00B050"/>
                </a:solidFill>
              </a:rPr>
              <a:t>％的機會）因此而罹患青光眼，眼壓增加的機率也較一般人高出</a:t>
            </a:r>
            <a:r>
              <a:rPr lang="en-US" altLang="zh-TW" dirty="0">
                <a:solidFill>
                  <a:srgbClr val="00B050"/>
                </a:solidFill>
              </a:rPr>
              <a:t>39</a:t>
            </a:r>
            <a:r>
              <a:rPr lang="zh-TW" altLang="en-US" dirty="0">
                <a:solidFill>
                  <a:srgbClr val="00B050"/>
                </a:solidFill>
              </a:rPr>
              <a:t>倍。</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27756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B92A2-0A74-6C67-34B6-88A88BC4A7A4}"/>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B9E9CB8D-26AA-6E13-8E9E-E9CC9DF6FF2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CD292DA9-8AF5-0D40-5E3E-590B215ACC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dirty="0"/>
          </a:p>
        </p:txBody>
      </p:sp>
      <p:sp>
        <p:nvSpPr>
          <p:cNvPr id="4" name="投影片編號版面配置區 3">
            <a:extLst>
              <a:ext uri="{FF2B5EF4-FFF2-40B4-BE49-F238E27FC236}">
                <a16:creationId xmlns:a16="http://schemas.microsoft.com/office/drawing/2014/main" id="{86865DDA-6633-D349-7811-E468EB170362}"/>
              </a:ext>
            </a:extLst>
          </p:cNvPr>
          <p:cNvSpPr>
            <a:spLocks noGrp="1"/>
          </p:cNvSpPr>
          <p:nvPr>
            <p:ph type="sldNum" sz="quarter" idx="5"/>
          </p:nvPr>
        </p:nvSpPr>
        <p:spPr/>
        <p:txBody>
          <a:bodyPr/>
          <a:lstStyle/>
          <a:p>
            <a:fld id="{F3EE023A-6EEE-4E0B-9EFD-E297D71E1A72}" type="slidenum">
              <a:rPr lang="zh-TW" altLang="en-US" smtClean="0"/>
              <a:t>27</a:t>
            </a:fld>
            <a:endParaRPr lang="zh-TW" altLang="en-US"/>
          </a:p>
        </p:txBody>
      </p:sp>
    </p:spTree>
    <p:extLst>
      <p:ext uri="{BB962C8B-B14F-4D97-AF65-F5344CB8AC3E}">
        <p14:creationId xmlns:p14="http://schemas.microsoft.com/office/powerpoint/2010/main" val="2533517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以慣用手大拇指</a:t>
            </a:r>
            <a:r>
              <a:rPr lang="en-US" altLang="zh-TW" dirty="0"/>
              <a:t>&amp;</a:t>
            </a:r>
            <a:r>
              <a:rPr lang="zh-TW" altLang="en-US" dirty="0"/>
              <a:t>終止夾住眼藥水，食指抵住藥瓶底部</a:t>
            </a:r>
            <a:endParaRPr lang="en-US" altLang="zh-TW" dirty="0"/>
          </a:p>
          <a:p>
            <a:r>
              <a:rPr lang="en-US" altLang="zh-TW" dirty="0"/>
              <a:t>2.</a:t>
            </a:r>
            <a:r>
              <a:rPr lang="zh-TW" altLang="en-US" dirty="0"/>
              <a:t>另一隻手將眼瞼下拉</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3.</a:t>
            </a:r>
            <a:r>
              <a:rPr lang="zh-TW" altLang="en-US" sz="12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仰頭</a:t>
            </a:r>
            <a:r>
              <a:rPr lang="en-US" altLang="zh-TW" sz="12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45</a:t>
            </a:r>
            <a:r>
              <a:rPr lang="en-US" altLang="zh-TW" sz="1050" baseline="300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O</a:t>
            </a:r>
            <a:r>
              <a:rPr lang="zh-TW" altLang="en-US" sz="1200" baseline="300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a:t>
            </a:r>
            <a:r>
              <a:rPr lang="zh-TW" altLang="en-US" sz="12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往眼球及眼瞼下緣間滴眼藥水</a:t>
            </a:r>
            <a:endParaRPr lang="en-US" altLang="zh-TW" sz="1200" baseline="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aseline="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4.</a:t>
            </a:r>
            <a:r>
              <a:rPr lang="zh-TW" altLang="en-US" sz="1200" baseline="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壓住內眼角</a:t>
            </a:r>
            <a:r>
              <a:rPr lang="en-US" altLang="zh-TW" sz="1200" baseline="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a:t>
            </a:r>
            <a:r>
              <a:rPr lang="zh-TW" altLang="en-US" sz="1200" baseline="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鼻淚管</a:t>
            </a:r>
            <a:r>
              <a:rPr lang="en-US" altLang="zh-TW" sz="1200" baseline="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a:t>
            </a:r>
            <a:r>
              <a:rPr lang="zh-TW" altLang="en-US" sz="1200" baseline="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，減少眼藥水藉鼻淚管跑至口中，維持約莫</a:t>
            </a:r>
            <a:r>
              <a:rPr lang="en-US" altLang="zh-TW" sz="1200" baseline="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2</a:t>
            </a:r>
            <a:r>
              <a:rPr lang="zh-TW" altLang="en-US" sz="1200" baseline="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分鐘</a:t>
            </a:r>
            <a:endParaRPr lang="zh-TW" altLang="en-US" sz="1200" baseline="30000" dirty="0">
              <a:solidFill>
                <a:srgbClr val="C00000"/>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endParaRPr>
          </a:p>
          <a:p>
            <a:r>
              <a:rPr lang="en-US" altLang="zh-TW" dirty="0"/>
              <a:t>5.</a:t>
            </a:r>
            <a:r>
              <a:rPr lang="zh-TW" altLang="en-US" dirty="0"/>
              <a:t>有些眼藥水在眼角滯留可能會造成刺激</a:t>
            </a:r>
            <a:endParaRPr lang="en-US" altLang="zh-TW" dirty="0"/>
          </a:p>
          <a:p>
            <a:endParaRPr lang="en-US" altLang="zh-TW" dirty="0"/>
          </a:p>
          <a:p>
            <a:pPr algn="l" fontAlgn="base">
              <a:spcAft>
                <a:spcPts val="750"/>
              </a:spcAft>
              <a:buFont typeface="Arial" panose="020B0604020202020204" pitchFamily="34" charset="0"/>
              <a:buChar char="•"/>
            </a:pPr>
            <a:r>
              <a:rPr lang="zh-TW" altLang="en-US" b="1" i="0" dirty="0">
                <a:solidFill>
                  <a:srgbClr val="626262"/>
                </a:solidFill>
                <a:effectLst/>
                <a:latin typeface="inherit"/>
                <a:ea typeface="微軟正黑體" panose="020B0604030504040204" pitchFamily="34" charset="-120"/>
              </a:rPr>
              <a:t>眼藥水</a:t>
            </a:r>
            <a:r>
              <a:rPr lang="zh-TW" altLang="en-US" b="1" i="0" u="sng" dirty="0">
                <a:solidFill>
                  <a:srgbClr val="626262"/>
                </a:solidFill>
                <a:effectLst/>
                <a:latin typeface="inherit"/>
                <a:ea typeface="微軟正黑體" panose="020B0604030504040204" pitchFamily="34" charset="-120"/>
              </a:rPr>
              <a:t>不可</a:t>
            </a:r>
            <a:r>
              <a:rPr lang="zh-TW" altLang="en-US" b="1" i="0" dirty="0">
                <a:solidFill>
                  <a:srgbClr val="626262"/>
                </a:solidFill>
                <a:effectLst/>
                <a:latin typeface="inherit"/>
                <a:ea typeface="微軟正黑體" panose="020B0604030504040204" pitchFamily="34" charset="-120"/>
              </a:rPr>
              <a:t>滴在眼球</a:t>
            </a:r>
            <a:r>
              <a:rPr lang="zh-TW" altLang="en-US" b="0" i="0" dirty="0">
                <a:solidFill>
                  <a:srgbClr val="626262"/>
                </a:solidFill>
                <a:effectLst/>
                <a:latin typeface="微軟正黑體" panose="020B0604030504040204" pitchFamily="34" charset="-120"/>
                <a:ea typeface="微軟正黑體" panose="020B0604030504040204" pitchFamily="34" charset="-120"/>
              </a:rPr>
              <a:t>：「千萬不可以點眼球，怕會戳傷角膜，」藥害救濟基金會提醒，正確點眼藥水的方式，頭先後仰，以食指輕將下眼瞼往下拉，眼睛向上看，再將眼藥水滴入眼白與下眼瞼間。滴藥後輕閉眼</a:t>
            </a:r>
            <a:r>
              <a:rPr lang="en-US" altLang="zh-TW" b="0" i="0" dirty="0">
                <a:solidFill>
                  <a:srgbClr val="626262"/>
                </a:solidFill>
                <a:effectLst/>
                <a:latin typeface="微軟正黑體" panose="020B0604030504040204" pitchFamily="34" charset="-120"/>
                <a:ea typeface="微軟正黑體" panose="020B0604030504040204" pitchFamily="34" charset="-120"/>
              </a:rPr>
              <a:t>1</a:t>
            </a:r>
            <a:r>
              <a:rPr lang="zh-TW" altLang="en-US" b="0" i="0" dirty="0">
                <a:solidFill>
                  <a:srgbClr val="626262"/>
                </a:solidFill>
                <a:effectLst/>
                <a:latin typeface="微軟正黑體" panose="020B0604030504040204" pitchFamily="34" charset="-120"/>
                <a:ea typeface="微軟正黑體" panose="020B0604030504040204" pitchFamily="34" charset="-120"/>
              </a:rPr>
              <a:t>～</a:t>
            </a:r>
            <a:r>
              <a:rPr lang="en-US" altLang="zh-TW" b="0" i="0" dirty="0">
                <a:solidFill>
                  <a:srgbClr val="626262"/>
                </a:solidFill>
                <a:effectLst/>
                <a:latin typeface="微軟正黑體" panose="020B0604030504040204" pitchFamily="34" charset="-120"/>
                <a:ea typeface="微軟正黑體" panose="020B0604030504040204" pitchFamily="34" charset="-120"/>
              </a:rPr>
              <a:t>2</a:t>
            </a:r>
            <a:r>
              <a:rPr lang="zh-TW" altLang="en-US" b="0" i="0" dirty="0">
                <a:solidFill>
                  <a:srgbClr val="626262"/>
                </a:solidFill>
                <a:effectLst/>
                <a:latin typeface="微軟正黑體" panose="020B0604030504040204" pitchFamily="34" charset="-120"/>
                <a:ea typeface="微軟正黑體" panose="020B0604030504040204" pitchFamily="34" charset="-120"/>
              </a:rPr>
              <a:t>分鐘，輕輕轉動眼球，可用手指輕壓鼻樑處（眼角內側）避免藥液漏出至鼻淚管。</a:t>
            </a:r>
          </a:p>
          <a:p>
            <a:pPr algn="l" fontAlgn="base">
              <a:spcAft>
                <a:spcPts val="750"/>
              </a:spcAft>
              <a:buFont typeface="Arial" panose="020B0604020202020204" pitchFamily="34" charset="0"/>
              <a:buChar char="•"/>
            </a:pPr>
            <a:r>
              <a:rPr lang="zh-TW" altLang="en-US" b="1" i="0" dirty="0">
                <a:solidFill>
                  <a:srgbClr val="626262"/>
                </a:solidFill>
                <a:effectLst/>
                <a:latin typeface="inherit"/>
                <a:ea typeface="微軟正黑體" panose="020B0604030504040204" pitchFamily="34" charset="-120"/>
              </a:rPr>
              <a:t>眼藥水開瓶</a:t>
            </a:r>
            <a:r>
              <a:rPr lang="zh-TW" altLang="en-US" b="1" i="0" u="sng" dirty="0">
                <a:solidFill>
                  <a:srgbClr val="626262"/>
                </a:solidFill>
                <a:effectLst/>
                <a:latin typeface="inherit"/>
                <a:ea typeface="微軟正黑體" panose="020B0604030504040204" pitchFamily="34" charset="-120"/>
              </a:rPr>
              <a:t>超過</a:t>
            </a:r>
            <a:r>
              <a:rPr lang="en-US" altLang="zh-TW" b="1" i="0" u="sng" dirty="0">
                <a:solidFill>
                  <a:srgbClr val="626262"/>
                </a:solidFill>
                <a:effectLst/>
                <a:latin typeface="inherit"/>
                <a:ea typeface="微軟正黑體" panose="020B0604030504040204" pitchFamily="34" charset="-120"/>
              </a:rPr>
              <a:t>28</a:t>
            </a:r>
            <a:r>
              <a:rPr lang="zh-TW" altLang="en-US" b="1" i="0" u="sng" dirty="0">
                <a:solidFill>
                  <a:srgbClr val="626262"/>
                </a:solidFill>
                <a:effectLst/>
                <a:latin typeface="inherit"/>
                <a:ea typeface="微軟正黑體" panose="020B0604030504040204" pitchFamily="34" charset="-120"/>
              </a:rPr>
              <a:t>天不要用</a:t>
            </a:r>
            <a:r>
              <a:rPr lang="zh-TW" altLang="en-US" b="0" i="0" dirty="0">
                <a:solidFill>
                  <a:srgbClr val="626262"/>
                </a:solidFill>
                <a:effectLst/>
                <a:latin typeface="微軟正黑體" panose="020B0604030504040204" pitchFamily="34" charset="-120"/>
                <a:ea typeface="微軟正黑體" panose="020B0604030504040204" pitchFamily="34" charset="-120"/>
              </a:rPr>
              <a:t>：眼藥水外盒標示的保存期限，指在陰涼乾燥且沒有開封的狀態下，可以保存的時間。除非特別標示冷藏，一般室溫保存即可。開瓶後，眼藥水接觸到空氣，就有可能發生變質汙染，即便添加防腐劑，還是建議超過</a:t>
            </a:r>
            <a:r>
              <a:rPr lang="en-US" altLang="zh-TW" b="0" i="0" dirty="0">
                <a:solidFill>
                  <a:srgbClr val="626262"/>
                </a:solidFill>
                <a:effectLst/>
                <a:latin typeface="微軟正黑體" panose="020B0604030504040204" pitchFamily="34" charset="-120"/>
                <a:ea typeface="微軟正黑體" panose="020B0604030504040204" pitchFamily="34" charset="-120"/>
              </a:rPr>
              <a:t>28</a:t>
            </a:r>
            <a:r>
              <a:rPr lang="zh-TW" altLang="en-US" b="0" i="0" dirty="0">
                <a:solidFill>
                  <a:srgbClr val="626262"/>
                </a:solidFill>
                <a:effectLst/>
                <a:latin typeface="微軟正黑體" panose="020B0604030504040204" pitchFamily="34" charset="-120"/>
                <a:ea typeface="微軟正黑體" panose="020B0604030504040204" pitchFamily="34" charset="-120"/>
              </a:rPr>
              <a:t>天，用不完也要丟棄。如果是無防腐劑的單次用眼藥水，開封後</a:t>
            </a:r>
            <a:r>
              <a:rPr lang="en-US" altLang="zh-TW" b="0" i="0" dirty="0">
                <a:solidFill>
                  <a:srgbClr val="626262"/>
                </a:solidFill>
                <a:effectLst/>
                <a:latin typeface="微軟正黑體" panose="020B0604030504040204" pitchFamily="34" charset="-120"/>
                <a:ea typeface="微軟正黑體" panose="020B0604030504040204" pitchFamily="34" charset="-120"/>
              </a:rPr>
              <a:t>24</a:t>
            </a:r>
            <a:r>
              <a:rPr lang="zh-TW" altLang="en-US" b="0" i="0" dirty="0">
                <a:solidFill>
                  <a:srgbClr val="626262"/>
                </a:solidFill>
                <a:effectLst/>
                <a:latin typeface="微軟正黑體" panose="020B0604030504040204" pitchFamily="34" charset="-120"/>
                <a:ea typeface="微軟正黑體" panose="020B0604030504040204" pitchFamily="34" charset="-120"/>
              </a:rPr>
              <a:t>小時就要丟棄。</a:t>
            </a:r>
          </a:p>
          <a:p>
            <a:pPr algn="l" fontAlgn="base">
              <a:spcAft>
                <a:spcPts val="750"/>
              </a:spcAft>
              <a:buFont typeface="Arial" panose="020B0604020202020204" pitchFamily="34" charset="0"/>
              <a:buChar char="•"/>
            </a:pPr>
            <a:r>
              <a:rPr lang="zh-TW" altLang="en-US" b="1" i="0" dirty="0">
                <a:solidFill>
                  <a:srgbClr val="626262"/>
                </a:solidFill>
                <a:effectLst/>
                <a:latin typeface="inherit"/>
                <a:ea typeface="微軟正黑體" panose="020B0604030504040204" pitchFamily="34" charset="-120"/>
              </a:rPr>
              <a:t>眼藥水使用，</a:t>
            </a:r>
            <a:r>
              <a:rPr lang="zh-TW" altLang="en-US" b="1" i="0" u="sng" dirty="0">
                <a:solidFill>
                  <a:srgbClr val="626262"/>
                </a:solidFill>
                <a:effectLst/>
                <a:latin typeface="inherit"/>
                <a:ea typeface="微軟正黑體" panose="020B0604030504040204" pitchFamily="34" charset="-120"/>
              </a:rPr>
              <a:t>不要</a:t>
            </a:r>
            <a:r>
              <a:rPr lang="zh-TW" altLang="en-US" b="1" i="0" dirty="0">
                <a:solidFill>
                  <a:srgbClr val="626262"/>
                </a:solidFill>
                <a:effectLst/>
                <a:latin typeface="inherit"/>
                <a:ea typeface="微軟正黑體" panose="020B0604030504040204" pitchFamily="34" charset="-120"/>
              </a:rPr>
              <a:t>接觸瓶口</a:t>
            </a:r>
            <a:r>
              <a:rPr lang="zh-TW" altLang="en-US" b="0" i="0" dirty="0">
                <a:solidFill>
                  <a:srgbClr val="626262"/>
                </a:solidFill>
                <a:effectLst/>
                <a:latin typeface="微軟正黑體" panose="020B0604030504040204" pitchFamily="34" charset="-120"/>
                <a:ea typeface="微軟正黑體" panose="020B0604030504040204" pitchFamily="34" charset="-120"/>
              </a:rPr>
              <a:t>：使用前，請洗淨雙手，點藥水時，藥瓶瓶口不可接觸眼睫毛、眼球和手指，也不要用任何東西擦拭瓶口，避免汙染藥品。</a:t>
            </a:r>
          </a:p>
          <a:p>
            <a:endParaRPr lang="zh-TW" altLang="en-US" dirty="0"/>
          </a:p>
        </p:txBody>
      </p:sp>
      <p:sp>
        <p:nvSpPr>
          <p:cNvPr id="4" name="投影片編號版面配置區 3"/>
          <p:cNvSpPr>
            <a:spLocks noGrp="1"/>
          </p:cNvSpPr>
          <p:nvPr>
            <p:ph type="sldNum" sz="quarter" idx="5"/>
          </p:nvPr>
        </p:nvSpPr>
        <p:spPr/>
        <p:txBody>
          <a:bodyPr/>
          <a:lstStyle/>
          <a:p>
            <a:fld id="{F3EE023A-6EEE-4E0B-9EFD-E297D71E1A72}" type="slidenum">
              <a:rPr lang="zh-TW" altLang="en-US" smtClean="0"/>
              <a:t>29</a:t>
            </a:fld>
            <a:endParaRPr lang="zh-TW" altLang="en-US"/>
          </a:p>
        </p:txBody>
      </p:sp>
    </p:spTree>
    <p:extLst>
      <p:ext uri="{BB962C8B-B14F-4D97-AF65-F5344CB8AC3E}">
        <p14:creationId xmlns:p14="http://schemas.microsoft.com/office/powerpoint/2010/main" val="2509937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0D4BC-BEA7-2CA3-C510-01A9F7DC3ED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5278D2B-8975-7331-312E-24E55B99968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818F599-D3E6-BDC5-6B9A-8F17EB85A8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那到底為什麼會造成視野的缺損</a:t>
            </a:r>
            <a:r>
              <a:rPr lang="en-US" altLang="zh-TW" dirty="0"/>
              <a:t>?</a:t>
            </a:r>
            <a:endParaRPr lang="zh-TW" altLang="zh-TW" dirty="0"/>
          </a:p>
        </p:txBody>
      </p:sp>
      <p:sp>
        <p:nvSpPr>
          <p:cNvPr id="4" name="投影片編號版面配置區 3">
            <a:extLst>
              <a:ext uri="{FF2B5EF4-FFF2-40B4-BE49-F238E27FC236}">
                <a16:creationId xmlns:a16="http://schemas.microsoft.com/office/drawing/2014/main" id="{B640965F-D9F3-9B11-62EF-5A57A05EEF9D}"/>
              </a:ext>
            </a:extLst>
          </p:cNvPr>
          <p:cNvSpPr>
            <a:spLocks noGrp="1"/>
          </p:cNvSpPr>
          <p:nvPr>
            <p:ph type="sldNum" sz="quarter" idx="5"/>
          </p:nvPr>
        </p:nvSpPr>
        <p:spPr/>
        <p:txBody>
          <a:bodyPr/>
          <a:lstStyle/>
          <a:p>
            <a:fld id="{F3EE023A-6EEE-4E0B-9EFD-E297D71E1A72}" type="slidenum">
              <a:rPr lang="zh-TW" altLang="en-US" smtClean="0"/>
              <a:t>30</a:t>
            </a:fld>
            <a:endParaRPr lang="zh-TW" altLang="en-US"/>
          </a:p>
        </p:txBody>
      </p:sp>
    </p:spTree>
    <p:extLst>
      <p:ext uri="{BB962C8B-B14F-4D97-AF65-F5344CB8AC3E}">
        <p14:creationId xmlns:p14="http://schemas.microsoft.com/office/powerpoint/2010/main" val="4142219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72CDB-113A-F115-50A2-F73EFB4B88D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17593D4-BB39-712F-09E4-4FD714410C88}"/>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7134EC3-4560-2227-410C-AEDD1C63C9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說眼壓很高，倒底多高</a:t>
            </a:r>
            <a:r>
              <a:rPr lang="en-US" altLang="zh-TW" dirty="0"/>
              <a:t>? </a:t>
            </a:r>
            <a:r>
              <a:rPr lang="zh-TW" altLang="en-US" dirty="0"/>
              <a:t>是種感覺，一般眼壓落在</a:t>
            </a:r>
            <a:r>
              <a:rPr lang="en-US" altLang="zh-TW" dirty="0"/>
              <a:t>10-20mmHg</a:t>
            </a:r>
            <a:r>
              <a:rPr lang="zh-TW" altLang="en-US" dirty="0"/>
              <a:t>，真的感覺眼壓高不適，不是一直該該叫，而是去看眼科醫師喔</a:t>
            </a:r>
            <a:r>
              <a:rPr lang="en-US" altLang="zh-TW" dirty="0"/>
              <a:t>~</a:t>
            </a:r>
            <a:endParaRPr lang="zh-TW" altLang="zh-TW" dirty="0"/>
          </a:p>
        </p:txBody>
      </p:sp>
      <p:sp>
        <p:nvSpPr>
          <p:cNvPr id="4" name="投影片編號版面配置區 3">
            <a:extLst>
              <a:ext uri="{FF2B5EF4-FFF2-40B4-BE49-F238E27FC236}">
                <a16:creationId xmlns:a16="http://schemas.microsoft.com/office/drawing/2014/main" id="{3DBC1884-75DB-8FAD-7649-38089D06F989}"/>
              </a:ext>
            </a:extLst>
          </p:cNvPr>
          <p:cNvSpPr>
            <a:spLocks noGrp="1"/>
          </p:cNvSpPr>
          <p:nvPr>
            <p:ph type="sldNum" sz="quarter" idx="5"/>
          </p:nvPr>
        </p:nvSpPr>
        <p:spPr/>
        <p:txBody>
          <a:bodyPr/>
          <a:lstStyle/>
          <a:p>
            <a:fld id="{F3EE023A-6EEE-4E0B-9EFD-E297D71E1A72}" type="slidenum">
              <a:rPr lang="zh-TW" altLang="en-US" smtClean="0"/>
              <a:t>31</a:t>
            </a:fld>
            <a:endParaRPr lang="zh-TW" altLang="en-US"/>
          </a:p>
        </p:txBody>
      </p:sp>
    </p:spTree>
    <p:extLst>
      <p:ext uri="{BB962C8B-B14F-4D97-AF65-F5344CB8AC3E}">
        <p14:creationId xmlns:p14="http://schemas.microsoft.com/office/powerpoint/2010/main" val="2158762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3EE023A-6EEE-4E0B-9EFD-E297D71E1A72}" type="slidenum">
              <a:rPr lang="zh-TW" altLang="en-US" smtClean="0"/>
              <a:t>32</a:t>
            </a:fld>
            <a:endParaRPr lang="zh-TW" altLang="en-US"/>
          </a:p>
        </p:txBody>
      </p:sp>
    </p:spTree>
    <p:extLst>
      <p:ext uri="{BB962C8B-B14F-4D97-AF65-F5344CB8AC3E}">
        <p14:creationId xmlns:p14="http://schemas.microsoft.com/office/powerpoint/2010/main" val="935234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a:extLst>
            <a:ext uri="{FF2B5EF4-FFF2-40B4-BE49-F238E27FC236}">
              <a16:creationId xmlns:a16="http://schemas.microsoft.com/office/drawing/2014/main" id="{CE357D08-8971-FBC9-A786-5A90B4399B48}"/>
            </a:ext>
          </a:extLst>
        </p:cNvPr>
        <p:cNvGrpSpPr/>
        <p:nvPr/>
      </p:nvGrpSpPr>
      <p:grpSpPr>
        <a:xfrm>
          <a:off x="0" y="0"/>
          <a:ext cx="0" cy="0"/>
          <a:chOff x="0" y="0"/>
          <a:chExt cx="0" cy="0"/>
        </a:xfrm>
      </p:grpSpPr>
      <p:sp>
        <p:nvSpPr>
          <p:cNvPr id="797" name="Google Shape;797;g9d4972649b_0_177:notes">
            <a:extLst>
              <a:ext uri="{FF2B5EF4-FFF2-40B4-BE49-F238E27FC236}">
                <a16:creationId xmlns:a16="http://schemas.microsoft.com/office/drawing/2014/main" id="{2A6A3409-ACAA-0A0D-89CB-82ED1A8737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9d4972649b_0_177:notes">
            <a:extLst>
              <a:ext uri="{FF2B5EF4-FFF2-40B4-BE49-F238E27FC236}">
                <a16:creationId xmlns:a16="http://schemas.microsoft.com/office/drawing/2014/main" id="{373EA7C9-807F-45CD-33AC-8D5A5DB3FC0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a:t>但了解病理機轉的你們就知道，這些保健食品的提供如果在不受控制的眼壓前，都是亡羊補牢，所以遵從醫囑，好好維持眼壓，才會是控制青光眼的不二法門喔</a:t>
            </a:r>
            <a:r>
              <a:rPr lang="en-US" altLang="zh-TW"/>
              <a:t>!</a:t>
            </a:r>
            <a:endParaRPr lang="zh-TW" altLang="en-US" dirty="0"/>
          </a:p>
        </p:txBody>
      </p:sp>
    </p:spTree>
    <p:extLst>
      <p:ext uri="{BB962C8B-B14F-4D97-AF65-F5344CB8AC3E}">
        <p14:creationId xmlns:p14="http://schemas.microsoft.com/office/powerpoint/2010/main" val="3073369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539D8-9982-FB0C-FE5D-C257C4B807B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291AE29-69C9-5CA4-FF01-BC8907C274A1}"/>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B879E5D3-39C3-1FDD-3B38-6D349D24AB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長期服用一些藥物</a:t>
            </a:r>
            <a:r>
              <a:rPr lang="en-US" altLang="zh-TW" sz="1200" dirty="0"/>
              <a:t>(</a:t>
            </a:r>
            <a:r>
              <a:rPr lang="zh-TW" altLang="en-US" sz="1200" dirty="0"/>
              <a:t>如抗膽鹼藥物的人</a:t>
            </a:r>
            <a:r>
              <a:rPr lang="en-US" altLang="zh-TW" sz="1200" dirty="0"/>
              <a:t>)</a:t>
            </a:r>
            <a:br>
              <a:rPr lang="en-US" altLang="zh-TW" sz="1200" dirty="0"/>
            </a:br>
            <a:r>
              <a:rPr lang="zh-TW" altLang="en-US" sz="1200" dirty="0"/>
              <a:t>而且有特別服用</a:t>
            </a:r>
            <a:r>
              <a:rPr lang="en-US" altLang="zh-TW" sz="1200" dirty="0"/>
              <a:t>Estrogen</a:t>
            </a:r>
            <a:r>
              <a:rPr lang="zh-TW" altLang="en-US" sz="1200" dirty="0"/>
              <a:t>的人</a:t>
            </a: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dirty="0"/>
          </a:p>
        </p:txBody>
      </p:sp>
      <p:sp>
        <p:nvSpPr>
          <p:cNvPr id="4" name="投影片編號版面配置區 3">
            <a:extLst>
              <a:ext uri="{FF2B5EF4-FFF2-40B4-BE49-F238E27FC236}">
                <a16:creationId xmlns:a16="http://schemas.microsoft.com/office/drawing/2014/main" id="{23698615-7AF1-A280-A43B-B07700DA86D4}"/>
              </a:ext>
            </a:extLst>
          </p:cNvPr>
          <p:cNvSpPr>
            <a:spLocks noGrp="1"/>
          </p:cNvSpPr>
          <p:nvPr>
            <p:ph type="sldNum" sz="quarter" idx="5"/>
          </p:nvPr>
        </p:nvSpPr>
        <p:spPr/>
        <p:txBody>
          <a:bodyPr/>
          <a:lstStyle/>
          <a:p>
            <a:fld id="{F3EE023A-6EEE-4E0B-9EFD-E297D71E1A72}" type="slidenum">
              <a:rPr lang="zh-TW" altLang="en-US" smtClean="0"/>
              <a:t>35</a:t>
            </a:fld>
            <a:endParaRPr lang="zh-TW" altLang="en-US"/>
          </a:p>
        </p:txBody>
      </p:sp>
    </p:spTree>
    <p:extLst>
      <p:ext uri="{BB962C8B-B14F-4D97-AF65-F5344CB8AC3E}">
        <p14:creationId xmlns:p14="http://schemas.microsoft.com/office/powerpoint/2010/main" val="3451625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E92D7-25D7-C91A-B31B-C817C01B113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BBAE378-C5BA-F5CD-6601-5FE9C6446FC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09D304D-76CE-3DF1-8F30-821A0409FF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黏液層就像無數的小手手，抓著水分</a:t>
            </a:r>
            <a:br>
              <a:rPr lang="en-US" altLang="zh-TW" dirty="0"/>
            </a:br>
            <a:r>
              <a:rPr lang="zh-TW" altLang="en-US" dirty="0"/>
              <a:t>而油層包覆在其外，防止淚液層的散失嘛 </a:t>
            </a:r>
            <a:endParaRPr lang="zh-TW" altLang="zh-TW" dirty="0"/>
          </a:p>
        </p:txBody>
      </p:sp>
      <p:sp>
        <p:nvSpPr>
          <p:cNvPr id="4" name="投影片編號版面配置區 3">
            <a:extLst>
              <a:ext uri="{FF2B5EF4-FFF2-40B4-BE49-F238E27FC236}">
                <a16:creationId xmlns:a16="http://schemas.microsoft.com/office/drawing/2014/main" id="{8D240D8D-D93D-C5BD-16A2-F509441157D6}"/>
              </a:ext>
            </a:extLst>
          </p:cNvPr>
          <p:cNvSpPr>
            <a:spLocks noGrp="1"/>
          </p:cNvSpPr>
          <p:nvPr>
            <p:ph type="sldNum" sz="quarter" idx="5"/>
          </p:nvPr>
        </p:nvSpPr>
        <p:spPr/>
        <p:txBody>
          <a:bodyPr/>
          <a:lstStyle/>
          <a:p>
            <a:fld id="{F3EE023A-6EEE-4E0B-9EFD-E297D71E1A72}" type="slidenum">
              <a:rPr lang="zh-TW" altLang="en-US" smtClean="0"/>
              <a:t>36</a:t>
            </a:fld>
            <a:endParaRPr lang="zh-TW" altLang="en-US"/>
          </a:p>
        </p:txBody>
      </p:sp>
    </p:spTree>
    <p:extLst>
      <p:ext uri="{BB962C8B-B14F-4D97-AF65-F5344CB8AC3E}">
        <p14:creationId xmlns:p14="http://schemas.microsoft.com/office/powerpoint/2010/main" val="2453987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用泡澡時玩泡泡的手來比喻瞼板線的存在目的。</a:t>
            </a:r>
            <a:br>
              <a:rPr lang="en-US" altLang="zh-TW" dirty="0"/>
            </a:br>
            <a:endParaRPr lang="zh-TW" altLang="en-US" dirty="0"/>
          </a:p>
        </p:txBody>
      </p:sp>
      <p:sp>
        <p:nvSpPr>
          <p:cNvPr id="4" name="投影片編號版面配置區 3"/>
          <p:cNvSpPr>
            <a:spLocks noGrp="1"/>
          </p:cNvSpPr>
          <p:nvPr>
            <p:ph type="sldNum" sz="quarter" idx="5"/>
          </p:nvPr>
        </p:nvSpPr>
        <p:spPr/>
        <p:txBody>
          <a:bodyPr/>
          <a:lstStyle/>
          <a:p>
            <a:fld id="{F3EE023A-6EEE-4E0B-9EFD-E297D71E1A72}" type="slidenum">
              <a:rPr lang="zh-TW" altLang="en-US" smtClean="0"/>
              <a:t>37</a:t>
            </a:fld>
            <a:endParaRPr lang="zh-TW" altLang="en-US"/>
          </a:p>
        </p:txBody>
      </p:sp>
    </p:spTree>
    <p:extLst>
      <p:ext uri="{BB962C8B-B14F-4D97-AF65-F5344CB8AC3E}">
        <p14:creationId xmlns:p14="http://schemas.microsoft.com/office/powerpoint/2010/main" val="3035443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3EE023A-6EEE-4E0B-9EFD-E297D71E1A72}" type="slidenum">
              <a:rPr lang="zh-TW" altLang="en-US" smtClean="0"/>
              <a:t>4</a:t>
            </a:fld>
            <a:endParaRPr lang="zh-TW" altLang="en-US"/>
          </a:p>
        </p:txBody>
      </p:sp>
    </p:spTree>
    <p:extLst>
      <p:ext uri="{BB962C8B-B14F-4D97-AF65-F5344CB8AC3E}">
        <p14:creationId xmlns:p14="http://schemas.microsoft.com/office/powerpoint/2010/main" val="1252036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745D0-1F5B-3CE9-9E0C-988A2BE08B76}"/>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4910899-0BB9-038E-ADCE-8ECE03CD5CF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C27A9B72-0968-7710-88B1-04FAA385AC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1F1F1F"/>
                </a:solidFill>
                <a:effectLst/>
                <a:latin typeface="Arial" panose="020B0604020202020204" pitchFamily="34" charset="0"/>
              </a:rPr>
              <a:t>乾眼症的診斷，會做</a:t>
            </a:r>
            <a:r>
              <a:rPr lang="zh-TW" altLang="en-US" b="0" i="0" dirty="0">
                <a:solidFill>
                  <a:srgbClr val="040C28"/>
                </a:solidFill>
                <a:effectLst/>
                <a:latin typeface="Arial" panose="020B0604020202020204" pitchFamily="34" charset="0"/>
              </a:rPr>
              <a:t>基礎淚水分泌量的檢查</a:t>
            </a:r>
            <a:r>
              <a:rPr lang="en-US" altLang="zh-TW" b="0" i="0" dirty="0">
                <a:solidFill>
                  <a:srgbClr val="1F1F1F"/>
                </a:solidFill>
                <a:effectLst/>
                <a:latin typeface="Arial" panose="020B0604020202020204" pitchFamily="34" charset="0"/>
              </a:rPr>
              <a:t>(</a:t>
            </a:r>
            <a:r>
              <a:rPr lang="zh-TW" altLang="en-US" b="0" i="0" dirty="0">
                <a:solidFill>
                  <a:srgbClr val="1F1F1F"/>
                </a:solidFill>
                <a:effectLst/>
                <a:latin typeface="Arial" panose="020B0604020202020204" pitchFamily="34" charset="0"/>
              </a:rPr>
              <a:t>淚液測試</a:t>
            </a:r>
            <a:r>
              <a:rPr lang="en-US" altLang="zh-TW" b="0" i="0" dirty="0">
                <a:solidFill>
                  <a:srgbClr val="1F1F1F"/>
                </a:solidFill>
                <a:effectLst/>
                <a:latin typeface="Arial" panose="020B0604020202020204" pitchFamily="34" charset="0"/>
              </a:rPr>
              <a:t>Schirmer test)</a:t>
            </a:r>
            <a:r>
              <a:rPr lang="zh-TW" altLang="en-US" b="0" i="0" dirty="0">
                <a:solidFill>
                  <a:srgbClr val="1F1F1F"/>
                </a:solidFill>
                <a:effectLst/>
                <a:latin typeface="Arial" panose="020B0604020202020204" pitchFamily="34" charset="0"/>
              </a:rPr>
              <a:t>： 點表面局部麻醉藥</a:t>
            </a:r>
            <a:r>
              <a:rPr lang="en-US" altLang="zh-TW" b="0" i="0" dirty="0">
                <a:solidFill>
                  <a:srgbClr val="1F1F1F"/>
                </a:solidFill>
                <a:effectLst/>
                <a:latin typeface="Arial" panose="020B0604020202020204" pitchFamily="34" charset="0"/>
              </a:rPr>
              <a:t>(</a:t>
            </a:r>
            <a:r>
              <a:rPr lang="zh-TW" altLang="en-US" b="0" i="0" dirty="0">
                <a:solidFill>
                  <a:srgbClr val="000000"/>
                </a:solidFill>
                <a:effectLst/>
                <a:latin typeface="Times New Roman" panose="02020603050405020304" pitchFamily="18" charset="0"/>
              </a:rPr>
              <a:t>麻醉劑 </a:t>
            </a:r>
            <a:r>
              <a:rPr lang="en-US" altLang="zh-TW" b="0" i="0" dirty="0">
                <a:solidFill>
                  <a:srgbClr val="000000"/>
                </a:solidFill>
                <a:effectLst/>
                <a:latin typeface="Times New Roman" panose="02020603050405020304" pitchFamily="18" charset="0"/>
              </a:rPr>
              <a:t>Schirmer </a:t>
            </a:r>
            <a:r>
              <a:rPr lang="zh-TW" altLang="en-US" b="0" i="0" dirty="0">
                <a:solidFill>
                  <a:srgbClr val="000000"/>
                </a:solidFill>
                <a:effectLst/>
                <a:latin typeface="Times New Roman" panose="02020603050405020304" pitchFamily="18" charset="0"/>
              </a:rPr>
              <a:t>試驗通過</a:t>
            </a:r>
            <a:r>
              <a:rPr lang="zh-TW" altLang="en-US" b="1" i="0" dirty="0">
                <a:solidFill>
                  <a:srgbClr val="000000"/>
                </a:solidFill>
                <a:effectLst/>
                <a:latin typeface="Times New Roman" panose="02020603050405020304" pitchFamily="18" charset="0"/>
              </a:rPr>
              <a:t>去除觸發反射性撕裂的刺激</a:t>
            </a:r>
            <a:r>
              <a:rPr lang="en-US" altLang="zh-TW" b="1" i="0" dirty="0">
                <a:solidFill>
                  <a:srgbClr val="000000"/>
                </a:solidFill>
                <a:effectLst/>
                <a:latin typeface="Times New Roman" panose="02020603050405020304" pitchFamily="18" charset="0"/>
              </a:rPr>
              <a:t>(</a:t>
            </a:r>
            <a:r>
              <a:rPr lang="zh-TW" altLang="en-US" b="1" i="0" dirty="0">
                <a:solidFill>
                  <a:srgbClr val="000000"/>
                </a:solidFill>
                <a:effectLst/>
                <a:latin typeface="Times New Roman" panose="02020603050405020304" pitchFamily="18" charset="0"/>
              </a:rPr>
              <a:t>風吹砂</a:t>
            </a:r>
            <a:r>
              <a:rPr lang="en-US" altLang="zh-TW" b="1" i="0" dirty="0">
                <a:solidFill>
                  <a:srgbClr val="000000"/>
                </a:solidFill>
                <a:effectLst/>
                <a:latin typeface="Times New Roman" panose="02020603050405020304" pitchFamily="18" charset="0"/>
              </a:rPr>
              <a:t>)</a:t>
            </a:r>
            <a:r>
              <a:rPr lang="zh-TW" altLang="en-US" b="0" i="0" dirty="0">
                <a:solidFill>
                  <a:srgbClr val="000000"/>
                </a:solidFill>
                <a:effectLst/>
                <a:latin typeface="Times New Roman" panose="02020603050405020304" pitchFamily="18" charset="0"/>
              </a:rPr>
              <a:t>來單獨檢查基底淚液的產生。</a:t>
            </a:r>
            <a:r>
              <a:rPr lang="en-US" altLang="zh-TW" b="0" i="0" dirty="0">
                <a:solidFill>
                  <a:srgbClr val="1F1F1F"/>
                </a:solidFill>
                <a:effectLst/>
                <a:latin typeface="Arial" panose="020B0604020202020204" pitchFamily="34" charset="0"/>
              </a:rPr>
              <a:t>)</a:t>
            </a:r>
            <a:r>
              <a:rPr lang="zh-TW" altLang="en-US" b="0" i="0" dirty="0">
                <a:solidFill>
                  <a:srgbClr val="1F1F1F"/>
                </a:solidFill>
                <a:effectLst/>
                <a:latin typeface="Arial" panose="020B0604020202020204" pitchFamily="34" charset="0"/>
              </a:rPr>
              <a:t>，休息五分鐘後，排除異物反射性淚水。 將</a:t>
            </a:r>
            <a:r>
              <a:rPr lang="en-US" altLang="zh-TW" b="0" i="0" dirty="0">
                <a:solidFill>
                  <a:srgbClr val="1F1F1F"/>
                </a:solidFill>
                <a:effectLst/>
                <a:latin typeface="Arial" panose="020B0604020202020204" pitchFamily="34" charset="0"/>
              </a:rPr>
              <a:t>5mm</a:t>
            </a:r>
            <a:r>
              <a:rPr lang="zh-TW" altLang="en-US" b="0" i="0" dirty="0">
                <a:solidFill>
                  <a:srgbClr val="1F1F1F"/>
                </a:solidFill>
                <a:effectLst/>
                <a:latin typeface="Arial" panose="020B0604020202020204" pitchFamily="34" charset="0"/>
              </a:rPr>
              <a:t>寬、</a:t>
            </a:r>
            <a:r>
              <a:rPr lang="en-US" altLang="zh-TW" b="0" i="0" dirty="0">
                <a:solidFill>
                  <a:srgbClr val="1F1F1F"/>
                </a:solidFill>
                <a:effectLst/>
                <a:latin typeface="Arial" panose="020B0604020202020204" pitchFamily="34" charset="0"/>
              </a:rPr>
              <a:t>35mm</a:t>
            </a:r>
            <a:r>
              <a:rPr lang="zh-TW" altLang="en-US" b="0" i="0" dirty="0">
                <a:solidFill>
                  <a:srgbClr val="1F1F1F"/>
                </a:solidFill>
                <a:effectLst/>
                <a:latin typeface="Arial" panose="020B0604020202020204" pitchFamily="34" charset="0"/>
              </a:rPr>
              <a:t>長的濾紙細條，放在下眼皮的內側，閉眼，蒐集５分鐘的基礎淚液量，觀察試紙濕潤的程度。</a:t>
            </a:r>
            <a:r>
              <a:rPr lang="en-US" altLang="zh-TW" b="0" i="0" dirty="0">
                <a:solidFill>
                  <a:srgbClr val="1F1F1F"/>
                </a:solidFill>
                <a:effectLst/>
                <a:latin typeface="Arial" panose="020B0604020202020204" pitchFamily="34" charset="0"/>
              </a:rPr>
              <a:t>	</a:t>
            </a:r>
            <a:endParaRPr lang="zh-TW" altLang="zh-TW" dirty="0"/>
          </a:p>
        </p:txBody>
      </p:sp>
      <p:sp>
        <p:nvSpPr>
          <p:cNvPr id="4" name="投影片編號版面配置區 3">
            <a:extLst>
              <a:ext uri="{FF2B5EF4-FFF2-40B4-BE49-F238E27FC236}">
                <a16:creationId xmlns:a16="http://schemas.microsoft.com/office/drawing/2014/main" id="{E3964D9D-002E-52E1-CDB3-3B0F8FDDF56B}"/>
              </a:ext>
            </a:extLst>
          </p:cNvPr>
          <p:cNvSpPr>
            <a:spLocks noGrp="1"/>
          </p:cNvSpPr>
          <p:nvPr>
            <p:ph type="sldNum" sz="quarter" idx="5"/>
          </p:nvPr>
        </p:nvSpPr>
        <p:spPr/>
        <p:txBody>
          <a:bodyPr/>
          <a:lstStyle/>
          <a:p>
            <a:fld id="{F3EE023A-6EEE-4E0B-9EFD-E297D71E1A72}" type="slidenum">
              <a:rPr lang="zh-TW" altLang="en-US" smtClean="0"/>
              <a:t>38</a:t>
            </a:fld>
            <a:endParaRPr lang="zh-TW" altLang="en-US"/>
          </a:p>
        </p:txBody>
      </p:sp>
    </p:spTree>
    <p:extLst>
      <p:ext uri="{BB962C8B-B14F-4D97-AF65-F5344CB8AC3E}">
        <p14:creationId xmlns:p14="http://schemas.microsoft.com/office/powerpoint/2010/main" val="36352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a:extLst>
            <a:ext uri="{FF2B5EF4-FFF2-40B4-BE49-F238E27FC236}">
              <a16:creationId xmlns:a16="http://schemas.microsoft.com/office/drawing/2014/main" id="{3D4762C9-BB9A-0168-668C-A2DDBE7FD14B}"/>
            </a:ext>
          </a:extLst>
        </p:cNvPr>
        <p:cNvGrpSpPr/>
        <p:nvPr/>
      </p:nvGrpSpPr>
      <p:grpSpPr>
        <a:xfrm>
          <a:off x="0" y="0"/>
          <a:ext cx="0" cy="0"/>
          <a:chOff x="0" y="0"/>
          <a:chExt cx="0" cy="0"/>
        </a:xfrm>
      </p:grpSpPr>
      <p:sp>
        <p:nvSpPr>
          <p:cNvPr id="797" name="Google Shape;797;g9d4972649b_0_177:notes">
            <a:extLst>
              <a:ext uri="{FF2B5EF4-FFF2-40B4-BE49-F238E27FC236}">
                <a16:creationId xmlns:a16="http://schemas.microsoft.com/office/drawing/2014/main" id="{9BE4FA56-27C4-DAF0-DF75-F53BB9A9B6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9d4972649b_0_177:notes">
            <a:extLst>
              <a:ext uri="{FF2B5EF4-FFF2-40B4-BE49-F238E27FC236}">
                <a16:creationId xmlns:a16="http://schemas.microsoft.com/office/drawing/2014/main" id="{A0C7E57B-330A-97F2-C299-1F6868DD5D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*以及跟</a:t>
            </a:r>
            <a:r>
              <a:rPr lang="zh-TW" altLang="en-US" b="1" dirty="0"/>
              <a:t>角膜的透明度</a:t>
            </a:r>
            <a:r>
              <a:rPr lang="zh-TW" altLang="en-US" dirty="0"/>
              <a:t>下降有關，注意</a:t>
            </a:r>
            <a:r>
              <a:rPr lang="en-US" altLang="zh-TW" dirty="0"/>
              <a:t>!!! </a:t>
            </a:r>
            <a:r>
              <a:rPr lang="zh-TW" altLang="en-US" dirty="0"/>
              <a:t>不是水晶體喔</a:t>
            </a:r>
            <a:r>
              <a:rPr lang="en-US" altLang="zh-TW" dirty="0"/>
              <a:t>!</a:t>
            </a:r>
            <a:r>
              <a:rPr lang="zh-TW" altLang="en-US" dirty="0"/>
              <a:t> 跟白內障沒關西</a:t>
            </a:r>
            <a:r>
              <a:rPr lang="en-US" altLang="zh-TW" dirty="0"/>
              <a:t>!</a:t>
            </a:r>
            <a:br>
              <a:rPr lang="en-US" altLang="zh-TW" dirty="0"/>
            </a:br>
            <a:r>
              <a:rPr lang="zh-TW" altLang="en-US" dirty="0"/>
              <a:t>維生素</a:t>
            </a:r>
            <a:r>
              <a:rPr lang="en-US" altLang="zh-TW" dirty="0"/>
              <a:t>A</a:t>
            </a:r>
            <a:r>
              <a:rPr lang="zh-TW" altLang="en-US" dirty="0"/>
              <a:t> </a:t>
            </a:r>
            <a:r>
              <a:rPr lang="en-US" altLang="zh-TW" dirty="0"/>
              <a:t>5000IU/</a:t>
            </a:r>
            <a:r>
              <a:rPr lang="zh-TW" altLang="en-US" dirty="0"/>
              <a:t>天 </a:t>
            </a:r>
            <a:r>
              <a:rPr lang="en-US" altLang="zh-TW" dirty="0"/>
              <a:t>UL :10000IU/</a:t>
            </a:r>
            <a:r>
              <a:rPr lang="zh-TW" altLang="en-US" dirty="0"/>
              <a:t>天 維生素</a:t>
            </a:r>
            <a:r>
              <a:rPr lang="en-US" altLang="zh-TW" dirty="0"/>
              <a:t>D</a:t>
            </a:r>
            <a:r>
              <a:rPr lang="zh-TW" altLang="en-US" dirty="0"/>
              <a:t> </a:t>
            </a:r>
            <a:r>
              <a:rPr lang="en-US" altLang="zh-TW" dirty="0"/>
              <a:t>400~800IU/</a:t>
            </a:r>
            <a:r>
              <a:rPr lang="zh-TW" altLang="en-US" dirty="0"/>
              <a:t>天</a:t>
            </a:r>
          </a:p>
          <a:p>
            <a:pPr marL="0" lvl="0" indent="0" algn="l" rtl="0">
              <a:spcBef>
                <a:spcPts val="0"/>
              </a:spcBef>
              <a:spcAft>
                <a:spcPts val="0"/>
              </a:spcAft>
              <a:buNone/>
            </a:pPr>
            <a:r>
              <a:rPr lang="en-US" altLang="zh-TW" dirty="0"/>
              <a:t>BUT:</a:t>
            </a:r>
            <a:r>
              <a:rPr lang="zh-TW" altLang="en-US" dirty="0"/>
              <a:t> 淚膜破裂時間</a:t>
            </a:r>
          </a:p>
        </p:txBody>
      </p:sp>
    </p:spTree>
    <p:extLst>
      <p:ext uri="{BB962C8B-B14F-4D97-AF65-F5344CB8AC3E}">
        <p14:creationId xmlns:p14="http://schemas.microsoft.com/office/powerpoint/2010/main" val="2277173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a:extLst>
            <a:ext uri="{FF2B5EF4-FFF2-40B4-BE49-F238E27FC236}">
              <a16:creationId xmlns:a16="http://schemas.microsoft.com/office/drawing/2014/main" id="{7913A47F-DC36-8A73-31ED-20573150505C}"/>
            </a:ext>
          </a:extLst>
        </p:cNvPr>
        <p:cNvGrpSpPr/>
        <p:nvPr/>
      </p:nvGrpSpPr>
      <p:grpSpPr>
        <a:xfrm>
          <a:off x="0" y="0"/>
          <a:ext cx="0" cy="0"/>
          <a:chOff x="0" y="0"/>
          <a:chExt cx="0" cy="0"/>
        </a:xfrm>
      </p:grpSpPr>
      <p:sp>
        <p:nvSpPr>
          <p:cNvPr id="797" name="Google Shape;797;g9d4972649b_0_177:notes">
            <a:extLst>
              <a:ext uri="{FF2B5EF4-FFF2-40B4-BE49-F238E27FC236}">
                <a16:creationId xmlns:a16="http://schemas.microsoft.com/office/drawing/2014/main" id="{7C3CAA10-6990-BDAA-4D85-9F0DB96A5E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9d4972649b_0_177:notes">
            <a:extLst>
              <a:ext uri="{FF2B5EF4-FFF2-40B4-BE49-F238E27FC236}">
                <a16:creationId xmlns:a16="http://schemas.microsoft.com/office/drawing/2014/main" id="{E8B59C08-C113-C226-B021-0B3B7EBAF2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維生素</a:t>
            </a:r>
            <a:r>
              <a:rPr lang="en-US" altLang="zh-TW" dirty="0"/>
              <a:t>A</a:t>
            </a:r>
            <a:r>
              <a:rPr lang="zh-TW" altLang="en-US" dirty="0"/>
              <a:t> </a:t>
            </a:r>
            <a:r>
              <a:rPr lang="en-US" altLang="zh-TW" dirty="0"/>
              <a:t>5000IU/</a:t>
            </a:r>
            <a:r>
              <a:rPr lang="zh-TW" altLang="en-US" dirty="0"/>
              <a:t>天 維生素</a:t>
            </a:r>
            <a:r>
              <a:rPr lang="en-US" altLang="zh-TW" dirty="0"/>
              <a:t>D</a:t>
            </a:r>
            <a:r>
              <a:rPr lang="zh-TW" altLang="en-US" dirty="0"/>
              <a:t> </a:t>
            </a:r>
            <a:r>
              <a:rPr lang="en-US" altLang="zh-TW" dirty="0"/>
              <a:t>400~800IU/</a:t>
            </a:r>
            <a:r>
              <a:rPr lang="zh-TW" altLang="en-US" dirty="0"/>
              <a:t>天</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文獻指出</a:t>
            </a:r>
            <a:r>
              <a:rPr lang="en-US" altLang="zh-TW" sz="1200" dirty="0"/>
              <a:t>360mg</a:t>
            </a:r>
            <a:r>
              <a:rPr lang="zh-TW" altLang="en-US" sz="1200" dirty="0"/>
              <a:t>的</a:t>
            </a:r>
            <a:r>
              <a:rPr lang="en-US" altLang="zh-TW" sz="1200" dirty="0"/>
              <a:t>EPA+240mg</a:t>
            </a:r>
            <a:r>
              <a:rPr lang="zh-TW" altLang="en-US" sz="1200" dirty="0"/>
              <a:t>的</a:t>
            </a:r>
            <a:r>
              <a:rPr lang="en-US" altLang="zh-TW" sz="1200" dirty="0"/>
              <a:t>DHA</a:t>
            </a:r>
            <a:r>
              <a:rPr lang="zh-TW" altLang="en-US" sz="1200" dirty="0"/>
              <a:t>持續兩個禮拜能降低乾眼帶來的眼睛酸澀及不適，而魚油帶來的抗發炎反應亦能降低自由基對眼睛帶來的傷害所引起的不適。</a:t>
            </a: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dirty="0">
                <a:latin typeface="Berlin Sans FB Demi" panose="020E0802020502020306" pitchFamily="34" charset="0"/>
              </a:rPr>
              <a:t>同時要了解不飽和脂肪酸的補充會相對於飽和脂肪更能帶動油脂層的補充</a:t>
            </a:r>
            <a:r>
              <a:rPr lang="en-US" altLang="zh-TW" sz="1200" b="1" dirty="0">
                <a:latin typeface="Berlin Sans FB Demi" panose="020E0802020502020306" pitchFamily="34" charset="0"/>
              </a:rPr>
              <a:t>(eq.</a:t>
            </a:r>
            <a:r>
              <a:rPr lang="zh-TW" altLang="en-US" sz="1200" b="1" dirty="0">
                <a:latin typeface="Berlin Sans FB Demi" panose="020E0802020502020306" pitchFamily="34" charset="0"/>
              </a:rPr>
              <a:t>魚油</a:t>
            </a:r>
            <a:r>
              <a:rPr lang="en-US" altLang="zh-TW" sz="1200" b="1" dirty="0">
                <a:latin typeface="Berlin Sans FB Demi" panose="020E0802020502020306" pitchFamily="34" charset="0"/>
              </a:rPr>
              <a:t>VS </a:t>
            </a:r>
            <a:r>
              <a:rPr lang="zh-TW" altLang="en-US" sz="1200" b="1" dirty="0">
                <a:latin typeface="Berlin Sans FB Demi" panose="020E0802020502020306" pitchFamily="34" charset="0"/>
              </a:rPr>
              <a:t>豬油</a:t>
            </a:r>
            <a:r>
              <a:rPr lang="en-US" altLang="zh-TW" sz="1200" b="1" dirty="0">
                <a:latin typeface="Berlin Sans FB Demi" panose="020E0802020502020306"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1" dirty="0">
              <a:latin typeface="Berlin Sans FB Demi" panose="020E0802020502020306"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作用在於與角膜上皮細胞接觸便親水性，而使淚液層均勻分布於淚液層並抓住水分。</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000000"/>
                </a:solidFill>
                <a:effectLst/>
                <a:latin typeface="arial" panose="020B0604020202020204" pitchFamily="34" charset="0"/>
              </a:rPr>
              <a:t>題外話，外用點眼液的玻尿酸分子量大小與口服玻尿酸全然不同，添加於點眼液的玻尿酸分子量一般介於</a:t>
            </a:r>
            <a:r>
              <a:rPr lang="en-US" altLang="zh-TW" b="0" i="0" dirty="0">
                <a:solidFill>
                  <a:srgbClr val="000000"/>
                </a:solidFill>
                <a:effectLst/>
                <a:latin typeface="arial" panose="020B0604020202020204" pitchFamily="34" charset="0"/>
              </a:rPr>
              <a:t>80-100</a:t>
            </a:r>
            <a:r>
              <a:rPr lang="zh-TW" altLang="en-US" b="0" i="0" dirty="0">
                <a:solidFill>
                  <a:srgbClr val="000000"/>
                </a:solidFill>
                <a:effectLst/>
                <a:latin typeface="arial" panose="020B0604020202020204" pitchFamily="34" charset="0"/>
              </a:rPr>
              <a:t>萬道耳吞，而目前應用於口服的玻尿酸分子量則大多低於</a:t>
            </a:r>
            <a:r>
              <a:rPr lang="en-US" altLang="zh-TW" b="0" i="0" dirty="0">
                <a:solidFill>
                  <a:srgbClr val="000000"/>
                </a:solidFill>
                <a:effectLst/>
                <a:latin typeface="arial" panose="020B0604020202020204" pitchFamily="34" charset="0"/>
              </a:rPr>
              <a:t>50</a:t>
            </a:r>
            <a:r>
              <a:rPr lang="zh-TW" altLang="en-US" b="0" i="0" dirty="0">
                <a:solidFill>
                  <a:srgbClr val="000000"/>
                </a:solidFill>
                <a:effectLst/>
                <a:latin typeface="arial" panose="020B0604020202020204" pitchFamily="34" charset="0"/>
              </a:rPr>
              <a:t>萬道耳吞。</a:t>
            </a:r>
            <a:r>
              <a:rPr lang="en-US" altLang="zh-TW" dirty="0"/>
              <a:t>(</a:t>
            </a:r>
            <a:r>
              <a:rPr lang="zh-TW" altLang="en-US" dirty="0"/>
              <a:t>並搭配腸內充足的</a:t>
            </a:r>
            <a:r>
              <a:rPr lang="en-US" altLang="zh-TW" b="0" i="0" dirty="0">
                <a:solidFill>
                  <a:srgbClr val="4A4236"/>
                </a:solidFill>
                <a:effectLst/>
                <a:latin typeface="arial" panose="020B0604020202020204" pitchFamily="34" charset="0"/>
              </a:rPr>
              <a:t>Lactobacillus </a:t>
            </a:r>
            <a:r>
              <a:rPr lang="zh-TW" altLang="en-US" b="0" i="0" dirty="0">
                <a:solidFill>
                  <a:srgbClr val="4A4236"/>
                </a:solidFill>
                <a:effectLst/>
                <a:latin typeface="arial" panose="020B0604020202020204" pitchFamily="34" charset="0"/>
              </a:rPr>
              <a:t>及</a:t>
            </a:r>
            <a:r>
              <a:rPr lang="en-US" altLang="zh-TW" b="0" i="0" dirty="0" err="1">
                <a:solidFill>
                  <a:srgbClr val="4A4236"/>
                </a:solidFill>
                <a:effectLst/>
                <a:latin typeface="arial" panose="020B0604020202020204" pitchFamily="34" charset="0"/>
              </a:rPr>
              <a:t>Bafidobacterirn</a:t>
            </a:r>
            <a:r>
              <a:rPr lang="en-US" altLang="zh-TW" b="0" i="0" dirty="0">
                <a:solidFill>
                  <a:srgbClr val="4A4236"/>
                </a:solidFill>
                <a:effectLst/>
                <a:latin typeface="arial" panose="020B0604020202020204" pitchFamily="34" charset="0"/>
              </a:rPr>
              <a:t>)</a:t>
            </a:r>
            <a:endParaRPr lang="en-US" altLang="zh-TW"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000000"/>
              </a:solidFill>
              <a:effectLst/>
              <a:latin typeface="arial" panose="020B0604020202020204" pitchFamily="34" charset="0"/>
            </a:endParaRPr>
          </a:p>
          <a:p>
            <a:pPr algn="l">
              <a:spcBef>
                <a:spcPts val="1350"/>
              </a:spcBef>
              <a:spcAft>
                <a:spcPts val="1350"/>
              </a:spcAft>
            </a:pPr>
            <a:r>
              <a:rPr lang="zh-TW" altLang="en-US" b="0" i="0" dirty="0">
                <a:solidFill>
                  <a:srgbClr val="333333"/>
                </a:solidFill>
                <a:effectLst/>
                <a:latin typeface="Lato" panose="020F0502020204030204" pitchFamily="34" charset="0"/>
              </a:rPr>
              <a:t>依台灣食藥署規定</a:t>
            </a:r>
            <a:r>
              <a:rPr lang="en-US" altLang="zh-TW" b="0" i="0" dirty="0">
                <a:solidFill>
                  <a:srgbClr val="333333"/>
                </a:solidFill>
                <a:effectLst/>
                <a:latin typeface="Lato" panose="020F0502020204030204" pitchFamily="34" charset="0"/>
              </a:rPr>
              <a:t>《</a:t>
            </a:r>
            <a:r>
              <a:rPr lang="zh-TW" altLang="en-US" b="0" i="0" dirty="0">
                <a:solidFill>
                  <a:srgbClr val="333333"/>
                </a:solidFill>
                <a:effectLst/>
                <a:latin typeface="Lato" panose="020F0502020204030204" pitchFamily="34" charset="0"/>
              </a:rPr>
              <a:t>食品安全衛生管理法第十五條之一第二項</a:t>
            </a:r>
            <a:r>
              <a:rPr lang="en-US" altLang="zh-TW" b="0" i="0" dirty="0">
                <a:solidFill>
                  <a:srgbClr val="333333"/>
                </a:solidFill>
                <a:effectLst/>
                <a:latin typeface="Lato" panose="020F0502020204030204" pitchFamily="34" charset="0"/>
              </a:rPr>
              <a:t>》</a:t>
            </a:r>
            <a:br>
              <a:rPr lang="en-US" altLang="zh-TW" b="0" i="0" dirty="0">
                <a:solidFill>
                  <a:srgbClr val="333333"/>
                </a:solidFill>
                <a:effectLst/>
                <a:latin typeface="Lato" panose="020F0502020204030204" pitchFamily="34" charset="0"/>
              </a:rPr>
            </a:br>
            <a:r>
              <a:rPr lang="zh-TW" altLang="en-US" b="0" i="0" dirty="0">
                <a:solidFill>
                  <a:srgbClr val="333333"/>
                </a:solidFill>
                <a:effectLst/>
                <a:latin typeface="Lato" panose="020F0502020204030204" pitchFamily="34" charset="0"/>
              </a:rPr>
              <a:t>不論來源是雞冠、鏈球菌發酵物，</a:t>
            </a:r>
            <a:r>
              <a:rPr lang="zh-TW" altLang="en-US" b="1" i="0" dirty="0">
                <a:solidFill>
                  <a:srgbClr val="333333"/>
                </a:solidFill>
                <a:effectLst/>
                <a:latin typeface="Lato" panose="020F0502020204030204" pitchFamily="34" charset="0"/>
              </a:rPr>
              <a:t>法規每日上限攝取量</a:t>
            </a:r>
            <a:r>
              <a:rPr lang="en-US" altLang="zh-TW" b="1" i="0" dirty="0">
                <a:solidFill>
                  <a:srgbClr val="333333"/>
                </a:solidFill>
                <a:effectLst/>
                <a:latin typeface="Lato" panose="020F0502020204030204" pitchFamily="34" charset="0"/>
              </a:rPr>
              <a:t>80mg</a:t>
            </a:r>
            <a:r>
              <a:rPr lang="zh-TW" altLang="en-US" b="0" i="0" dirty="0">
                <a:solidFill>
                  <a:srgbClr val="333333"/>
                </a:solidFill>
                <a:effectLst/>
                <a:latin typeface="Lato" panose="020F0502020204030204" pitchFamily="34" charset="0"/>
              </a:rPr>
              <a:t>！市售口服玻尿酸規格濃度統計平均如下：</a:t>
            </a:r>
          </a:p>
          <a:p>
            <a:pPr algn="l">
              <a:spcBef>
                <a:spcPts val="1350"/>
              </a:spcBef>
              <a:spcAft>
                <a:spcPts val="1350"/>
              </a:spcAft>
              <a:buFont typeface="+mj-lt"/>
              <a:buAutoNum type="arabicPeriod"/>
            </a:pPr>
            <a:r>
              <a:rPr lang="zh-TW" altLang="en-US" b="0" i="0" dirty="0">
                <a:solidFill>
                  <a:srgbClr val="333333"/>
                </a:solidFill>
                <a:effectLst/>
                <a:latin typeface="Lato" panose="020F0502020204030204" pitchFamily="34" charset="0"/>
              </a:rPr>
              <a:t>雞冠來源含有口服玻尿酸約為</a:t>
            </a:r>
            <a:r>
              <a:rPr lang="en-US" altLang="zh-TW" b="0" i="0" dirty="0">
                <a:solidFill>
                  <a:srgbClr val="333333"/>
                </a:solidFill>
                <a:effectLst/>
                <a:latin typeface="Lato" panose="020F0502020204030204" pitchFamily="34" charset="0"/>
              </a:rPr>
              <a:t>60-75%(&lt;80%)</a:t>
            </a:r>
          </a:p>
          <a:p>
            <a:pPr algn="l">
              <a:spcBef>
                <a:spcPts val="1350"/>
              </a:spcBef>
              <a:spcAft>
                <a:spcPts val="1350"/>
              </a:spcAft>
              <a:buFont typeface="+mj-lt"/>
              <a:buAutoNum type="arabicPeriod"/>
            </a:pPr>
            <a:r>
              <a:rPr lang="en-US" altLang="zh-TW" b="0" i="0" dirty="0" err="1">
                <a:solidFill>
                  <a:srgbClr val="000000"/>
                </a:solidFill>
                <a:effectLst/>
                <a:latin typeface="Lato" panose="020F0502020204030204" pitchFamily="34" charset="0"/>
              </a:rPr>
              <a:t>Hyabest</a:t>
            </a:r>
            <a:r>
              <a:rPr lang="en-US" altLang="zh-TW" b="0" i="0" dirty="0">
                <a:solidFill>
                  <a:srgbClr val="000000"/>
                </a:solidFill>
                <a:effectLst/>
                <a:latin typeface="Lato" panose="020F0502020204030204" pitchFamily="34" charset="0"/>
              </a:rPr>
              <a:t>®</a:t>
            </a:r>
            <a:r>
              <a:rPr lang="zh-TW" altLang="en-US" b="0" i="0" dirty="0">
                <a:solidFill>
                  <a:srgbClr val="000000"/>
                </a:solidFill>
                <a:effectLst/>
                <a:latin typeface="Lato" panose="020F0502020204030204" pitchFamily="34" charset="0"/>
              </a:rPr>
              <a:t>含有口服玻尿酸</a:t>
            </a:r>
            <a:r>
              <a:rPr lang="en-US" altLang="zh-TW" b="0" i="0" dirty="0">
                <a:solidFill>
                  <a:srgbClr val="000000"/>
                </a:solidFill>
                <a:effectLst/>
                <a:latin typeface="Lato" panose="020F0502020204030204" pitchFamily="34" charset="0"/>
              </a:rPr>
              <a:t>98%(</a:t>
            </a:r>
            <a:r>
              <a:rPr lang="zh-TW" altLang="en-US" b="0" i="0" dirty="0">
                <a:solidFill>
                  <a:srgbClr val="333333"/>
                </a:solidFill>
                <a:effectLst/>
                <a:latin typeface="Lato" panose="020F0502020204030204" pitchFamily="34" charset="0"/>
              </a:rPr>
              <a:t>鏈球菌發酵物其含量大多</a:t>
            </a:r>
            <a:r>
              <a:rPr lang="en-US" altLang="zh-TW" b="0" i="0" dirty="0">
                <a:solidFill>
                  <a:srgbClr val="333333"/>
                </a:solidFill>
                <a:effectLst/>
                <a:latin typeface="Lato" panose="020F0502020204030204" pitchFamily="34" charset="0"/>
              </a:rPr>
              <a:t>&gt;87%</a:t>
            </a:r>
            <a:r>
              <a:rPr lang="en-US" altLang="zh-TW" b="0" i="0" dirty="0">
                <a:solidFill>
                  <a:srgbClr val="000000"/>
                </a:solidFill>
                <a:effectLst/>
                <a:latin typeface="Lato" panose="020F0502020204030204" pitchFamily="34" charset="0"/>
              </a:rPr>
              <a:t>)</a:t>
            </a:r>
            <a:endParaRPr lang="zh-TW" altLang="en-US" b="0" i="0" dirty="0">
              <a:solidFill>
                <a:srgbClr val="333333"/>
              </a:solidFill>
              <a:effectLst/>
              <a:latin typeface="Lato"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pPr marL="0" lvl="0" indent="0" algn="l" rtl="0">
              <a:spcBef>
                <a:spcPts val="0"/>
              </a:spcBef>
              <a:spcAft>
                <a:spcPts val="0"/>
              </a:spcAft>
              <a:buNone/>
            </a:pPr>
            <a:endParaRPr lang="zh-TW" altLang="en-US" dirty="0"/>
          </a:p>
        </p:txBody>
      </p:sp>
    </p:spTree>
    <p:extLst>
      <p:ext uri="{BB962C8B-B14F-4D97-AF65-F5344CB8AC3E}">
        <p14:creationId xmlns:p14="http://schemas.microsoft.com/office/powerpoint/2010/main" val="3400363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buNone/>
            </a:pPr>
            <a:r>
              <a:rPr lang="en-US" altLang="zh-TW" dirty="0"/>
              <a:t>Omega-3 </a:t>
            </a:r>
            <a:r>
              <a:rPr lang="zh-TW" altLang="en-US" dirty="0"/>
              <a:t>脂肪酸有助於</a:t>
            </a:r>
            <a:r>
              <a:rPr lang="zh-TW" altLang="en-US" b="1" dirty="0"/>
              <a:t>調節發炎反應</a:t>
            </a:r>
            <a:r>
              <a:rPr lang="zh-TW" altLang="en-US" dirty="0"/>
              <a:t>，可減輕眼瞼邊緣的慢性發炎。</a:t>
            </a:r>
          </a:p>
          <a:p>
            <a:pPr>
              <a:buNone/>
            </a:pPr>
            <a:r>
              <a:rPr lang="zh-TW" altLang="en-US" dirty="0"/>
              <a:t>有助於</a:t>
            </a:r>
            <a:r>
              <a:rPr lang="zh-TW" altLang="en-US" b="1" dirty="0"/>
              <a:t>改善淚膜脂質層穩定性</a:t>
            </a:r>
            <a:r>
              <a:rPr lang="zh-TW" altLang="en-US" dirty="0"/>
              <a:t>，減少蒸發性乾眼症狀。</a:t>
            </a:r>
          </a:p>
          <a:p>
            <a:r>
              <a:rPr lang="zh-TW" altLang="en-US" dirty="0"/>
              <a:t>對於 </a:t>
            </a:r>
            <a:r>
              <a:rPr lang="en-US" altLang="zh-TW" dirty="0"/>
              <a:t>MGD (</a:t>
            </a:r>
            <a:r>
              <a:rPr lang="zh-TW" altLang="en-US" dirty="0"/>
              <a:t>瞼板腺功能障礙</a:t>
            </a:r>
            <a:r>
              <a:rPr lang="en-US" altLang="zh-TW" dirty="0"/>
              <a:t>)</a:t>
            </a:r>
            <a:r>
              <a:rPr lang="zh-TW" altLang="en-US" dirty="0"/>
              <a:t>相關的睫毛緣炎患者，</a:t>
            </a:r>
            <a:r>
              <a:rPr lang="zh-TW" altLang="en-US" b="1" dirty="0"/>
              <a:t>長期補充 </a:t>
            </a:r>
            <a:r>
              <a:rPr lang="en-US" altLang="zh-TW" b="1" dirty="0"/>
              <a:t>omega-3</a:t>
            </a:r>
            <a:r>
              <a:rPr lang="zh-TW" altLang="en-US" dirty="0"/>
              <a:t> 有潛在益處。</a:t>
            </a:r>
          </a:p>
        </p:txBody>
      </p:sp>
      <p:sp>
        <p:nvSpPr>
          <p:cNvPr id="4" name="投影片編號版面配置區 3"/>
          <p:cNvSpPr>
            <a:spLocks noGrp="1"/>
          </p:cNvSpPr>
          <p:nvPr>
            <p:ph type="sldNum" sz="quarter" idx="5"/>
          </p:nvPr>
        </p:nvSpPr>
        <p:spPr/>
        <p:txBody>
          <a:bodyPr/>
          <a:lstStyle/>
          <a:p>
            <a:fld id="{F3EE023A-6EEE-4E0B-9EFD-E297D71E1A72}" type="slidenum">
              <a:rPr lang="zh-TW" altLang="en-US" smtClean="0"/>
              <a:t>42</a:t>
            </a:fld>
            <a:endParaRPr lang="zh-TW" altLang="en-US"/>
          </a:p>
        </p:txBody>
      </p:sp>
    </p:spTree>
    <p:extLst>
      <p:ext uri="{BB962C8B-B14F-4D97-AF65-F5344CB8AC3E}">
        <p14:creationId xmlns:p14="http://schemas.microsoft.com/office/powerpoint/2010/main" val="204645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a:extLst>
            <a:ext uri="{FF2B5EF4-FFF2-40B4-BE49-F238E27FC236}">
              <a16:creationId xmlns:a16="http://schemas.microsoft.com/office/drawing/2014/main" id="{0D9B5083-01F4-A2E7-088E-BD80EBEEE72F}"/>
            </a:ext>
          </a:extLst>
        </p:cNvPr>
        <p:cNvGrpSpPr/>
        <p:nvPr/>
      </p:nvGrpSpPr>
      <p:grpSpPr>
        <a:xfrm>
          <a:off x="0" y="0"/>
          <a:ext cx="0" cy="0"/>
          <a:chOff x="0" y="0"/>
          <a:chExt cx="0" cy="0"/>
        </a:xfrm>
      </p:grpSpPr>
      <p:sp>
        <p:nvSpPr>
          <p:cNvPr id="797" name="Google Shape;797;g9d4972649b_0_177:notes">
            <a:extLst>
              <a:ext uri="{FF2B5EF4-FFF2-40B4-BE49-F238E27FC236}">
                <a16:creationId xmlns:a16="http://schemas.microsoft.com/office/drawing/2014/main" id="{F2D892BB-B576-579E-0EEC-3C9F27E94A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9d4972649b_0_177:notes">
            <a:extLst>
              <a:ext uri="{FF2B5EF4-FFF2-40B4-BE49-F238E27FC236}">
                <a16:creationId xmlns:a16="http://schemas.microsoft.com/office/drawing/2014/main" id="{59C8831B-74BD-B262-EAF1-30DD99B16E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8016" lvl="1" indent="0">
              <a:buNone/>
            </a:pPr>
            <a:r>
              <a:rPr lang="zh-TW" altLang="en-US" sz="1200" dirty="0">
                <a:solidFill>
                  <a:schemeClr val="accent1">
                    <a:lumMod val="75000"/>
                  </a:schemeClr>
                </a:solidFill>
              </a:rPr>
              <a:t>亦有人稱</a:t>
            </a:r>
            <a:r>
              <a:rPr lang="en-US" altLang="zh-TW" sz="1200" dirty="0">
                <a:solidFill>
                  <a:schemeClr val="accent1">
                    <a:lumMod val="75000"/>
                  </a:schemeClr>
                </a:solidFill>
              </a:rPr>
              <a:t>”</a:t>
            </a:r>
            <a:r>
              <a:rPr lang="zh-TW" altLang="en-US" sz="1200" dirty="0">
                <a:solidFill>
                  <a:schemeClr val="accent1">
                    <a:lumMod val="75000"/>
                  </a:schemeClr>
                </a:solidFill>
              </a:rPr>
              <a:t>歐洲藍莓</a:t>
            </a:r>
            <a:r>
              <a:rPr lang="en-US" altLang="zh-TW" sz="1200" dirty="0">
                <a:solidFill>
                  <a:schemeClr val="accent1">
                    <a:lumMod val="75000"/>
                  </a:schemeClr>
                </a:solidFill>
              </a:rPr>
              <a:t>”</a:t>
            </a:r>
            <a:r>
              <a:rPr lang="zh-TW" altLang="en-US" sz="1200" dirty="0">
                <a:solidFill>
                  <a:schemeClr val="accent1">
                    <a:lumMod val="75000"/>
                  </a:schemeClr>
                </a:solidFill>
              </a:rPr>
              <a:t>，其內所含的多種植物多酚中之一</a:t>
            </a:r>
            <a:r>
              <a:rPr lang="en-US" altLang="zh-TW" sz="1200" b="1" dirty="0">
                <a:solidFill>
                  <a:schemeClr val="accent1">
                    <a:lumMod val="75000"/>
                  </a:schemeClr>
                </a:solidFill>
              </a:rPr>
              <a:t>”Pterostilbene”</a:t>
            </a:r>
            <a:r>
              <a:rPr lang="zh-TW" altLang="en-US" sz="1200" dirty="0">
                <a:solidFill>
                  <a:schemeClr val="accent1">
                    <a:lumMod val="75000"/>
                  </a:schemeClr>
                </a:solidFill>
              </a:rPr>
              <a:t>被證實其抗氧化活性能減少</a:t>
            </a:r>
            <a:r>
              <a:rPr lang="en-US" altLang="zh-TW" sz="1200" dirty="0">
                <a:solidFill>
                  <a:schemeClr val="accent1">
                    <a:lumMod val="75000"/>
                  </a:schemeClr>
                </a:solidFill>
              </a:rPr>
              <a:t>ROS</a:t>
            </a:r>
            <a:r>
              <a:rPr lang="zh-TW" altLang="en-US" sz="1200" dirty="0">
                <a:solidFill>
                  <a:schemeClr val="accent1">
                    <a:lumMod val="75000"/>
                  </a:schemeClr>
                </a:solidFill>
              </a:rPr>
              <a:t>所帶來的氧化壓力，進而降低</a:t>
            </a:r>
            <a:r>
              <a:rPr lang="en-US" altLang="zh-TW" sz="1200" dirty="0">
                <a:solidFill>
                  <a:schemeClr val="accent1">
                    <a:lumMod val="75000"/>
                  </a:schemeClr>
                </a:solidFill>
              </a:rPr>
              <a:t>”Dry Eye</a:t>
            </a:r>
            <a:r>
              <a:rPr lang="zh-TW" altLang="en-US" sz="1200" dirty="0">
                <a:solidFill>
                  <a:schemeClr val="accent1">
                    <a:lumMod val="75000"/>
                  </a:schemeClr>
                </a:solidFill>
              </a:rPr>
              <a:t> </a:t>
            </a:r>
            <a:r>
              <a:rPr lang="en-US" altLang="zh-TW" sz="1200" dirty="0">
                <a:solidFill>
                  <a:schemeClr val="accent1">
                    <a:lumMod val="75000"/>
                  </a:schemeClr>
                </a:solidFill>
              </a:rPr>
              <a:t>cycle”</a:t>
            </a:r>
            <a:r>
              <a:rPr lang="zh-TW" altLang="en-US" sz="1200" dirty="0">
                <a:solidFill>
                  <a:schemeClr val="accent1">
                    <a:lumMod val="75000"/>
                  </a:schemeClr>
                </a:solidFill>
              </a:rPr>
              <a:t>帶給乾眼症病患的困擾，而其針對</a:t>
            </a:r>
            <a:r>
              <a:rPr lang="zh-TW" altLang="en-US" sz="1200" b="1" dirty="0">
                <a:solidFill>
                  <a:schemeClr val="accent1">
                    <a:lumMod val="75000"/>
                  </a:schemeClr>
                </a:solidFill>
              </a:rPr>
              <a:t>高血壓</a:t>
            </a:r>
            <a:r>
              <a:rPr lang="en-US" altLang="zh-TW" sz="1200" b="1" dirty="0">
                <a:solidFill>
                  <a:schemeClr val="accent1">
                    <a:lumMod val="75000"/>
                  </a:schemeClr>
                </a:solidFill>
              </a:rPr>
              <a:t>/</a:t>
            </a:r>
            <a:r>
              <a:rPr lang="zh-TW" altLang="en-US" sz="1200" b="1" dirty="0">
                <a:solidFill>
                  <a:schemeClr val="accent1">
                    <a:lumMod val="75000"/>
                  </a:schemeClr>
                </a:solidFill>
              </a:rPr>
              <a:t>糖尿病</a:t>
            </a:r>
            <a:r>
              <a:rPr lang="zh-TW" altLang="en-US" sz="1200" dirty="0">
                <a:solidFill>
                  <a:schemeClr val="accent1">
                    <a:lumMod val="75000"/>
                  </a:schemeClr>
                </a:solidFill>
              </a:rPr>
              <a:t>引起之視網膜病變能有所幫助亦可能仰賴其優異的抗氧化特性。一天建議劑量為</a:t>
            </a:r>
            <a:r>
              <a:rPr lang="en-US" altLang="zh-TW" sz="1200" dirty="0">
                <a:solidFill>
                  <a:schemeClr val="accent1">
                    <a:lumMod val="75000"/>
                  </a:schemeClr>
                </a:solidFill>
              </a:rPr>
              <a:t>180~480mg/</a:t>
            </a:r>
            <a:r>
              <a:rPr lang="zh-TW" altLang="en-US" sz="1200" dirty="0">
                <a:solidFill>
                  <a:schemeClr val="accent1">
                    <a:lumMod val="75000"/>
                  </a:schemeClr>
                </a:solidFill>
              </a:rPr>
              <a:t>天。</a:t>
            </a:r>
            <a:endParaRPr lang="en-US" altLang="zh-TW" sz="1200" dirty="0">
              <a:solidFill>
                <a:schemeClr val="accent1">
                  <a:lumMod val="75000"/>
                </a:schemeClr>
              </a:solidFill>
            </a:endParaRPr>
          </a:p>
        </p:txBody>
      </p:sp>
    </p:spTree>
    <p:extLst>
      <p:ext uri="{BB962C8B-B14F-4D97-AF65-F5344CB8AC3E}">
        <p14:creationId xmlns:p14="http://schemas.microsoft.com/office/powerpoint/2010/main" val="2650054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HW</a:t>
            </a:r>
            <a:r>
              <a:rPr lang="zh-TW" altLang="en-US" dirty="0"/>
              <a:t> </a:t>
            </a:r>
            <a:r>
              <a:rPr lang="en-US" altLang="zh-TW" dirty="0"/>
              <a:t>awards</a:t>
            </a:r>
            <a:r>
              <a:rPr lang="zh-TW" altLang="en-US" dirty="0"/>
              <a:t>可以先給出整理，之後再錄一整堂關於</a:t>
            </a:r>
            <a:r>
              <a:rPr lang="en-US" altLang="zh-TW" dirty="0"/>
              <a:t>”</a:t>
            </a:r>
            <a:r>
              <a:rPr lang="zh-TW" altLang="en-US" dirty="0"/>
              <a:t>社區藥局常見的眼藥水成分大全</a:t>
            </a:r>
            <a:r>
              <a:rPr lang="en-US" altLang="zh-TW" dirty="0"/>
              <a:t>”</a:t>
            </a:r>
            <a:endParaRPr lang="zh-TW" altLang="en-US" dirty="0"/>
          </a:p>
        </p:txBody>
      </p:sp>
      <p:sp>
        <p:nvSpPr>
          <p:cNvPr id="4" name="投影片編號版面配置區 3"/>
          <p:cNvSpPr>
            <a:spLocks noGrp="1"/>
          </p:cNvSpPr>
          <p:nvPr>
            <p:ph type="sldNum" sz="quarter" idx="5"/>
          </p:nvPr>
        </p:nvSpPr>
        <p:spPr/>
        <p:txBody>
          <a:bodyPr/>
          <a:lstStyle/>
          <a:p>
            <a:fld id="{F3EE023A-6EEE-4E0B-9EFD-E297D71E1A72}" type="slidenum">
              <a:rPr lang="zh-TW" altLang="en-US" smtClean="0"/>
              <a:t>45</a:t>
            </a:fld>
            <a:endParaRPr lang="zh-TW" altLang="en-US"/>
          </a:p>
        </p:txBody>
      </p:sp>
    </p:spTree>
    <p:extLst>
      <p:ext uri="{BB962C8B-B14F-4D97-AF65-F5344CB8AC3E}">
        <p14:creationId xmlns:p14="http://schemas.microsoft.com/office/powerpoint/2010/main" val="3890630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9C4CD-739F-561F-12BF-718390E8BA9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1C9F0D90-CAA1-3F12-A77B-F749F1109F5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B53B8B61-7EBB-461C-76B0-F29B6E5E70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dirty="0"/>
          </a:p>
        </p:txBody>
      </p:sp>
      <p:sp>
        <p:nvSpPr>
          <p:cNvPr id="4" name="投影片編號版面配置區 3">
            <a:extLst>
              <a:ext uri="{FF2B5EF4-FFF2-40B4-BE49-F238E27FC236}">
                <a16:creationId xmlns:a16="http://schemas.microsoft.com/office/drawing/2014/main" id="{15A7F63F-A212-265D-3E34-A80BC4439CE3}"/>
              </a:ext>
            </a:extLst>
          </p:cNvPr>
          <p:cNvSpPr>
            <a:spLocks noGrp="1"/>
          </p:cNvSpPr>
          <p:nvPr>
            <p:ph type="sldNum" sz="quarter" idx="5"/>
          </p:nvPr>
        </p:nvSpPr>
        <p:spPr/>
        <p:txBody>
          <a:bodyPr/>
          <a:lstStyle/>
          <a:p>
            <a:fld id="{F3EE023A-6EEE-4E0B-9EFD-E297D71E1A72}" type="slidenum">
              <a:rPr lang="zh-TW" altLang="en-US" smtClean="0"/>
              <a:t>47</a:t>
            </a:fld>
            <a:endParaRPr lang="zh-TW" altLang="en-US"/>
          </a:p>
        </p:txBody>
      </p:sp>
    </p:spTree>
    <p:extLst>
      <p:ext uri="{BB962C8B-B14F-4D97-AF65-F5344CB8AC3E}">
        <p14:creationId xmlns:p14="http://schemas.microsoft.com/office/powerpoint/2010/main" val="725433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5AC2A-CFA3-EB14-3E19-23A5F56059D1}"/>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AD39515-BA3C-C0D0-3B84-72B5A6001A6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172C3B9B-D6D7-37ED-B049-DC799CE1C8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t>滲出物</a:t>
            </a:r>
            <a:r>
              <a:rPr lang="en-US" altLang="zh-TW" b="1" dirty="0"/>
              <a:t>(hard exudates)</a:t>
            </a:r>
            <a:r>
              <a:rPr lang="zh-TW" altLang="en-US" b="1" dirty="0"/>
              <a:t>即血液中其他的成分像組織液或脂肪。</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dirty="0"/>
          </a:p>
        </p:txBody>
      </p:sp>
      <p:sp>
        <p:nvSpPr>
          <p:cNvPr id="4" name="投影片編號版面配置區 3">
            <a:extLst>
              <a:ext uri="{FF2B5EF4-FFF2-40B4-BE49-F238E27FC236}">
                <a16:creationId xmlns:a16="http://schemas.microsoft.com/office/drawing/2014/main" id="{BE0BCBD7-8C48-F77D-8267-91D9C3CB3E55}"/>
              </a:ext>
            </a:extLst>
          </p:cNvPr>
          <p:cNvSpPr>
            <a:spLocks noGrp="1"/>
          </p:cNvSpPr>
          <p:nvPr>
            <p:ph type="sldNum" sz="quarter" idx="5"/>
          </p:nvPr>
        </p:nvSpPr>
        <p:spPr/>
        <p:txBody>
          <a:bodyPr/>
          <a:lstStyle/>
          <a:p>
            <a:fld id="{F3EE023A-6EEE-4E0B-9EFD-E297D71E1A72}" type="slidenum">
              <a:rPr lang="zh-TW" altLang="en-US" smtClean="0"/>
              <a:t>48</a:t>
            </a:fld>
            <a:endParaRPr lang="zh-TW" altLang="en-US"/>
          </a:p>
        </p:txBody>
      </p:sp>
    </p:spTree>
    <p:extLst>
      <p:ext uri="{BB962C8B-B14F-4D97-AF65-F5344CB8AC3E}">
        <p14:creationId xmlns:p14="http://schemas.microsoft.com/office/powerpoint/2010/main" val="496237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7D09D-BED7-EC43-079A-D8FFAA8BCE46}"/>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12922CD1-33D2-DB8E-AE82-195E0901C20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6C90CDA9-057A-22BF-28DB-8035476D67CB}"/>
              </a:ext>
            </a:extLst>
          </p:cNvPr>
          <p:cNvSpPr>
            <a:spLocks noGrp="1"/>
          </p:cNvSpPr>
          <p:nvPr>
            <p:ph type="body" idx="1"/>
          </p:nvPr>
        </p:nvSpPr>
        <p:spPr/>
        <p:txBody>
          <a:bodyPr/>
          <a:lstStyle/>
          <a:p>
            <a:pPr>
              <a:lnSpc>
                <a:spcPct val="150000"/>
              </a:lnSpc>
              <a:buFont typeface="Wingdings" panose="05000000000000000000" pitchFamily="2" charset="2"/>
              <a:buChar char="u"/>
            </a:pPr>
            <a:r>
              <a:rPr lang="zh-TW" altLang="en-US" dirty="0"/>
              <a:t>而當罹病年數拉長，糖分控制趨亦糟糕時，就有</a:t>
            </a:r>
            <a:r>
              <a:rPr lang="zh-TW" altLang="en-US" b="1" dirty="0">
                <a:solidFill>
                  <a:srgbClr val="FF0000"/>
                </a:solidFill>
              </a:rPr>
              <a:t>增殖性糖尿病視網膜病變 </a:t>
            </a:r>
            <a:r>
              <a:rPr lang="en-US" altLang="zh-TW" b="1" dirty="0">
                <a:solidFill>
                  <a:srgbClr val="FF0000"/>
                </a:solidFill>
              </a:rPr>
              <a:t>(Proliferative Diabetic Retinopathy, PDR)</a:t>
            </a:r>
            <a:r>
              <a:rPr lang="zh-TW" altLang="en-US" dirty="0"/>
              <a:t>之可能發生，因為在舊有血管已不敷使用的情況下，組織仍須供氧供養，就會驅使</a:t>
            </a:r>
            <a:r>
              <a:rPr lang="zh-TW" altLang="en-US" b="1" dirty="0">
                <a:solidFill>
                  <a:srgbClr val="FF0000"/>
                </a:solidFill>
              </a:rPr>
              <a:t>新生血管</a:t>
            </a:r>
            <a:r>
              <a:rPr lang="zh-TW" altLang="en-US" dirty="0"/>
              <a:t>的產生，然新生血管大多脆弱不堪，又容易引起更大規模的出血，以致產生病患</a:t>
            </a:r>
            <a:r>
              <a:rPr lang="zh-TW" altLang="en-US" b="1" dirty="0"/>
              <a:t>視力模糊及黑影晃動</a:t>
            </a:r>
            <a:r>
              <a:rPr lang="zh-TW" altLang="en-US" dirty="0"/>
              <a:t>的症狀，而當視網膜因為這些新生組織的影響造成了牽引、剝離、裂孔及拉扯之產生時，失明之路就不遠了。</a:t>
            </a:r>
          </a:p>
        </p:txBody>
      </p:sp>
      <p:sp>
        <p:nvSpPr>
          <p:cNvPr id="4" name="投影片編號版面配置區 3">
            <a:extLst>
              <a:ext uri="{FF2B5EF4-FFF2-40B4-BE49-F238E27FC236}">
                <a16:creationId xmlns:a16="http://schemas.microsoft.com/office/drawing/2014/main" id="{516EA7E1-1EE7-E95C-1BCF-1554E900F078}"/>
              </a:ext>
            </a:extLst>
          </p:cNvPr>
          <p:cNvSpPr>
            <a:spLocks noGrp="1"/>
          </p:cNvSpPr>
          <p:nvPr>
            <p:ph type="sldNum" sz="quarter" idx="5"/>
          </p:nvPr>
        </p:nvSpPr>
        <p:spPr/>
        <p:txBody>
          <a:bodyPr/>
          <a:lstStyle/>
          <a:p>
            <a:fld id="{F3EE023A-6EEE-4E0B-9EFD-E297D71E1A72}" type="slidenum">
              <a:rPr lang="zh-TW" altLang="en-US" smtClean="0"/>
              <a:t>49</a:t>
            </a:fld>
            <a:endParaRPr lang="zh-TW" altLang="en-US"/>
          </a:p>
        </p:txBody>
      </p:sp>
    </p:spTree>
    <p:extLst>
      <p:ext uri="{BB962C8B-B14F-4D97-AF65-F5344CB8AC3E}">
        <p14:creationId xmlns:p14="http://schemas.microsoft.com/office/powerpoint/2010/main" val="3471296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EAA1E-831C-B9FC-66A9-8B028594957F}"/>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C8294DE-75AF-D9A4-D79C-1B6299B92901}"/>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04A7DC74-294B-A5BF-9E8B-AD25B2158ABA}"/>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D55611AB-7915-A525-2F63-23E4EA1F730A}"/>
              </a:ext>
            </a:extLst>
          </p:cNvPr>
          <p:cNvSpPr>
            <a:spLocks noGrp="1"/>
          </p:cNvSpPr>
          <p:nvPr>
            <p:ph type="sldNum" sz="quarter" idx="5"/>
          </p:nvPr>
        </p:nvSpPr>
        <p:spPr/>
        <p:txBody>
          <a:bodyPr/>
          <a:lstStyle/>
          <a:p>
            <a:fld id="{F3EE023A-6EEE-4E0B-9EFD-E297D71E1A72}" type="slidenum">
              <a:rPr lang="zh-TW" altLang="en-US" smtClean="0"/>
              <a:t>51</a:t>
            </a:fld>
            <a:endParaRPr lang="zh-TW" altLang="en-US"/>
          </a:p>
        </p:txBody>
      </p:sp>
    </p:spTree>
    <p:extLst>
      <p:ext uri="{BB962C8B-B14F-4D97-AF65-F5344CB8AC3E}">
        <p14:creationId xmlns:p14="http://schemas.microsoft.com/office/powerpoint/2010/main" val="2241429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84A7B-0334-7153-BB6C-CDCE44DCE123}"/>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0B1955C-1CE0-795B-64DB-8BC8CD7CA068}"/>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C963FC01-4343-F6E2-74CE-460558EDD1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角膜</a:t>
            </a:r>
            <a:r>
              <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a:t>
            </a: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保護眼睛的最外層，也是最快藉由外力耗損地方，所有影像</a:t>
            </a:r>
            <a:r>
              <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a:t>
            </a: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光皆須先通過這一層，並同時影響著影像的</a:t>
            </a:r>
            <a:r>
              <a:rPr lang="zh-TW" altLang="en-US" sz="1200" b="1"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清晰度</a:t>
            </a:r>
            <a:endPar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水晶體</a:t>
            </a:r>
            <a:r>
              <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a:t>
            </a: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藉由與睫狀體的調節，呈現如凸凹透鏡，透明且可以折射光線，控制影像呈像在視網膜的位置</a:t>
            </a:r>
            <a:endPar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睫狀體</a:t>
            </a:r>
            <a:r>
              <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a:t>
            </a: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 更改水晶體大小，讓呈相可以對焦在視網膜上</a:t>
            </a:r>
            <a:endPar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瞳孔</a:t>
            </a:r>
            <a:r>
              <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 </a:t>
            </a: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宛如光圈，藉由調節虹彩的大小，決定光線進來的程度</a:t>
            </a:r>
            <a:r>
              <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a:t>
            </a: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不要暗室滑手機</a:t>
            </a:r>
            <a:r>
              <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黃斑部</a:t>
            </a:r>
            <a:r>
              <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a:t>
            </a: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 也就是我們整個底片最敏銳的地方，對影像的解析力最強，也是用來辨識細微形狀</a:t>
            </a:r>
            <a:r>
              <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a:t>
            </a: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諸如文字</a:t>
            </a:r>
            <a:r>
              <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a:t>
            </a: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的重要部位。但，也因為是整個光線最聚焦的地方，當然也就是我們整個眼睛最快壞掉的地方</a:t>
            </a:r>
            <a:endPar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視神經</a:t>
            </a:r>
            <a:r>
              <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a:t>
            </a:r>
            <a:r>
              <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藉由視網膜呈現所解讀出的資訊，送給大腦做辨識</a:t>
            </a:r>
            <a:br>
              <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br>
            <a:br>
              <a:rPr lang="en-US" altLang="zh-TW"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br>
            <a:endParaRPr lang="zh-TW" altLang="en-US" sz="12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sp>
        <p:nvSpPr>
          <p:cNvPr id="4" name="投影片編號版面配置區 3">
            <a:extLst>
              <a:ext uri="{FF2B5EF4-FFF2-40B4-BE49-F238E27FC236}">
                <a16:creationId xmlns:a16="http://schemas.microsoft.com/office/drawing/2014/main" id="{AA36448B-2016-096C-183B-9AA11D5761E5}"/>
              </a:ext>
            </a:extLst>
          </p:cNvPr>
          <p:cNvSpPr>
            <a:spLocks noGrp="1"/>
          </p:cNvSpPr>
          <p:nvPr>
            <p:ph type="sldNum" sz="quarter" idx="5"/>
          </p:nvPr>
        </p:nvSpPr>
        <p:spPr/>
        <p:txBody>
          <a:bodyPr/>
          <a:lstStyle/>
          <a:p>
            <a:fld id="{F3EE023A-6EEE-4E0B-9EFD-E297D71E1A72}" type="slidenum">
              <a:rPr lang="zh-TW" altLang="en-US" smtClean="0"/>
              <a:t>6</a:t>
            </a:fld>
            <a:endParaRPr lang="zh-TW" altLang="en-US"/>
          </a:p>
        </p:txBody>
      </p:sp>
    </p:spTree>
    <p:extLst>
      <p:ext uri="{BB962C8B-B14F-4D97-AF65-F5344CB8AC3E}">
        <p14:creationId xmlns:p14="http://schemas.microsoft.com/office/powerpoint/2010/main" val="95716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放大鏡的故事</a:t>
            </a: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黃斑部跟身體組織一樣，會因</a:t>
            </a:r>
            <a:r>
              <a:rPr lang="zh-TW" altLang="en-US" sz="1200" b="1" dirty="0"/>
              <a:t>老化而使組織逐漸受損</a:t>
            </a:r>
            <a:r>
              <a:rPr lang="zh-TW" altLang="en-US" sz="1200" dirty="0"/>
              <a:t>，又因接觸光線的關係，所以也會有</a:t>
            </a:r>
            <a:r>
              <a:rPr lang="zh-TW" altLang="en-US" sz="1200" b="1" dirty="0"/>
              <a:t>累積的氧化傷害</a:t>
            </a:r>
            <a:r>
              <a:rPr lang="zh-TW" altLang="en-US" sz="1200" dirty="0"/>
              <a:t>。而氧化傷害對老化有加成的作用，這就是為什麼老人家有了老化及氧化傷害的促發因子，容易形成黃斑部病變的原因，因此被稱為</a:t>
            </a:r>
            <a:r>
              <a:rPr lang="zh-TW" altLang="en-US" sz="1200" b="1" dirty="0"/>
              <a:t>「老年性黃斑部病變」或「年齡相關性黃斑部病變」</a:t>
            </a:r>
            <a:r>
              <a:rPr lang="zh-TW" altLang="en-US" sz="1200" dirty="0"/>
              <a:t>。</a:t>
            </a:r>
          </a:p>
          <a:p>
            <a:endParaRPr lang="zh-TW" altLang="en-US" dirty="0"/>
          </a:p>
        </p:txBody>
      </p:sp>
      <p:sp>
        <p:nvSpPr>
          <p:cNvPr id="4" name="投影片編號版面配置區 3"/>
          <p:cNvSpPr>
            <a:spLocks noGrp="1"/>
          </p:cNvSpPr>
          <p:nvPr>
            <p:ph type="sldNum" sz="quarter" idx="5"/>
          </p:nvPr>
        </p:nvSpPr>
        <p:spPr/>
        <p:txBody>
          <a:bodyPr/>
          <a:lstStyle/>
          <a:p>
            <a:fld id="{F3EE023A-6EEE-4E0B-9EFD-E297D71E1A72}" type="slidenum">
              <a:rPr lang="zh-TW" altLang="en-US" smtClean="0"/>
              <a:t>53</a:t>
            </a:fld>
            <a:endParaRPr lang="zh-TW" altLang="en-US"/>
          </a:p>
        </p:txBody>
      </p:sp>
    </p:spTree>
    <p:extLst>
      <p:ext uri="{BB962C8B-B14F-4D97-AF65-F5344CB8AC3E}">
        <p14:creationId xmlns:p14="http://schemas.microsoft.com/office/powerpoint/2010/main" val="13691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3CECC-0FB7-FC41-AF6A-A4A9513BCA6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939D2F5E-E96F-ABDF-342E-C253964E786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2C3EF6E7-DD2C-14F5-C113-9EEFF6E2DF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mn-ea"/>
              </a:rPr>
              <a:t>乾性是指在黃斑部下的</a:t>
            </a:r>
            <a:r>
              <a:rPr lang="zh-TW" altLang="en-US" b="1" dirty="0">
                <a:latin typeface="+mn-ea"/>
              </a:rPr>
              <a:t>結節（</a:t>
            </a:r>
            <a:r>
              <a:rPr lang="en-US" altLang="zh-TW" b="1" dirty="0">
                <a:latin typeface="+mn-ea"/>
              </a:rPr>
              <a:t>Drusen</a:t>
            </a:r>
            <a:r>
              <a:rPr lang="zh-TW" altLang="en-US" b="1" dirty="0">
                <a:latin typeface="+mn-ea"/>
              </a:rPr>
              <a:t>）</a:t>
            </a:r>
            <a:r>
              <a:rPr lang="zh-TW" altLang="en-US" dirty="0">
                <a:latin typeface="+mn-ea"/>
              </a:rPr>
              <a:t>及其後產生的萎縮性病變，形成原因主要是因年齡的增長，造成視網膜代謝異常及營養不良。與濕性相比下，病情惡化速度較為緩和，這類乾性的病患約佔所有老年性黃斑部病變</a:t>
            </a:r>
            <a:r>
              <a:rPr lang="en-US" altLang="zh-TW" dirty="0">
                <a:latin typeface="+mn-ea"/>
              </a:rPr>
              <a:t>90%</a:t>
            </a:r>
            <a:r>
              <a:rPr lang="zh-TW" altLang="en-US" dirty="0">
                <a:latin typeface="+mn-ea"/>
              </a:rPr>
              <a:t>，但是隨著時間變化，可能產生增生的新生血管使病情轉為濕性，須定期接受眼科醫師的檢查。</a:t>
            </a:r>
            <a:endParaRPr lang="en-US" altLang="zh-TW"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mn-ea"/>
              </a:rPr>
              <a:t>此型病變係因位於黃斑部下方之脈絡膜血管異常增生所起之</a:t>
            </a:r>
            <a:r>
              <a:rPr lang="zh-TW" altLang="en-US" b="1" dirty="0">
                <a:latin typeface="+mn-ea"/>
              </a:rPr>
              <a:t>新生血管</a:t>
            </a:r>
            <a:r>
              <a:rPr lang="zh-TW" altLang="en-US" dirty="0">
                <a:latin typeface="+mn-ea"/>
              </a:rPr>
              <a:t>。由於新生血管很容易</a:t>
            </a:r>
            <a:r>
              <a:rPr lang="zh-TW" altLang="en-US" b="1" dirty="0">
                <a:latin typeface="+mn-ea"/>
              </a:rPr>
              <a:t>因破裂而導致出血或造成血液中的成分滲出</a:t>
            </a:r>
            <a:r>
              <a:rPr lang="zh-TW" altLang="en-US" dirty="0">
                <a:latin typeface="+mn-ea"/>
              </a:rPr>
              <a:t>，造成黃斑部的腫脹，出血或滲出液致使辨識物體細胞（感光細胞）功能也因此受到影響，這類濕性的病患約佔所有老年性黃斑部病變的</a:t>
            </a:r>
            <a:r>
              <a:rPr lang="en-US" altLang="zh-TW" dirty="0">
                <a:latin typeface="+mn-ea"/>
              </a:rPr>
              <a:t>10%</a:t>
            </a:r>
            <a:r>
              <a:rPr lang="zh-TW" altLang="en-US" dirty="0">
                <a:latin typeface="+mn-ea"/>
              </a:rPr>
              <a:t>，此型病情的</a:t>
            </a:r>
            <a:r>
              <a:rPr lang="zh-TW" altLang="en-US" b="1" dirty="0">
                <a:latin typeface="+mn-ea"/>
              </a:rPr>
              <a:t>惡化速度很快，視力將會迅速衰退</a:t>
            </a:r>
            <a:r>
              <a:rPr lang="zh-TW" altLang="en-US" dirty="0">
                <a:latin typeface="+mn-ea"/>
              </a:rPr>
              <a:t>，約</a:t>
            </a:r>
            <a:r>
              <a:rPr lang="en-US" altLang="zh-TW" dirty="0">
                <a:latin typeface="+mn-ea"/>
              </a:rPr>
              <a:t>90%</a:t>
            </a:r>
            <a:r>
              <a:rPr lang="zh-TW" altLang="en-US" dirty="0">
                <a:latin typeface="+mn-ea"/>
              </a:rPr>
              <a:t>的視力喪失由此類型造成。</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latin typeface="+mn-ea"/>
            </a:endParaRPr>
          </a:p>
          <a:p>
            <a:endParaRPr lang="zh-TW" altLang="en-US" dirty="0"/>
          </a:p>
        </p:txBody>
      </p:sp>
      <p:sp>
        <p:nvSpPr>
          <p:cNvPr id="4" name="投影片編號版面配置區 3">
            <a:extLst>
              <a:ext uri="{FF2B5EF4-FFF2-40B4-BE49-F238E27FC236}">
                <a16:creationId xmlns:a16="http://schemas.microsoft.com/office/drawing/2014/main" id="{78C6C5EA-B759-A11A-C2FE-E5CF28A13605}"/>
              </a:ext>
            </a:extLst>
          </p:cNvPr>
          <p:cNvSpPr>
            <a:spLocks noGrp="1"/>
          </p:cNvSpPr>
          <p:nvPr>
            <p:ph type="sldNum" sz="quarter" idx="5"/>
          </p:nvPr>
        </p:nvSpPr>
        <p:spPr/>
        <p:txBody>
          <a:bodyPr/>
          <a:lstStyle/>
          <a:p>
            <a:fld id="{F3EE023A-6EEE-4E0B-9EFD-E297D71E1A72}" type="slidenum">
              <a:rPr lang="zh-TW" altLang="en-US" smtClean="0"/>
              <a:t>54</a:t>
            </a:fld>
            <a:endParaRPr lang="zh-TW" altLang="en-US"/>
          </a:p>
        </p:txBody>
      </p:sp>
    </p:spTree>
    <p:extLst>
      <p:ext uri="{BB962C8B-B14F-4D97-AF65-F5344CB8AC3E}">
        <p14:creationId xmlns:p14="http://schemas.microsoft.com/office/powerpoint/2010/main" val="4292087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C605A-09AA-058F-4D79-C69167CE7DD8}"/>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BF80B27-2C37-9D7A-D803-8711A13E943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7740C8F9-1308-CDBA-6296-A17CD2A0E6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dirty="0"/>
          </a:p>
        </p:txBody>
      </p:sp>
      <p:sp>
        <p:nvSpPr>
          <p:cNvPr id="4" name="投影片編號版面配置區 3">
            <a:extLst>
              <a:ext uri="{FF2B5EF4-FFF2-40B4-BE49-F238E27FC236}">
                <a16:creationId xmlns:a16="http://schemas.microsoft.com/office/drawing/2014/main" id="{ABBCED76-81BA-3883-2FC6-4C42EC3E6202}"/>
              </a:ext>
            </a:extLst>
          </p:cNvPr>
          <p:cNvSpPr>
            <a:spLocks noGrp="1"/>
          </p:cNvSpPr>
          <p:nvPr>
            <p:ph type="sldNum" sz="quarter" idx="5"/>
          </p:nvPr>
        </p:nvSpPr>
        <p:spPr/>
        <p:txBody>
          <a:bodyPr/>
          <a:lstStyle/>
          <a:p>
            <a:fld id="{F3EE023A-6EEE-4E0B-9EFD-E297D71E1A72}" type="slidenum">
              <a:rPr lang="zh-TW" altLang="en-US" smtClean="0"/>
              <a:t>55</a:t>
            </a:fld>
            <a:endParaRPr lang="zh-TW" altLang="en-US"/>
          </a:p>
        </p:txBody>
      </p:sp>
    </p:spTree>
    <p:extLst>
      <p:ext uri="{BB962C8B-B14F-4D97-AF65-F5344CB8AC3E}">
        <p14:creationId xmlns:p14="http://schemas.microsoft.com/office/powerpoint/2010/main" val="32334720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5A39B-B81A-EB08-8ADF-06894CD329D9}"/>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F0B78734-0817-9DF2-2B71-B43F4DB012F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5AE71A1-0A4F-DFAC-980D-BAEAC861E1DE}"/>
              </a:ext>
            </a:extLst>
          </p:cNvPr>
          <p:cNvSpPr>
            <a:spLocks noGrp="1"/>
          </p:cNvSpPr>
          <p:nvPr>
            <p:ph type="body" idx="1"/>
          </p:nvPr>
        </p:nvSpPr>
        <p:spPr/>
        <p:txBody>
          <a:bodyPr/>
          <a:lstStyle/>
          <a:p>
            <a:pPr lvl="2" algn="just" fontAlgn="base">
              <a:lnSpc>
                <a:spcPct val="150000"/>
              </a:lnSpc>
              <a:buFont typeface="Wingdings" panose="05000000000000000000" pitchFamily="2" charset="2"/>
              <a:buNone/>
            </a:pPr>
            <a:r>
              <a:rPr lang="zh-TW" altLang="en-US" sz="1200" dirty="0"/>
              <a:t>葉黃素具有高度分布於我們黃斑部的一個特性，其高度聚集於黃斑部將成為我們黃斑部的敢死隊，代替原本的組織受到傷亡受到破壞。</a:t>
            </a:r>
            <a:endParaRPr lang="en-US" altLang="zh-TW" sz="1200" dirty="0"/>
          </a:p>
          <a:p>
            <a:pPr lvl="2" algn="just" fontAlgn="base">
              <a:lnSpc>
                <a:spcPct val="150000"/>
              </a:lnSpc>
              <a:buFont typeface="Wingdings" panose="05000000000000000000" pitchFamily="2" charset="2"/>
              <a:buChar char="ü"/>
            </a:pPr>
            <a:r>
              <a:rPr lang="zh-TW" altLang="en-US" sz="1200" dirty="0"/>
              <a:t>對年事已高</a:t>
            </a:r>
            <a:r>
              <a:rPr lang="en-US" altLang="zh-TW" sz="1200" dirty="0"/>
              <a:t>(&gt;60</a:t>
            </a:r>
            <a:r>
              <a:rPr lang="zh-TW" altLang="en-US" sz="1200" dirty="0"/>
              <a:t>歲</a:t>
            </a:r>
            <a:r>
              <a:rPr lang="en-US" altLang="zh-TW" sz="1200" dirty="0"/>
              <a:t>)﹑</a:t>
            </a:r>
            <a:r>
              <a:rPr lang="zh-TW" altLang="en-US" sz="1200" dirty="0"/>
              <a:t>相關家族史</a:t>
            </a:r>
            <a:r>
              <a:rPr lang="en-US" altLang="zh-TW" sz="1200" dirty="0"/>
              <a:t>﹑</a:t>
            </a:r>
            <a:r>
              <a:rPr lang="zh-TW" altLang="en-US" sz="1200" dirty="0"/>
              <a:t>高血壓患者</a:t>
            </a:r>
            <a:r>
              <a:rPr lang="en-US" altLang="zh-TW" sz="1200" dirty="0"/>
              <a:t>﹑</a:t>
            </a:r>
            <a:r>
              <a:rPr lang="zh-TW" altLang="en-US" sz="1200" dirty="0"/>
              <a:t>肥胖患者</a:t>
            </a:r>
            <a:r>
              <a:rPr lang="en-US" altLang="zh-TW" sz="1200" dirty="0"/>
              <a:t>(BMI&gt;27) ﹑</a:t>
            </a:r>
            <a:r>
              <a:rPr lang="zh-TW" altLang="en-US" sz="1200" dirty="0"/>
              <a:t>長期暴露太陽下</a:t>
            </a:r>
            <a:r>
              <a:rPr lang="en-US" altLang="zh-TW" sz="1200" dirty="0"/>
              <a:t>﹑</a:t>
            </a:r>
            <a:r>
              <a:rPr lang="zh-TW" altLang="en-US" sz="1200" dirty="0"/>
              <a:t>高度近視</a:t>
            </a:r>
            <a:r>
              <a:rPr lang="en-US" altLang="zh-TW" sz="1400" dirty="0"/>
              <a:t>﹑</a:t>
            </a:r>
            <a:r>
              <a:rPr lang="zh-TW" altLang="en-US" sz="1400" b="1" dirty="0"/>
              <a:t>吸菸</a:t>
            </a:r>
            <a:r>
              <a:rPr lang="zh-TW" altLang="en-US" sz="1200" dirty="0"/>
              <a:t>等</a:t>
            </a:r>
            <a:endParaRPr lang="en-US" altLang="zh-TW" sz="1200" dirty="0"/>
          </a:p>
          <a:p>
            <a:pPr lvl="2" algn="just" fontAlgn="base">
              <a:lnSpc>
                <a:spcPct val="150000"/>
              </a:lnSpc>
              <a:buFont typeface="Wingdings" panose="05000000000000000000" pitchFamily="2" charset="2"/>
              <a:buChar char="ü"/>
            </a:pPr>
            <a:r>
              <a:rPr lang="zh-TW" altLang="en-US" sz="1200" dirty="0"/>
              <a:t>對於大量使用</a:t>
            </a:r>
            <a:r>
              <a:rPr lang="en-US" altLang="zh-TW" sz="1200" dirty="0"/>
              <a:t>3C</a:t>
            </a:r>
            <a:r>
              <a:rPr lang="zh-TW" altLang="en-US" sz="1200" dirty="0"/>
              <a:t>產品者在預防黃斑部或視網膜師病變時，</a:t>
            </a:r>
            <a:r>
              <a:rPr lang="zh-TW" altLang="en-US" sz="1200" b="1" dirty="0">
                <a:solidFill>
                  <a:srgbClr val="FF0000"/>
                </a:solidFill>
              </a:rPr>
              <a:t>無顯著使用意義</a:t>
            </a:r>
            <a:r>
              <a:rPr lang="zh-TW" altLang="en-US" sz="1200" dirty="0"/>
              <a:t>。</a:t>
            </a:r>
            <a:endParaRPr lang="en-US" altLang="zh-TW" sz="1200" dirty="0"/>
          </a:p>
          <a:p>
            <a:pPr lvl="2" algn="just" fontAlgn="base">
              <a:lnSpc>
                <a:spcPct val="150000"/>
              </a:lnSpc>
              <a:buFont typeface="Wingdings" panose="05000000000000000000" pitchFamily="2" charset="2"/>
              <a:buChar char="ü"/>
            </a:pPr>
            <a:r>
              <a:rPr lang="zh-TW" altLang="en-US" sz="1200" dirty="0"/>
              <a:t>重點在於</a:t>
            </a:r>
            <a:r>
              <a:rPr lang="zh-TW" altLang="en-US" sz="1200" b="1" dirty="0"/>
              <a:t>「持續」</a:t>
            </a:r>
            <a:r>
              <a:rPr lang="zh-TW" altLang="en-US" sz="1200" dirty="0"/>
              <a:t>的服用</a:t>
            </a:r>
            <a:r>
              <a:rPr lang="en-US" altLang="zh-TW" sz="1200" dirty="0"/>
              <a:t>(</a:t>
            </a:r>
            <a:r>
              <a:rPr lang="zh-TW" altLang="en-US" sz="1200" dirty="0"/>
              <a:t>三</a:t>
            </a:r>
            <a:r>
              <a:rPr lang="en-US" altLang="zh-TW" sz="1200" dirty="0"/>
              <a:t>~</a:t>
            </a:r>
            <a:r>
              <a:rPr lang="zh-TW" altLang="en-US" sz="1200" dirty="0"/>
              <a:t>六個月為基本</a:t>
            </a:r>
            <a:r>
              <a:rPr lang="en-US" altLang="zh-TW" sz="1200" dirty="0"/>
              <a:t>)</a:t>
            </a:r>
            <a:r>
              <a:rPr lang="zh-TW" altLang="en-US" sz="1200" dirty="0"/>
              <a:t>，一日攝取量為</a:t>
            </a:r>
            <a:r>
              <a:rPr lang="en-US" altLang="zh-TW" sz="1200" dirty="0"/>
              <a:t>6~10mg/</a:t>
            </a:r>
            <a:r>
              <a:rPr lang="zh-TW" altLang="en-US" sz="1200" dirty="0"/>
              <a:t>天，糖尿病患者應到</a:t>
            </a:r>
            <a:r>
              <a:rPr lang="en-US" altLang="zh-TW" sz="1200" dirty="0"/>
              <a:t>30mg/</a:t>
            </a:r>
            <a:r>
              <a:rPr lang="zh-TW" altLang="en-US" sz="1200" dirty="0"/>
              <a:t>天</a:t>
            </a:r>
            <a:endParaRPr lang="en-US" altLang="zh-TW" sz="1600" b="0" i="0" dirty="0">
              <a:solidFill>
                <a:srgbClr val="4D4D4D"/>
              </a:solidFill>
              <a:effectLst/>
              <a:latin typeface="verdana" panose="020B0604030504040204" pitchFamily="34" charset="0"/>
            </a:endParaRPr>
          </a:p>
        </p:txBody>
      </p:sp>
      <p:sp>
        <p:nvSpPr>
          <p:cNvPr id="4" name="投影片編號版面配置區 3">
            <a:extLst>
              <a:ext uri="{FF2B5EF4-FFF2-40B4-BE49-F238E27FC236}">
                <a16:creationId xmlns:a16="http://schemas.microsoft.com/office/drawing/2014/main" id="{096894D8-D0AD-74E8-B138-887DE454DF8E}"/>
              </a:ext>
            </a:extLst>
          </p:cNvPr>
          <p:cNvSpPr>
            <a:spLocks noGrp="1"/>
          </p:cNvSpPr>
          <p:nvPr>
            <p:ph type="sldNum" sz="quarter" idx="5"/>
          </p:nvPr>
        </p:nvSpPr>
        <p:spPr/>
        <p:txBody>
          <a:bodyPr/>
          <a:lstStyle/>
          <a:p>
            <a:fld id="{F3EE023A-6EEE-4E0B-9EFD-E297D71E1A72}" type="slidenum">
              <a:rPr lang="zh-TW" altLang="en-US" smtClean="0"/>
              <a:t>56</a:t>
            </a:fld>
            <a:endParaRPr lang="zh-TW" altLang="en-US"/>
          </a:p>
        </p:txBody>
      </p:sp>
    </p:spTree>
    <p:extLst>
      <p:ext uri="{BB962C8B-B14F-4D97-AF65-F5344CB8AC3E}">
        <p14:creationId xmlns:p14="http://schemas.microsoft.com/office/powerpoint/2010/main" val="1596285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89807-21A1-AC44-3BD2-D760FE2D7422}"/>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F2CC7D27-20D2-239B-3423-10C9F28BF04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82FBA28-8ABB-74B1-AA8D-2538C8EC6D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TG </a:t>
            </a:r>
            <a:r>
              <a:rPr lang="zh-TW" altLang="en-US" dirty="0"/>
              <a:t>跟 </a:t>
            </a:r>
            <a:r>
              <a:rPr lang="en-US" altLang="zh-TW" dirty="0"/>
              <a:t>EE</a:t>
            </a:r>
            <a:r>
              <a:rPr lang="zh-TW" altLang="en-US" dirty="0"/>
              <a:t> 吸收程度一樣，只是</a:t>
            </a:r>
            <a:r>
              <a:rPr lang="en-US" altLang="zh-TW" dirty="0"/>
              <a:t>EE</a:t>
            </a:r>
            <a:r>
              <a:rPr lang="zh-TW" altLang="en-US" dirty="0"/>
              <a:t>的味道比較重。一派說法為</a:t>
            </a:r>
            <a:r>
              <a:rPr lang="en-US" altLang="zh-TW" dirty="0"/>
              <a:t>TG</a:t>
            </a:r>
            <a:r>
              <a:rPr lang="zh-TW" altLang="en-US" dirty="0"/>
              <a:t> 為 </a:t>
            </a:r>
            <a:r>
              <a:rPr lang="en-US" altLang="zh-TW" dirty="0"/>
              <a:t>free</a:t>
            </a:r>
            <a:r>
              <a:rPr lang="zh-TW" altLang="en-US" dirty="0"/>
              <a:t> </a:t>
            </a:r>
            <a:r>
              <a:rPr lang="en-US" altLang="zh-TW" dirty="0"/>
              <a:t>from</a:t>
            </a:r>
            <a:r>
              <a:rPr lang="zh-TW" altLang="en-US" dirty="0"/>
              <a:t> 分子小好吸收。</a:t>
            </a:r>
          </a:p>
          <a:p>
            <a:endParaRPr lang="en-US" altLang="zh-TW" dirty="0"/>
          </a:p>
          <a:p>
            <a:r>
              <a:rPr lang="zh-TW" altLang="en-US" sz="1200" dirty="0"/>
              <a:t>持續服用達</a:t>
            </a:r>
            <a:r>
              <a:rPr lang="zh-TW" altLang="en-US" sz="1200" b="1" dirty="0"/>
              <a:t>三個月</a:t>
            </a:r>
            <a:r>
              <a:rPr lang="zh-TW" altLang="en-US" sz="1200" dirty="0"/>
              <a:t>以後才會達到最高血中濃度</a:t>
            </a:r>
            <a:r>
              <a:rPr lang="en-US" altLang="zh-TW" sz="1200" dirty="0"/>
              <a:t>(</a:t>
            </a:r>
            <a:r>
              <a:rPr lang="zh-TW" altLang="en-US" sz="1200" dirty="0"/>
              <a:t>意即起碼要吃</a:t>
            </a:r>
            <a:r>
              <a:rPr lang="zh-TW" altLang="en-US" sz="1200" b="1" dirty="0"/>
              <a:t>三個月</a:t>
            </a:r>
            <a:r>
              <a:rPr lang="en-US" altLang="zh-TW" sz="1200" dirty="0"/>
              <a:t>)</a:t>
            </a:r>
            <a:r>
              <a:rPr lang="zh-TW" altLang="en-US" sz="1200" dirty="0"/>
              <a:t>，停藥後六個月會恢復原本血中濃度。</a:t>
            </a:r>
            <a:endParaRPr lang="zh-TW" altLang="en-US" dirty="0"/>
          </a:p>
        </p:txBody>
      </p:sp>
      <p:sp>
        <p:nvSpPr>
          <p:cNvPr id="4" name="投影片編號版面配置區 3">
            <a:extLst>
              <a:ext uri="{FF2B5EF4-FFF2-40B4-BE49-F238E27FC236}">
                <a16:creationId xmlns:a16="http://schemas.microsoft.com/office/drawing/2014/main" id="{3269B9C7-655F-4315-5D54-A85802A23852}"/>
              </a:ext>
            </a:extLst>
          </p:cNvPr>
          <p:cNvSpPr>
            <a:spLocks noGrp="1"/>
          </p:cNvSpPr>
          <p:nvPr>
            <p:ph type="sldNum" sz="quarter" idx="5"/>
          </p:nvPr>
        </p:nvSpPr>
        <p:spPr/>
        <p:txBody>
          <a:bodyPr/>
          <a:lstStyle/>
          <a:p>
            <a:fld id="{F3EE023A-6EEE-4E0B-9EFD-E297D71E1A72}" type="slidenum">
              <a:rPr lang="zh-TW" altLang="en-US" smtClean="0"/>
              <a:t>57</a:t>
            </a:fld>
            <a:endParaRPr lang="zh-TW" altLang="en-US"/>
          </a:p>
        </p:txBody>
      </p:sp>
    </p:spTree>
    <p:extLst>
      <p:ext uri="{BB962C8B-B14F-4D97-AF65-F5344CB8AC3E}">
        <p14:creationId xmlns:p14="http://schemas.microsoft.com/office/powerpoint/2010/main" val="32259330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CA36D-8707-54BD-45A2-A583D1159C5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DC3BF39-6CD0-FBD0-D4DC-181DC2CCA761}"/>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9DDE4035-EF08-B51F-3058-BC15BC266EA5}"/>
              </a:ext>
            </a:extLst>
          </p:cNvPr>
          <p:cNvSpPr>
            <a:spLocks noGrp="1"/>
          </p:cNvSpPr>
          <p:nvPr>
            <p:ph type="body" idx="1"/>
          </p:nvPr>
        </p:nvSpPr>
        <p:spPr/>
        <p:txBody>
          <a:bodyPr/>
          <a:lstStyle/>
          <a:p>
            <a:pPr lvl="2" algn="just" fontAlgn="base">
              <a:lnSpc>
                <a:spcPct val="150000"/>
              </a:lnSpc>
              <a:buFont typeface="Wingdings" panose="05000000000000000000" pitchFamily="2" charset="2"/>
              <a:buChar char="ü"/>
            </a:pPr>
            <a:r>
              <a:rPr lang="zh-TW" altLang="en-US" sz="1600" b="0" i="0" dirty="0">
                <a:solidFill>
                  <a:srgbClr val="4D4D4D"/>
                </a:solidFill>
                <a:effectLst/>
                <a:latin typeface="verdana" panose="020B0604030504040204" pitchFamily="34" charset="0"/>
              </a:rPr>
              <a:t>美國</a:t>
            </a:r>
            <a:endParaRPr lang="en-US" altLang="zh-TW" sz="1600" b="0" i="0" dirty="0">
              <a:solidFill>
                <a:srgbClr val="4D4D4D"/>
              </a:solidFill>
              <a:effectLst/>
              <a:latin typeface="verdana" panose="020B0604030504040204" pitchFamily="34" charset="0"/>
            </a:endParaRPr>
          </a:p>
        </p:txBody>
      </p:sp>
      <p:sp>
        <p:nvSpPr>
          <p:cNvPr id="4" name="投影片編號版面配置區 3">
            <a:extLst>
              <a:ext uri="{FF2B5EF4-FFF2-40B4-BE49-F238E27FC236}">
                <a16:creationId xmlns:a16="http://schemas.microsoft.com/office/drawing/2014/main" id="{D7F12A72-E3F4-F44E-58D7-1D3706B08A19}"/>
              </a:ext>
            </a:extLst>
          </p:cNvPr>
          <p:cNvSpPr>
            <a:spLocks noGrp="1"/>
          </p:cNvSpPr>
          <p:nvPr>
            <p:ph type="sldNum" sz="quarter" idx="5"/>
          </p:nvPr>
        </p:nvSpPr>
        <p:spPr/>
        <p:txBody>
          <a:bodyPr/>
          <a:lstStyle/>
          <a:p>
            <a:fld id="{F3EE023A-6EEE-4E0B-9EFD-E297D71E1A72}" type="slidenum">
              <a:rPr lang="zh-TW" altLang="en-US" smtClean="0"/>
              <a:t>58</a:t>
            </a:fld>
            <a:endParaRPr lang="zh-TW" altLang="en-US"/>
          </a:p>
        </p:txBody>
      </p:sp>
    </p:spTree>
    <p:extLst>
      <p:ext uri="{BB962C8B-B14F-4D97-AF65-F5344CB8AC3E}">
        <p14:creationId xmlns:p14="http://schemas.microsoft.com/office/powerpoint/2010/main" val="992424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150000"/>
              </a:lnSpc>
            </a:pPr>
            <a:r>
              <a:rPr lang="zh-TW" altLang="en-US" sz="2800" dirty="0"/>
              <a:t>本身無特殊禁忌</a:t>
            </a:r>
            <a:r>
              <a:rPr lang="en-US" altLang="zh-TW" sz="2800" dirty="0"/>
              <a:t>, </a:t>
            </a:r>
            <a:r>
              <a:rPr lang="zh-TW" altLang="en-US" sz="2800" dirty="0"/>
              <a:t>有</a:t>
            </a:r>
            <a:r>
              <a:rPr lang="en-US" altLang="zh-TW" sz="2800" b="1" dirty="0"/>
              <a:t>AMD</a:t>
            </a:r>
            <a:r>
              <a:rPr lang="zh-TW" altLang="en-US" sz="2800" b="1" dirty="0"/>
              <a:t>之診斷</a:t>
            </a:r>
            <a:r>
              <a:rPr lang="zh-TW" altLang="en-US" sz="2800" dirty="0"/>
              <a:t>才建議吃。</a:t>
            </a:r>
            <a:endParaRPr lang="en-US" altLang="zh-TW" sz="2800" dirty="0"/>
          </a:p>
          <a:p>
            <a:pPr>
              <a:lnSpc>
                <a:spcPct val="150000"/>
              </a:lnSpc>
            </a:pPr>
            <a:r>
              <a:rPr lang="zh-TW" altLang="en-US" sz="2800" dirty="0"/>
              <a:t>但要注意配方其他成分</a:t>
            </a:r>
            <a:r>
              <a:rPr lang="en-US" altLang="zh-TW" sz="2800" dirty="0"/>
              <a:t>!!!</a:t>
            </a:r>
          </a:p>
          <a:p>
            <a:pPr lvl="1">
              <a:lnSpc>
                <a:spcPct val="150000"/>
              </a:lnSpc>
              <a:buFont typeface="Wingdings" panose="05000000000000000000" pitchFamily="2" charset="2"/>
              <a:buChar char="ü"/>
            </a:pPr>
            <a:r>
              <a:rPr lang="zh-TW" altLang="en-US" sz="2400" dirty="0"/>
              <a:t>胡蘿蔔素</a:t>
            </a:r>
            <a:r>
              <a:rPr lang="en-US" altLang="zh-TW" sz="2400" dirty="0"/>
              <a:t>(β-carotene):</a:t>
            </a:r>
            <a:r>
              <a:rPr lang="zh-TW" altLang="en-US" sz="2400" dirty="0"/>
              <a:t> 有</a:t>
            </a:r>
            <a:r>
              <a:rPr lang="zh-TW" altLang="en-US" sz="2400" b="1" dirty="0">
                <a:solidFill>
                  <a:srgbClr val="FF0000"/>
                </a:solidFill>
              </a:rPr>
              <a:t>抽煙</a:t>
            </a:r>
            <a:r>
              <a:rPr lang="en-US" altLang="zh-TW" sz="2400" b="1" dirty="0">
                <a:solidFill>
                  <a:srgbClr val="FF0000"/>
                </a:solidFill>
              </a:rPr>
              <a:t>/</a:t>
            </a:r>
            <a:r>
              <a:rPr lang="zh-TW" altLang="en-US" sz="2400" dirty="0"/>
              <a:t>二手煙者，或是冠心病患者，若長服服用</a:t>
            </a:r>
            <a:r>
              <a:rPr lang="en-US" altLang="zh-TW" sz="2400" dirty="0"/>
              <a:t>β</a:t>
            </a:r>
            <a:r>
              <a:rPr lang="zh-TW" altLang="en-US" sz="2400" dirty="0"/>
              <a:t>胡蘿蔔素</a:t>
            </a:r>
            <a:r>
              <a:rPr lang="en-US" altLang="zh-TW" sz="2400" dirty="0"/>
              <a:t>(β-carotene)</a:t>
            </a:r>
            <a:r>
              <a:rPr lang="zh-TW" altLang="en-US" sz="2400" dirty="0"/>
              <a:t>經臨床試驗印證，美國</a:t>
            </a:r>
            <a:r>
              <a:rPr lang="en-US" altLang="zh-TW" sz="2400" dirty="0"/>
              <a:t>FDA</a:t>
            </a:r>
            <a:r>
              <a:rPr lang="zh-TW" altLang="en-US" sz="2400" dirty="0"/>
              <a:t>認為可能會導致</a:t>
            </a:r>
            <a:r>
              <a:rPr lang="zh-TW" altLang="en-US" sz="2400" b="1" dirty="0">
                <a:solidFill>
                  <a:srgbClr val="FF0000"/>
                </a:solidFill>
              </a:rPr>
              <a:t>肺癌</a:t>
            </a:r>
            <a:r>
              <a:rPr lang="zh-TW" altLang="en-US" sz="2400" dirty="0"/>
              <a:t>。</a:t>
            </a:r>
            <a:endParaRPr lang="en-US" altLang="zh-TW" sz="2400" dirty="0"/>
          </a:p>
          <a:p>
            <a:pPr lvl="1">
              <a:lnSpc>
                <a:spcPct val="150000"/>
              </a:lnSpc>
              <a:buFont typeface="Wingdings" panose="05000000000000000000" pitchFamily="2" charset="2"/>
              <a:buChar char="ü"/>
            </a:pPr>
            <a:r>
              <a:rPr lang="zh-TW" altLang="en-US" sz="2400" dirty="0"/>
              <a:t>維他命</a:t>
            </a:r>
            <a:r>
              <a:rPr lang="en-US" altLang="zh-TW" sz="2400" dirty="0"/>
              <a:t>C:</a:t>
            </a:r>
            <a:r>
              <a:rPr lang="zh-TW" altLang="en-US" sz="2400" dirty="0"/>
              <a:t> 每日</a:t>
            </a:r>
            <a:r>
              <a:rPr lang="en-US" altLang="zh-TW" sz="2400" dirty="0"/>
              <a:t>&gt;500mg</a:t>
            </a:r>
            <a:r>
              <a:rPr lang="zh-TW" altLang="en-US" sz="2400" dirty="0"/>
              <a:t>之攝取量會增加罹患</a:t>
            </a:r>
            <a:r>
              <a:rPr lang="zh-TW" altLang="en-US" sz="2400" b="1" dirty="0"/>
              <a:t>白內障</a:t>
            </a:r>
            <a:r>
              <a:rPr lang="zh-TW" altLang="en-US" sz="2400" dirty="0"/>
              <a:t>之風險。</a:t>
            </a:r>
            <a:endParaRPr lang="en-US" altLang="zh-TW" sz="2400" dirty="0"/>
          </a:p>
          <a:p>
            <a:pPr lvl="1">
              <a:lnSpc>
                <a:spcPct val="150000"/>
              </a:lnSpc>
              <a:buFont typeface="Wingdings" panose="05000000000000000000" pitchFamily="2" charset="2"/>
              <a:buChar char="ü"/>
            </a:pPr>
            <a:r>
              <a:rPr lang="zh-TW" altLang="en-US" sz="2400" dirty="0"/>
              <a:t>維他命</a:t>
            </a:r>
            <a:r>
              <a:rPr lang="en-US" altLang="zh-TW" sz="2400" dirty="0"/>
              <a:t>E:</a:t>
            </a:r>
            <a:r>
              <a:rPr lang="zh-TW" altLang="en-US" sz="2400" dirty="0"/>
              <a:t> 每日</a:t>
            </a:r>
            <a:r>
              <a:rPr lang="en-US" altLang="zh-TW" sz="2400" dirty="0"/>
              <a:t>&gt;400IU</a:t>
            </a:r>
            <a:r>
              <a:rPr lang="zh-TW" altLang="en-US" sz="2400" dirty="0"/>
              <a:t>之攝取量會增加</a:t>
            </a:r>
            <a:r>
              <a:rPr lang="zh-TW" altLang="en-US" sz="2400" b="1" dirty="0"/>
              <a:t>出血</a:t>
            </a:r>
            <a:r>
              <a:rPr lang="zh-TW" altLang="en-US" sz="2400" dirty="0"/>
              <a:t>之風險。</a:t>
            </a:r>
            <a:endParaRPr lang="en-US" altLang="zh-TW" sz="2400" dirty="0"/>
          </a:p>
          <a:p>
            <a:pPr lvl="1">
              <a:lnSpc>
                <a:spcPct val="150000"/>
              </a:lnSpc>
              <a:buFont typeface="Wingdings" panose="05000000000000000000" pitchFamily="2" charset="2"/>
              <a:buChar char="ü"/>
            </a:pPr>
            <a:r>
              <a:rPr lang="zh-TW" altLang="en-US" sz="2400" dirty="0"/>
              <a:t>鋅</a:t>
            </a:r>
            <a:r>
              <a:rPr lang="en-US" altLang="zh-TW" sz="2400" dirty="0"/>
              <a:t>(Zn): </a:t>
            </a:r>
            <a:r>
              <a:rPr lang="zh-TW" altLang="en-US" sz="2400" dirty="0"/>
              <a:t>每日</a:t>
            </a:r>
            <a:r>
              <a:rPr lang="en-US" altLang="zh-TW" sz="2400" dirty="0"/>
              <a:t>&gt;100mg</a:t>
            </a:r>
            <a:r>
              <a:rPr lang="zh-TW" altLang="en-US" sz="2400" dirty="0"/>
              <a:t>之攝取量會</a:t>
            </a:r>
            <a:r>
              <a:rPr lang="zh-TW" altLang="en-US" sz="2400" b="1" dirty="0"/>
              <a:t>降低</a:t>
            </a:r>
            <a:r>
              <a:rPr lang="zh-TW" altLang="en-US" sz="2400" dirty="0"/>
              <a:t>免疫力。</a:t>
            </a:r>
            <a:endParaRPr lang="zh-TW" altLang="en-US" dirty="0"/>
          </a:p>
        </p:txBody>
      </p:sp>
      <p:sp>
        <p:nvSpPr>
          <p:cNvPr id="4" name="投影片編號版面配置區 3"/>
          <p:cNvSpPr>
            <a:spLocks noGrp="1"/>
          </p:cNvSpPr>
          <p:nvPr>
            <p:ph type="sldNum" sz="quarter" idx="5"/>
          </p:nvPr>
        </p:nvSpPr>
        <p:spPr/>
        <p:txBody>
          <a:bodyPr/>
          <a:lstStyle/>
          <a:p>
            <a:fld id="{F3EE023A-6EEE-4E0B-9EFD-E297D71E1A72}" type="slidenum">
              <a:rPr lang="zh-TW" altLang="en-US" smtClean="0"/>
              <a:t>59</a:t>
            </a:fld>
            <a:endParaRPr lang="zh-TW" altLang="en-US"/>
          </a:p>
        </p:txBody>
      </p:sp>
    </p:spTree>
    <p:extLst>
      <p:ext uri="{BB962C8B-B14F-4D97-AF65-F5344CB8AC3E}">
        <p14:creationId xmlns:p14="http://schemas.microsoft.com/office/powerpoint/2010/main" val="15515602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2578B-8E5E-4BFD-ED70-296E3CF2EC39}"/>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AFA58C21-8276-36CD-16C9-894F752CCDE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1629BC52-0104-31F4-2230-DBB921205FD1}"/>
              </a:ext>
            </a:extLst>
          </p:cNvPr>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TW" dirty="0"/>
              <a:t>(</a:t>
            </a:r>
            <a:r>
              <a:rPr lang="zh-TW" altLang="en-US" dirty="0"/>
              <a:t>傳說中葉黃素</a:t>
            </a:r>
            <a:r>
              <a:rPr lang="en-US" altLang="zh-TW" dirty="0"/>
              <a:t>:</a:t>
            </a:r>
            <a:r>
              <a:rPr lang="zh-TW" altLang="en-US" dirty="0"/>
              <a:t>玉米黃素</a:t>
            </a:r>
            <a:r>
              <a:rPr lang="zh-TW" altLang="en-US" b="1" dirty="0"/>
              <a:t> </a:t>
            </a:r>
            <a:r>
              <a:rPr lang="en-US" altLang="zh-TW" b="1" dirty="0"/>
              <a:t>10:2</a:t>
            </a:r>
            <a:r>
              <a:rPr lang="zh-TW" altLang="en-US" dirty="0"/>
              <a:t>之由來</a:t>
            </a:r>
            <a:r>
              <a:rPr lang="en-US" altLang="zh-TW" dirty="0"/>
              <a:t>)</a:t>
            </a:r>
          </a:p>
          <a:p>
            <a:r>
              <a:rPr lang="zh-TW" altLang="en-US" dirty="0"/>
              <a:t>*</a:t>
            </a:r>
            <a:r>
              <a:rPr lang="en-US" altLang="zh-TW" dirty="0"/>
              <a:t>69.6 </a:t>
            </a:r>
            <a:r>
              <a:rPr lang="zh-TW" altLang="en-US" dirty="0"/>
              <a:t>跟 </a:t>
            </a:r>
            <a:r>
              <a:rPr lang="en-US" altLang="zh-TW" dirty="0"/>
              <a:t>21.8</a:t>
            </a:r>
            <a:r>
              <a:rPr lang="zh-TW" altLang="en-US" dirty="0"/>
              <a:t>做出來效果一樣。</a:t>
            </a:r>
            <a:endParaRPr lang="en-US" altLang="zh-TW" dirty="0"/>
          </a:p>
          <a:p>
            <a:r>
              <a:rPr lang="zh-TW" altLang="en-US" dirty="0"/>
              <a:t>*但就是比較貴，建議還是</a:t>
            </a:r>
            <a:r>
              <a:rPr lang="en-US" altLang="zh-TW" dirty="0"/>
              <a:t>AMD</a:t>
            </a:r>
            <a:r>
              <a:rPr lang="zh-TW" altLang="en-US" dirty="0"/>
              <a:t>的</a:t>
            </a:r>
            <a:r>
              <a:rPr lang="en-US" altLang="zh-TW" dirty="0"/>
              <a:t>pt</a:t>
            </a:r>
            <a:r>
              <a:rPr lang="zh-TW" altLang="en-US" dirty="0"/>
              <a:t>吃。</a:t>
            </a:r>
          </a:p>
          <a:p>
            <a:pPr>
              <a:lnSpc>
                <a:spcPct val="150000"/>
              </a:lnSpc>
            </a:pPr>
            <a:endParaRPr lang="zh-TW" altLang="en-US" dirty="0"/>
          </a:p>
        </p:txBody>
      </p:sp>
      <p:sp>
        <p:nvSpPr>
          <p:cNvPr id="4" name="投影片編號版面配置區 3">
            <a:extLst>
              <a:ext uri="{FF2B5EF4-FFF2-40B4-BE49-F238E27FC236}">
                <a16:creationId xmlns:a16="http://schemas.microsoft.com/office/drawing/2014/main" id="{2AF8B94F-CADA-AF0B-1079-5D7C93B0A3D2}"/>
              </a:ext>
            </a:extLst>
          </p:cNvPr>
          <p:cNvSpPr>
            <a:spLocks noGrp="1"/>
          </p:cNvSpPr>
          <p:nvPr>
            <p:ph type="sldNum" sz="quarter" idx="5"/>
          </p:nvPr>
        </p:nvSpPr>
        <p:spPr/>
        <p:txBody>
          <a:bodyPr/>
          <a:lstStyle/>
          <a:p>
            <a:fld id="{F3EE023A-6EEE-4E0B-9EFD-E297D71E1A72}" type="slidenum">
              <a:rPr lang="zh-TW" altLang="en-US" smtClean="0"/>
              <a:t>60</a:t>
            </a:fld>
            <a:endParaRPr lang="zh-TW" altLang="en-US"/>
          </a:p>
        </p:txBody>
      </p:sp>
    </p:spTree>
    <p:extLst>
      <p:ext uri="{BB962C8B-B14F-4D97-AF65-F5344CB8AC3E}">
        <p14:creationId xmlns:p14="http://schemas.microsoft.com/office/powerpoint/2010/main" val="4544545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034D5-AE63-8D0C-E49F-EC0CE415336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1CCE2FD-88A4-62B7-2697-9ACBEBC4092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2E5C47E-9BE8-2F4C-8D34-C8509B7AE1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dirty="0"/>
          </a:p>
        </p:txBody>
      </p:sp>
      <p:sp>
        <p:nvSpPr>
          <p:cNvPr id="4" name="投影片編號版面配置區 3">
            <a:extLst>
              <a:ext uri="{FF2B5EF4-FFF2-40B4-BE49-F238E27FC236}">
                <a16:creationId xmlns:a16="http://schemas.microsoft.com/office/drawing/2014/main" id="{478511B1-4CD8-B399-1B6D-B7AE4A9175B9}"/>
              </a:ext>
            </a:extLst>
          </p:cNvPr>
          <p:cNvSpPr>
            <a:spLocks noGrp="1"/>
          </p:cNvSpPr>
          <p:nvPr>
            <p:ph type="sldNum" sz="quarter" idx="5"/>
          </p:nvPr>
        </p:nvSpPr>
        <p:spPr/>
        <p:txBody>
          <a:bodyPr/>
          <a:lstStyle/>
          <a:p>
            <a:fld id="{F3EE023A-6EEE-4E0B-9EFD-E297D71E1A72}" type="slidenum">
              <a:rPr lang="zh-TW" altLang="en-US" smtClean="0"/>
              <a:t>61</a:t>
            </a:fld>
            <a:endParaRPr lang="zh-TW" altLang="en-US"/>
          </a:p>
        </p:txBody>
      </p:sp>
    </p:spTree>
    <p:extLst>
      <p:ext uri="{BB962C8B-B14F-4D97-AF65-F5344CB8AC3E}">
        <p14:creationId xmlns:p14="http://schemas.microsoft.com/office/powerpoint/2010/main" val="3964786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CE0D1-A682-69DF-DEAA-AE4CD558E971}"/>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5C9E1545-BF3D-A109-8FED-CAF837889999}"/>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C52B433E-F648-2586-F477-EDE8097377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dirty="0"/>
          </a:p>
        </p:txBody>
      </p:sp>
      <p:sp>
        <p:nvSpPr>
          <p:cNvPr id="4" name="投影片編號版面配置區 3">
            <a:extLst>
              <a:ext uri="{FF2B5EF4-FFF2-40B4-BE49-F238E27FC236}">
                <a16:creationId xmlns:a16="http://schemas.microsoft.com/office/drawing/2014/main" id="{0DA106D0-F971-F5FF-C5D5-79EB9F52B781}"/>
              </a:ext>
            </a:extLst>
          </p:cNvPr>
          <p:cNvSpPr>
            <a:spLocks noGrp="1"/>
          </p:cNvSpPr>
          <p:nvPr>
            <p:ph type="sldNum" sz="quarter" idx="5"/>
          </p:nvPr>
        </p:nvSpPr>
        <p:spPr/>
        <p:txBody>
          <a:bodyPr/>
          <a:lstStyle/>
          <a:p>
            <a:fld id="{F3EE023A-6EEE-4E0B-9EFD-E297D71E1A72}" type="slidenum">
              <a:rPr lang="zh-TW" altLang="en-US" smtClean="0"/>
              <a:t>62</a:t>
            </a:fld>
            <a:endParaRPr lang="zh-TW" altLang="en-US"/>
          </a:p>
        </p:txBody>
      </p:sp>
    </p:spTree>
    <p:extLst>
      <p:ext uri="{BB962C8B-B14F-4D97-AF65-F5344CB8AC3E}">
        <p14:creationId xmlns:p14="http://schemas.microsoft.com/office/powerpoint/2010/main" val="1281179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3EE023A-6EEE-4E0B-9EFD-E297D71E1A72}" type="slidenum">
              <a:rPr lang="zh-TW" altLang="en-US" smtClean="0"/>
              <a:t>7</a:t>
            </a:fld>
            <a:endParaRPr lang="zh-TW" altLang="en-US"/>
          </a:p>
        </p:txBody>
      </p:sp>
    </p:spTree>
    <p:extLst>
      <p:ext uri="{BB962C8B-B14F-4D97-AF65-F5344CB8AC3E}">
        <p14:creationId xmlns:p14="http://schemas.microsoft.com/office/powerpoint/2010/main" val="36427679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3EE023A-6EEE-4E0B-9EFD-E297D71E1A72}" type="slidenum">
              <a:rPr lang="zh-TW" altLang="en-US" smtClean="0"/>
              <a:t>65</a:t>
            </a:fld>
            <a:endParaRPr lang="zh-TW" altLang="en-US"/>
          </a:p>
        </p:txBody>
      </p:sp>
    </p:spTree>
    <p:extLst>
      <p:ext uri="{BB962C8B-B14F-4D97-AF65-F5344CB8AC3E}">
        <p14:creationId xmlns:p14="http://schemas.microsoft.com/office/powerpoint/2010/main" val="1718706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就像你不斷的發力用手拿一個寶特瓶</a:t>
            </a:r>
            <a:br>
              <a:rPr lang="en-US" altLang="zh-TW" dirty="0"/>
            </a:br>
            <a:br>
              <a:rPr lang="en-US" altLang="zh-TW" dirty="0"/>
            </a:br>
            <a:r>
              <a:rPr lang="zh-TW" altLang="en-US" dirty="0"/>
              <a:t>而近視，就是因為水晶體在被壓扁平的狀態將光線聚焦在</a:t>
            </a:r>
            <a:r>
              <a:rPr lang="en-US" altLang="zh-TW" dirty="0"/>
              <a:t>”</a:t>
            </a:r>
            <a:r>
              <a:rPr lang="zh-TW" altLang="en-US" dirty="0"/>
              <a:t>視網膜前</a:t>
            </a:r>
            <a:r>
              <a:rPr lang="en-US" altLang="zh-TW" dirty="0"/>
              <a:t>”</a:t>
            </a:r>
            <a:br>
              <a:rPr lang="en-US" altLang="zh-TW" dirty="0"/>
            </a:br>
            <a:br>
              <a:rPr lang="en-US" altLang="zh-TW" dirty="0"/>
            </a:br>
            <a:r>
              <a:rPr lang="zh-TW" altLang="en-US" dirty="0"/>
              <a:t>而遠視，就是因為水晶體在被拉伸的狀態將光線聚焦在</a:t>
            </a:r>
            <a:r>
              <a:rPr lang="en-US" altLang="zh-TW" dirty="0"/>
              <a:t>”</a:t>
            </a:r>
            <a:r>
              <a:rPr lang="zh-TW" altLang="en-US" dirty="0"/>
              <a:t>視網膜後</a:t>
            </a:r>
            <a:r>
              <a:rPr lang="en-US" altLang="zh-TW" dirty="0"/>
              <a:t>”</a:t>
            </a:r>
            <a:br>
              <a:rPr lang="en-US" altLang="zh-TW" dirty="0"/>
            </a:br>
            <a:br>
              <a:rPr lang="en-US" altLang="zh-TW" dirty="0"/>
            </a:br>
            <a:r>
              <a:rPr lang="zh-TW" altLang="en-US" dirty="0"/>
              <a:t>而亂視會出英雄</a:t>
            </a:r>
            <a:r>
              <a:rPr lang="en-US" altLang="zh-TW" dirty="0"/>
              <a:t>(?)</a:t>
            </a:r>
            <a:r>
              <a:rPr lang="zh-TW" altLang="en-US" dirty="0"/>
              <a:t>，亂視就是散光，就是因為其成像聚焦的位置</a:t>
            </a:r>
            <a:r>
              <a:rPr lang="zh-TW" altLang="en-US" sz="1100" dirty="0"/>
              <a:t>，不只一處</a:t>
            </a:r>
            <a:endParaRPr lang="en-US" altLang="zh-TW" sz="1100" dirty="0"/>
          </a:p>
          <a:p>
            <a:endParaRPr lang="en-US" altLang="zh-TW" sz="1100" dirty="0"/>
          </a:p>
          <a:p>
            <a:r>
              <a:rPr lang="zh-TW" altLang="en-US" sz="1100"/>
              <a:t>黃藥師有預感再說冷笑話，學員數會降低</a:t>
            </a:r>
            <a:endParaRPr lang="zh-TW" altLang="en-US" dirty="0"/>
          </a:p>
        </p:txBody>
      </p:sp>
      <p:sp>
        <p:nvSpPr>
          <p:cNvPr id="4" name="投影片編號版面配置區 3"/>
          <p:cNvSpPr>
            <a:spLocks noGrp="1"/>
          </p:cNvSpPr>
          <p:nvPr>
            <p:ph type="sldNum" sz="quarter" idx="5"/>
          </p:nvPr>
        </p:nvSpPr>
        <p:spPr/>
        <p:txBody>
          <a:bodyPr/>
          <a:lstStyle/>
          <a:p>
            <a:fld id="{F3EE023A-6EEE-4E0B-9EFD-E297D71E1A72}" type="slidenum">
              <a:rPr lang="zh-TW" altLang="en-US" smtClean="0"/>
              <a:t>8</a:t>
            </a:fld>
            <a:endParaRPr lang="zh-TW" altLang="en-US"/>
          </a:p>
        </p:txBody>
      </p:sp>
    </p:spTree>
    <p:extLst>
      <p:ext uri="{BB962C8B-B14F-4D97-AF65-F5344CB8AC3E}">
        <p14:creationId xmlns:p14="http://schemas.microsoft.com/office/powerpoint/2010/main" val="4203125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B02C6-DBD5-19EF-BE23-A1105A74413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B64E962B-79E4-7E21-739B-4B69F3FE2931}"/>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242DC2AD-26BD-9477-6D6B-E5DA1ED54E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i="0" dirty="0">
                <a:solidFill>
                  <a:srgbClr val="454545"/>
                </a:solidFill>
                <a:effectLst/>
                <a:latin typeface="Arial" panose="020B0604020202020204" pitchFamily="34" charset="0"/>
              </a:rPr>
              <a:t>基本上</a:t>
            </a:r>
            <a:r>
              <a:rPr lang="en-US" altLang="zh-TW" b="1" i="0" dirty="0">
                <a:solidFill>
                  <a:srgbClr val="454545"/>
                </a:solidFill>
                <a:effectLst/>
                <a:latin typeface="Arial" panose="020B0604020202020204" pitchFamily="34" charset="0"/>
              </a:rPr>
              <a:t>500</a:t>
            </a:r>
            <a:r>
              <a:rPr lang="zh-TW" altLang="en-US" b="1" i="0" dirty="0">
                <a:solidFill>
                  <a:srgbClr val="454545"/>
                </a:solidFill>
                <a:effectLst/>
                <a:latin typeface="Arial" panose="020B0604020202020204" pitchFamily="34" charset="0"/>
              </a:rPr>
              <a:t>度以上就算高度近視</a:t>
            </a:r>
            <a:br>
              <a:rPr lang="en-US" altLang="zh-TW" b="1" i="0" dirty="0">
                <a:solidFill>
                  <a:srgbClr val="454545"/>
                </a:solidFill>
                <a:effectLst/>
                <a:latin typeface="Arial" panose="020B0604020202020204" pitchFamily="34" charset="0"/>
              </a:rPr>
            </a:br>
            <a:br>
              <a:rPr lang="en-US" altLang="zh-TW" b="1" i="0" dirty="0">
                <a:solidFill>
                  <a:srgbClr val="454545"/>
                </a:solidFill>
                <a:effectLst/>
                <a:latin typeface="Arial" panose="020B0604020202020204" pitchFamily="34" charset="0"/>
              </a:rPr>
            </a:br>
            <a:r>
              <a:rPr lang="zh-TW" altLang="en-US" b="1" i="0" dirty="0">
                <a:solidFill>
                  <a:srgbClr val="454545"/>
                </a:solidFill>
                <a:effectLst/>
                <a:latin typeface="Arial" panose="020B0604020202020204" pitchFamily="34" charset="0"/>
              </a:rPr>
              <a:t>假性近視</a:t>
            </a:r>
            <a:r>
              <a:rPr lang="zh-TW" altLang="en-US" b="0" i="0" dirty="0">
                <a:solidFill>
                  <a:srgbClr val="454545"/>
                </a:solidFill>
                <a:effectLst/>
                <a:latin typeface="Arial" panose="020B0604020202020204" pitchFamily="34" charset="0"/>
              </a:rPr>
              <a:t>是長時間、近距離用眼過度，使得睫狀肌緊繃不易放鬆，產生的近視狀態。這時若能讓眼球確實放鬆</a:t>
            </a:r>
            <a:r>
              <a:rPr lang="en-US" altLang="zh-TW" b="0" i="0" dirty="0">
                <a:solidFill>
                  <a:srgbClr val="454545"/>
                </a:solidFill>
                <a:effectLst/>
                <a:latin typeface="Arial" panose="020B0604020202020204" pitchFamily="34" charset="0"/>
              </a:rPr>
              <a:t>( </a:t>
            </a:r>
            <a:r>
              <a:rPr lang="zh-TW" altLang="en-US" b="0" i="0" dirty="0">
                <a:solidFill>
                  <a:srgbClr val="454545"/>
                </a:solidFill>
                <a:effectLst/>
                <a:latin typeface="Arial" panose="020B0604020202020204" pitchFamily="34" charset="0"/>
              </a:rPr>
              <a:t>例如點睫狀肌麻痺劑 </a:t>
            </a:r>
            <a:r>
              <a:rPr lang="en-US" altLang="zh-TW" b="0" i="0" dirty="0">
                <a:solidFill>
                  <a:srgbClr val="454545"/>
                </a:solidFill>
                <a:effectLst/>
                <a:latin typeface="Arial" panose="020B0604020202020204" pitchFamily="34" charset="0"/>
              </a:rPr>
              <a:t>)</a:t>
            </a:r>
            <a:r>
              <a:rPr lang="zh-TW" altLang="en-US" b="0" i="0" dirty="0">
                <a:solidFill>
                  <a:srgbClr val="454545"/>
                </a:solidFill>
                <a:effectLst/>
                <a:latin typeface="Arial" panose="020B0604020202020204" pitchFamily="34" charset="0"/>
              </a:rPr>
              <a:t>，在放鬆得測量到的度數是恢復無近視狀態，那麼在散瞳前測得的近視就稱</a:t>
            </a:r>
            <a:r>
              <a:rPr lang="zh-TW" altLang="en-US" b="1" i="0" dirty="0">
                <a:solidFill>
                  <a:srgbClr val="454545"/>
                </a:solidFill>
                <a:effectLst/>
                <a:latin typeface="Arial" panose="020B0604020202020204" pitchFamily="34" charset="0"/>
              </a:rPr>
              <a:t>假性近視</a:t>
            </a:r>
            <a:r>
              <a:rPr lang="zh-TW" altLang="en-US" b="0" i="0" dirty="0">
                <a:solidFill>
                  <a:srgbClr val="454545"/>
                </a:solidFill>
                <a:effectLst/>
                <a:latin typeface="Arial" panose="020B0604020202020204" pitchFamily="34" charset="0"/>
              </a:rPr>
              <a:t>。</a:t>
            </a:r>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D2AA8251-EEBA-F3A4-DDA7-CB506366E2D7}"/>
              </a:ext>
            </a:extLst>
          </p:cNvPr>
          <p:cNvSpPr>
            <a:spLocks noGrp="1"/>
          </p:cNvSpPr>
          <p:nvPr>
            <p:ph type="sldNum" sz="quarter" idx="5"/>
          </p:nvPr>
        </p:nvSpPr>
        <p:spPr/>
        <p:txBody>
          <a:bodyPr/>
          <a:lstStyle/>
          <a:p>
            <a:fld id="{F3EE023A-6EEE-4E0B-9EFD-E297D71E1A72}" type="slidenum">
              <a:rPr lang="zh-TW" altLang="en-US" smtClean="0"/>
              <a:t>9</a:t>
            </a:fld>
            <a:endParaRPr lang="zh-TW" altLang="en-US"/>
          </a:p>
        </p:txBody>
      </p:sp>
    </p:spTree>
    <p:extLst>
      <p:ext uri="{BB962C8B-B14F-4D97-AF65-F5344CB8AC3E}">
        <p14:creationId xmlns:p14="http://schemas.microsoft.com/office/powerpoint/2010/main" val="1334959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AE644-7A16-5B84-7757-F86285C40B6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700C3AE-1137-4133-456C-99F9784E5ED5}"/>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72F4EAE7-9E89-7193-E190-DB6BB22BF4D6}"/>
              </a:ext>
            </a:extLst>
          </p:cNvPr>
          <p:cNvSpPr>
            <a:spLocks noGrp="1"/>
          </p:cNvSpPr>
          <p:nvPr>
            <p:ph type="body" idx="1"/>
          </p:nvPr>
        </p:nvSpPr>
        <p:spPr/>
        <p:txBody>
          <a:bodyPr/>
          <a:lstStyle/>
          <a:p>
            <a:r>
              <a:rPr lang="zh-TW" altLang="en-US" b="0" i="0" dirty="0">
                <a:solidFill>
                  <a:srgbClr val="212121"/>
                </a:solidFill>
                <a:effectLst/>
                <a:latin typeface="BlinkMacSystemFont"/>
              </a:rPr>
              <a:t>。高度近視和極高度近視組的黃斑併發症患病率分別為 </a:t>
            </a:r>
            <a:r>
              <a:rPr lang="en-US" altLang="zh-TW" b="0" i="0" dirty="0">
                <a:solidFill>
                  <a:srgbClr val="212121"/>
                </a:solidFill>
                <a:effectLst/>
                <a:latin typeface="BlinkMacSystemFont"/>
              </a:rPr>
              <a:t>0.5% [0.39-0.64] </a:t>
            </a:r>
            <a:r>
              <a:rPr lang="zh-TW" altLang="en-US" b="0" i="0" dirty="0">
                <a:solidFill>
                  <a:srgbClr val="212121"/>
                </a:solidFill>
                <a:effectLst/>
                <a:latin typeface="BlinkMacSystemFont"/>
              </a:rPr>
              <a:t>和 </a:t>
            </a:r>
            <a:r>
              <a:rPr lang="en-US" altLang="zh-TW" b="1" i="0" dirty="0">
                <a:solidFill>
                  <a:srgbClr val="212121"/>
                </a:solidFill>
                <a:effectLst/>
                <a:latin typeface="BlinkMacSystemFont"/>
              </a:rPr>
              <a:t>4.27% </a:t>
            </a:r>
            <a:r>
              <a:rPr lang="en-US" altLang="zh-TW" b="0" i="0" dirty="0">
                <a:solidFill>
                  <a:srgbClr val="212121"/>
                </a:solidFill>
                <a:effectLst/>
                <a:latin typeface="BlinkMacSystemFont"/>
              </a:rPr>
              <a:t>[3.49-5.17]</a:t>
            </a:r>
            <a:r>
              <a:rPr lang="zh-TW" altLang="en-US" b="0" i="0" dirty="0">
                <a:solidFill>
                  <a:srgbClr val="212121"/>
                </a:solidFill>
                <a:effectLst/>
                <a:latin typeface="BlinkMacSystemFont"/>
              </a:rPr>
              <a:t>。在極高近視組中，有 </a:t>
            </a:r>
            <a:r>
              <a:rPr lang="en-US" altLang="zh-TW" b="0" i="0" dirty="0">
                <a:solidFill>
                  <a:srgbClr val="212121"/>
                </a:solidFill>
                <a:effectLst/>
                <a:latin typeface="BlinkMacSystemFont"/>
              </a:rPr>
              <a:t>10.10%</a:t>
            </a:r>
          </a:p>
          <a:p>
            <a:endParaRPr lang="en-US" altLang="zh-TW" b="0" i="0" dirty="0">
              <a:solidFill>
                <a:srgbClr val="212121"/>
              </a:solidFill>
              <a:effectLst/>
              <a:latin typeface="BlinkMacSystemFont"/>
            </a:endParaRPr>
          </a:p>
          <a:p>
            <a:r>
              <a:rPr lang="zh-TW" altLang="en-US" sz="12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飛蚊閃光*，這邊的飛蚊症與閃光</a:t>
            </a:r>
            <a:r>
              <a:rPr lang="zh-TW" altLang="en-US" sz="120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是指對於</a:t>
            </a:r>
            <a:r>
              <a:rPr lang="zh-TW" altLang="en-US" b="1"/>
              <a:t>無</a:t>
            </a:r>
            <a:r>
              <a:rPr lang="zh-TW" altLang="en-US" b="1" dirty="0"/>
              <a:t>痛性的</a:t>
            </a:r>
            <a:r>
              <a:rPr lang="zh-TW" altLang="en-US" b="1"/>
              <a:t>視力喪失的徵兆有預防意識：</a:t>
            </a:r>
            <a:r>
              <a:rPr lang="zh-TW" altLang="en-US"/>
              <a:t> </a:t>
            </a:r>
            <a:r>
              <a:rPr lang="zh-TW" altLang="en-US" dirty="0"/>
              <a:t>視網膜剝離通常是不痛的，文獻提醒高度近視者若出現閃光感（</a:t>
            </a:r>
            <a:r>
              <a:rPr lang="en-US" altLang="zh-TW" dirty="0"/>
              <a:t>Photopsia</a:t>
            </a:r>
            <a:r>
              <a:rPr lang="zh-TW" altLang="en-US" dirty="0"/>
              <a:t>）或大量新出現的飛蚊，必須立即就醫，因為這往往是視網膜開始拉扯或出現裂孔的徵兆。</a:t>
            </a:r>
            <a:endParaRPr lang="en-US" altLang="zh-TW" b="0" i="0" dirty="0">
              <a:solidFill>
                <a:srgbClr val="212121"/>
              </a:solidFill>
              <a:effectLst/>
              <a:latin typeface="BlinkMacSystemFont"/>
            </a:endParaRPr>
          </a:p>
          <a:p>
            <a:endParaRPr lang="en-US" altLang="zh-TW" b="0" i="0" dirty="0">
              <a:solidFill>
                <a:srgbClr val="212121"/>
              </a:solidFill>
              <a:effectLst/>
              <a:latin typeface="BlinkMacSystemFont"/>
            </a:endParaRPr>
          </a:p>
          <a:p>
            <a:r>
              <a:rPr lang="zh-TW" altLang="en-US" b="1" i="0" dirty="0">
                <a:solidFill>
                  <a:srgbClr val="1B1B1B"/>
                </a:solidFill>
                <a:effectLst/>
                <a:latin typeface="Cambria" panose="02040503050406030204" pitchFamily="18" charset="0"/>
              </a:rPr>
              <a:t>青光眼。</a:t>
            </a:r>
            <a:r>
              <a:rPr lang="zh-TW" altLang="en-US" b="0" i="0" dirty="0">
                <a:solidFill>
                  <a:srgbClr val="1B1B1B"/>
                </a:solidFill>
                <a:effectLst/>
                <a:latin typeface="Cambria" panose="02040503050406030204" pitchFamily="18" charset="0"/>
              </a:rPr>
              <a:t> 對現有證據的系統評價得出結論，與輕度近視患者相比，中度至高度近視患者患青光眼的風險高出近 </a:t>
            </a:r>
            <a:r>
              <a:rPr lang="en-US" altLang="zh-TW" b="0" i="0" dirty="0">
                <a:solidFill>
                  <a:srgbClr val="1B1B1B"/>
                </a:solidFill>
                <a:effectLst/>
                <a:latin typeface="Cambria" panose="02040503050406030204" pitchFamily="18" charset="0"/>
              </a:rPr>
              <a:t>50%</a:t>
            </a:r>
            <a:r>
              <a:rPr lang="zh-TW" altLang="en-US" b="0" i="0" dirty="0">
                <a:solidFill>
                  <a:srgbClr val="1B1B1B"/>
                </a:solidFill>
                <a:effectLst/>
                <a:latin typeface="Cambria" panose="02040503050406030204" pitchFamily="18" charset="0"/>
              </a:rPr>
              <a:t>（或高出一倍半）</a:t>
            </a:r>
            <a:endParaRPr lang="en-US" altLang="zh-TW" b="0" i="0" dirty="0">
              <a:solidFill>
                <a:srgbClr val="212121"/>
              </a:solidFill>
              <a:effectLst/>
              <a:latin typeface="BlinkMacSystemFont"/>
            </a:endParaRPr>
          </a:p>
          <a:p>
            <a:endParaRPr lang="en-US" altLang="zh-TW" b="0" i="0" dirty="0">
              <a:solidFill>
                <a:srgbClr val="212121"/>
              </a:solidFill>
              <a:effectLst/>
              <a:latin typeface="BlinkMacSystemFont"/>
            </a:endParaRPr>
          </a:p>
          <a:p>
            <a:r>
              <a:rPr lang="zh-TW" altLang="en-US" b="1" i="0" dirty="0">
                <a:solidFill>
                  <a:srgbClr val="1B1B1B"/>
                </a:solidFill>
                <a:effectLst/>
                <a:latin typeface="Cambria" panose="02040503050406030204" pitchFamily="18" charset="0"/>
              </a:rPr>
              <a:t>白內障 </a:t>
            </a:r>
            <a:r>
              <a:rPr lang="zh-TW" altLang="en-US" b="0" i="0" dirty="0">
                <a:solidFill>
                  <a:srgbClr val="1B1B1B"/>
                </a:solidFill>
                <a:effectLst/>
                <a:latin typeface="Cambria" panose="02040503050406030204" pitchFamily="18" charset="0"/>
              </a:rPr>
              <a:t>。高度近視的個體白內障手術的發生率較高。根據現有證據，他們需要白內障手術的可能性比中度近視患者</a:t>
            </a:r>
            <a:r>
              <a:rPr lang="zh-TW" altLang="en-US" b="0" i="1" dirty="0">
                <a:solidFill>
                  <a:srgbClr val="1B1B1B"/>
                </a:solidFill>
                <a:effectLst/>
                <a:latin typeface="Cambria" panose="02040503050406030204" pitchFamily="18" charset="0"/>
              </a:rPr>
              <a:t>高 </a:t>
            </a:r>
            <a:r>
              <a:rPr lang="en-US" altLang="zh-TW" b="0" i="0" dirty="0">
                <a:solidFill>
                  <a:srgbClr val="1B1B1B"/>
                </a:solidFill>
                <a:effectLst/>
                <a:latin typeface="Cambria" panose="02040503050406030204" pitchFamily="18" charset="0"/>
              </a:rPr>
              <a:t>17%</a:t>
            </a:r>
            <a:r>
              <a:rPr lang="zh-TW" altLang="en-US" b="0" i="0" dirty="0">
                <a:solidFill>
                  <a:srgbClr val="1B1B1B"/>
                </a:solidFill>
                <a:effectLst/>
                <a:latin typeface="Cambria" panose="02040503050406030204" pitchFamily="18" charset="0"/>
              </a:rPr>
              <a:t>（比值比分別為 </a:t>
            </a:r>
            <a:r>
              <a:rPr lang="en-US" altLang="zh-TW" b="0" i="0" dirty="0">
                <a:solidFill>
                  <a:srgbClr val="1B1B1B"/>
                </a:solidFill>
                <a:effectLst/>
                <a:latin typeface="Cambria" panose="02040503050406030204" pitchFamily="18" charset="0"/>
              </a:rPr>
              <a:t>3.4 </a:t>
            </a:r>
            <a:r>
              <a:rPr lang="zh-TW" altLang="en-US" b="0" i="0" dirty="0">
                <a:solidFill>
                  <a:srgbClr val="1B1B1B"/>
                </a:solidFill>
                <a:effectLst/>
                <a:latin typeface="Cambria" panose="02040503050406030204" pitchFamily="18" charset="0"/>
              </a:rPr>
              <a:t>和 </a:t>
            </a:r>
            <a:r>
              <a:rPr lang="en-US" altLang="zh-TW" b="0" i="0" dirty="0">
                <a:solidFill>
                  <a:srgbClr val="1B1B1B"/>
                </a:solidFill>
                <a:effectLst/>
                <a:latin typeface="Cambria" panose="02040503050406030204" pitchFamily="18" charset="0"/>
              </a:rPr>
              <a:t>2.9</a:t>
            </a:r>
            <a:r>
              <a:rPr lang="zh-TW" altLang="en-US" b="0" i="0" dirty="0">
                <a:solidFill>
                  <a:srgbClr val="1B1B1B"/>
                </a:solidFill>
                <a:effectLst/>
                <a:latin typeface="Cambria" panose="02040503050406030204" pitchFamily="18" charset="0"/>
              </a:rPr>
              <a:t>）</a:t>
            </a:r>
            <a:endParaRPr lang="en-US" altLang="zh-TW" b="0" i="0" dirty="0">
              <a:solidFill>
                <a:srgbClr val="212121"/>
              </a:solidFill>
              <a:effectLst/>
              <a:latin typeface="BlinkMacSystemFont"/>
            </a:endParaRPr>
          </a:p>
          <a:p>
            <a:endParaRPr lang="en-US" altLang="zh-TW" b="0" i="0" dirty="0">
              <a:solidFill>
                <a:srgbClr val="212121"/>
              </a:solidFill>
              <a:effectLst/>
              <a:latin typeface="BlinkMacSystemFont"/>
            </a:endParaRPr>
          </a:p>
          <a:p>
            <a:r>
              <a:rPr lang="zh-TW" altLang="en-US" b="1" i="0" dirty="0">
                <a:solidFill>
                  <a:srgbClr val="1B1B1B"/>
                </a:solidFill>
                <a:effectLst/>
                <a:latin typeface="Cambria" panose="02040503050406030204" pitchFamily="18" charset="0"/>
              </a:rPr>
              <a:t>視網膜脫離。</a:t>
            </a:r>
            <a:r>
              <a:rPr lang="zh-TW" altLang="en-US" b="0" i="0" dirty="0">
                <a:solidFill>
                  <a:srgbClr val="1B1B1B"/>
                </a:solidFill>
                <a:effectLst/>
                <a:latin typeface="Cambria" panose="02040503050406030204" pitchFamily="18" charset="0"/>
              </a:rPr>
              <a:t> 高度近視患者 （</a:t>
            </a:r>
            <a:r>
              <a:rPr lang="en-US" altLang="zh-TW" b="0" i="0" dirty="0">
                <a:solidFill>
                  <a:srgbClr val="1B1B1B"/>
                </a:solidFill>
                <a:effectLst/>
                <a:latin typeface="Cambria" panose="02040503050406030204" pitchFamily="18" charset="0"/>
              </a:rPr>
              <a:t>OR &gt;20</a:t>
            </a:r>
            <a:r>
              <a:rPr lang="zh-TW" altLang="en-US" b="0" i="0" dirty="0">
                <a:solidFill>
                  <a:srgbClr val="1B1B1B"/>
                </a:solidFill>
                <a:effectLst/>
                <a:latin typeface="Cambria" panose="02040503050406030204" pitchFamily="18" charset="0"/>
              </a:rPr>
              <a:t>） 發生視網膜脫離的風險是高度近視患者 （</a:t>
            </a:r>
            <a:r>
              <a:rPr lang="en-US" altLang="zh-TW" b="0" i="0" dirty="0">
                <a:solidFill>
                  <a:srgbClr val="1B1B1B"/>
                </a:solidFill>
                <a:effectLst/>
                <a:latin typeface="Cambria" panose="02040503050406030204" pitchFamily="18" charset="0"/>
              </a:rPr>
              <a:t>OR &lt;4</a:t>
            </a:r>
            <a:r>
              <a:rPr lang="zh-TW" altLang="en-US" b="0" i="0" dirty="0">
                <a:solidFill>
                  <a:srgbClr val="1B1B1B"/>
                </a:solidFill>
                <a:effectLst/>
                <a:latin typeface="Cambria" panose="02040503050406030204" pitchFamily="18" charset="0"/>
              </a:rPr>
              <a:t>） 的 </a:t>
            </a:r>
            <a:r>
              <a:rPr lang="en-US" altLang="zh-TW" b="0" i="0" dirty="0">
                <a:solidFill>
                  <a:srgbClr val="1B1B1B"/>
                </a:solidFill>
                <a:effectLst/>
                <a:latin typeface="Cambria" panose="02040503050406030204" pitchFamily="18" charset="0"/>
              </a:rPr>
              <a:t>5 </a:t>
            </a:r>
            <a:r>
              <a:rPr lang="zh-TW" altLang="en-US" b="0" i="0" dirty="0">
                <a:solidFill>
                  <a:srgbClr val="1B1B1B"/>
                </a:solidFill>
                <a:effectLst/>
                <a:latin typeface="Cambria" panose="02040503050406030204" pitchFamily="18" charset="0"/>
              </a:rPr>
              <a:t>或 </a:t>
            </a:r>
            <a:r>
              <a:rPr lang="en-US" altLang="zh-TW" b="0" i="0" dirty="0">
                <a:solidFill>
                  <a:srgbClr val="1B1B1B"/>
                </a:solidFill>
                <a:effectLst/>
                <a:latin typeface="Cambria" panose="02040503050406030204" pitchFamily="18" charset="0"/>
              </a:rPr>
              <a:t>6 </a:t>
            </a:r>
            <a:r>
              <a:rPr lang="zh-TW" altLang="en-US" b="0" i="0" dirty="0">
                <a:solidFill>
                  <a:srgbClr val="1B1B1B"/>
                </a:solidFill>
                <a:effectLst/>
                <a:latin typeface="Cambria" panose="02040503050406030204" pitchFamily="18" charset="0"/>
              </a:rPr>
              <a:t>倍。 </a:t>
            </a:r>
            <a:r>
              <a:rPr lang="en-US" altLang="zh-TW" b="0" i="0" u="sng" baseline="30000" dirty="0">
                <a:solidFill>
                  <a:srgbClr val="005EA2"/>
                </a:solidFill>
                <a:effectLst/>
                <a:latin typeface="Cambria" panose="02040503050406030204" pitchFamily="18" charset="0"/>
                <a:hlinkClick r:id="rId3"/>
              </a:rPr>
              <a:t>9</a:t>
            </a:r>
            <a:r>
              <a:rPr lang="zh-TW" altLang="en-US" b="0" i="0" dirty="0">
                <a:solidFill>
                  <a:srgbClr val="1B1B1B"/>
                </a:solidFill>
                <a:effectLst/>
                <a:latin typeface="Cambria" panose="02040503050406030204" pitchFamily="18" charset="0"/>
              </a:rPr>
              <a:t> 高度近視的人眼睛較長（軸向伸長），這意味著視網膜更拉伸，因此容易出現周邊視網膜撕裂。</a:t>
            </a:r>
            <a:r>
              <a:rPr lang="en-US" altLang="zh-TW" b="0" i="0" dirty="0">
                <a:solidFill>
                  <a:srgbClr val="222222"/>
                </a:solidFill>
                <a:effectLst/>
                <a:latin typeface="-apple-system"/>
              </a:rPr>
              <a:t>Axial length</a:t>
            </a:r>
            <a:r>
              <a:rPr lang="en-US" altLang="zh-TW" b="0" i="0" dirty="0">
                <a:solidFill>
                  <a:srgbClr val="212121"/>
                </a:solidFill>
                <a:effectLst/>
                <a:latin typeface="BlinkMacSystemFont"/>
              </a:rPr>
              <a:t> </a:t>
            </a:r>
            <a:endParaRPr lang="zh-TW" altLang="en-US" dirty="0"/>
          </a:p>
        </p:txBody>
      </p:sp>
      <p:sp>
        <p:nvSpPr>
          <p:cNvPr id="4" name="投影片編號版面配置區 3">
            <a:extLst>
              <a:ext uri="{FF2B5EF4-FFF2-40B4-BE49-F238E27FC236}">
                <a16:creationId xmlns:a16="http://schemas.microsoft.com/office/drawing/2014/main" id="{6011E000-87A2-5266-C487-19CE3D1D7187}"/>
              </a:ext>
            </a:extLst>
          </p:cNvPr>
          <p:cNvSpPr>
            <a:spLocks noGrp="1"/>
          </p:cNvSpPr>
          <p:nvPr>
            <p:ph type="sldNum" sz="quarter" idx="5"/>
          </p:nvPr>
        </p:nvSpPr>
        <p:spPr/>
        <p:txBody>
          <a:bodyPr/>
          <a:lstStyle/>
          <a:p>
            <a:fld id="{F3EE023A-6EEE-4E0B-9EFD-E297D71E1A72}" type="slidenum">
              <a:rPr lang="zh-TW" altLang="en-US" smtClean="0"/>
              <a:t>10</a:t>
            </a:fld>
            <a:endParaRPr lang="zh-TW" altLang="en-US"/>
          </a:p>
        </p:txBody>
      </p:sp>
    </p:spTree>
    <p:extLst>
      <p:ext uri="{BB962C8B-B14F-4D97-AF65-F5344CB8AC3E}">
        <p14:creationId xmlns:p14="http://schemas.microsoft.com/office/powerpoint/2010/main" val="760748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E2DB9-2812-EF04-EC73-77D1CE35B68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2330A729-B1DA-7C67-E65A-197AB44F80A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D10744A-B793-B1B3-EAEB-90A39FDC64A5}"/>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AE1B5B06-CADA-B0C9-2572-CEE58C7492FD}"/>
              </a:ext>
            </a:extLst>
          </p:cNvPr>
          <p:cNvSpPr>
            <a:spLocks noGrp="1"/>
          </p:cNvSpPr>
          <p:nvPr>
            <p:ph type="sldNum" sz="quarter" idx="5"/>
          </p:nvPr>
        </p:nvSpPr>
        <p:spPr/>
        <p:txBody>
          <a:bodyPr/>
          <a:lstStyle/>
          <a:p>
            <a:fld id="{F3EE023A-6EEE-4E0B-9EFD-E297D71E1A72}" type="slidenum">
              <a:rPr lang="zh-TW" altLang="en-US" smtClean="0"/>
              <a:t>11</a:t>
            </a:fld>
            <a:endParaRPr lang="zh-TW" altLang="en-US"/>
          </a:p>
        </p:txBody>
      </p:sp>
    </p:spTree>
    <p:extLst>
      <p:ext uri="{BB962C8B-B14F-4D97-AF65-F5344CB8AC3E}">
        <p14:creationId xmlns:p14="http://schemas.microsoft.com/office/powerpoint/2010/main" val="113123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zh-TW" altLang="en-US"/>
              <a:t>按一下以編輯母片標題樣式</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lvl1pPr algn="l">
              <a:defRPr/>
            </a:lvl1pPr>
          </a:lstStyle>
          <a:p>
            <a:fld id="{01A7872A-C9B1-4699-80C4-622E4329EBDF}" type="datetimeFigureOut">
              <a:rPr lang="zh-TW" altLang="en-US" smtClean="0"/>
              <a:t>2026/5/11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CDB9FEB-7690-43F5-B001-35A1D44E42A6}" type="slidenum">
              <a:rPr lang="zh-TW" altLang="en-US" smtClean="0"/>
              <a:t>‹#›</a:t>
            </a:fld>
            <a:endParaRPr lang="zh-TW" altLang="en-US"/>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89415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1A7872A-C9B1-4699-80C4-622E4329EBDF}" type="datetimeFigureOut">
              <a:rPr lang="zh-TW" altLang="en-US" smtClean="0"/>
              <a:t>2026/5/11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CDB9FEB-7690-43F5-B001-35A1D44E42A6}" type="slidenum">
              <a:rPr lang="zh-TW" altLang="en-US" smtClean="0"/>
              <a:t>‹#›</a:t>
            </a:fld>
            <a:endParaRPr lang="zh-TW" altLang="en-US"/>
          </a:p>
        </p:txBody>
      </p:sp>
    </p:spTree>
    <p:extLst>
      <p:ext uri="{BB962C8B-B14F-4D97-AF65-F5344CB8AC3E}">
        <p14:creationId xmlns:p14="http://schemas.microsoft.com/office/powerpoint/2010/main" val="202600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1A7872A-C9B1-4699-80C4-622E4329EBDF}" type="datetimeFigureOut">
              <a:rPr lang="zh-TW" altLang="en-US" smtClean="0"/>
              <a:t>2026/5/11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CDB9FEB-7690-43F5-B001-35A1D44E42A6}" type="slidenum">
              <a:rPr lang="zh-TW" altLang="en-US" smtClean="0"/>
              <a:t>‹#›</a:t>
            </a:fld>
            <a:endParaRPr lang="zh-TW" alt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561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1A7872A-C9B1-4699-80C4-622E4329EBDF}" type="datetimeFigureOut">
              <a:rPr lang="zh-TW" altLang="en-US" smtClean="0"/>
              <a:t>2026/5/11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CDB9FEB-7690-43F5-B001-35A1D44E42A6}" type="slidenum">
              <a:rPr lang="zh-TW" altLang="en-US" smtClean="0"/>
              <a:t>‹#›</a:t>
            </a:fld>
            <a:endParaRPr lang="zh-TW" altLang="en-US"/>
          </a:p>
        </p:txBody>
      </p:sp>
    </p:spTree>
    <p:extLst>
      <p:ext uri="{BB962C8B-B14F-4D97-AF65-F5344CB8AC3E}">
        <p14:creationId xmlns:p14="http://schemas.microsoft.com/office/powerpoint/2010/main" val="3850526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zh-TW" altLang="en-US"/>
              <a:t>按一下以編輯母片標題樣式</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01A7872A-C9B1-4699-80C4-622E4329EBDF}" type="datetimeFigureOut">
              <a:rPr lang="zh-TW" altLang="en-US" smtClean="0"/>
              <a:t>2026/5/11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CDB9FEB-7690-43F5-B001-35A1D44E42A6}" type="slidenum">
              <a:rPr lang="zh-TW" altLang="en-US" smtClean="0"/>
              <a:t>‹#›</a:t>
            </a:fld>
            <a:endParaRPr lang="zh-TW" altLang="en-US"/>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6760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01A7872A-C9B1-4699-80C4-622E4329EBDF}" type="datetimeFigureOut">
              <a:rPr lang="zh-TW" altLang="en-US" smtClean="0"/>
              <a:t>2026/5/11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CDB9FEB-7690-43F5-B001-35A1D44E42A6}" type="slidenum">
              <a:rPr lang="zh-TW" altLang="en-US" smtClean="0"/>
              <a:t>‹#›</a:t>
            </a:fld>
            <a:endParaRPr lang="zh-TW" altLang="en-US"/>
          </a:p>
        </p:txBody>
      </p:sp>
    </p:spTree>
    <p:extLst>
      <p:ext uri="{BB962C8B-B14F-4D97-AF65-F5344CB8AC3E}">
        <p14:creationId xmlns:p14="http://schemas.microsoft.com/office/powerpoint/2010/main" val="467529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024128" y="2967788"/>
            <a:ext cx="4754880" cy="33415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zh-TW" altLang="en-US"/>
              <a:t>按一下以編輯母片文字樣式</a:t>
            </a:r>
          </a:p>
        </p:txBody>
      </p:sp>
      <p:sp>
        <p:nvSpPr>
          <p:cNvPr id="6" name="Content Placeholder 5"/>
          <p:cNvSpPr>
            <a:spLocks noGrp="1"/>
          </p:cNvSpPr>
          <p:nvPr>
            <p:ph sz="quarter" idx="4"/>
          </p:nvPr>
        </p:nvSpPr>
        <p:spPr>
          <a:xfrm>
            <a:off x="5990888" y="2967788"/>
            <a:ext cx="4754880" cy="33415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01A7872A-C9B1-4699-80C4-622E4329EBDF}" type="datetimeFigureOut">
              <a:rPr lang="zh-TW" altLang="en-US" smtClean="0"/>
              <a:t>2026/5/11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4CDB9FEB-7690-43F5-B001-35A1D44E42A6}" type="slidenum">
              <a:rPr lang="zh-TW" altLang="en-US" smtClean="0"/>
              <a:t>‹#›</a:t>
            </a:fld>
            <a:endParaRPr lang="zh-TW" altLang="en-US"/>
          </a:p>
        </p:txBody>
      </p:sp>
    </p:spTree>
    <p:extLst>
      <p:ext uri="{BB962C8B-B14F-4D97-AF65-F5344CB8AC3E}">
        <p14:creationId xmlns:p14="http://schemas.microsoft.com/office/powerpoint/2010/main" val="2830269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01A7872A-C9B1-4699-80C4-622E4329EBDF}" type="datetimeFigureOut">
              <a:rPr lang="zh-TW" altLang="en-US" smtClean="0"/>
              <a:t>2026/5/11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4CDB9FEB-7690-43F5-B001-35A1D44E42A6}" type="slidenum">
              <a:rPr lang="zh-TW" altLang="en-US" smtClean="0"/>
              <a:t>‹#›</a:t>
            </a:fld>
            <a:endParaRPr lang="zh-TW" altLang="en-US"/>
          </a:p>
        </p:txBody>
      </p:sp>
    </p:spTree>
    <p:extLst>
      <p:ext uri="{BB962C8B-B14F-4D97-AF65-F5344CB8AC3E}">
        <p14:creationId xmlns:p14="http://schemas.microsoft.com/office/powerpoint/2010/main" val="3141222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A7872A-C9B1-4699-80C4-622E4329EBDF}" type="datetimeFigureOut">
              <a:rPr lang="zh-TW" altLang="en-US" smtClean="0"/>
              <a:t>2026/5/11</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4CDB9FEB-7690-43F5-B001-35A1D44E42A6}" type="slidenum">
              <a:rPr lang="zh-TW" altLang="en-US" smtClean="0"/>
              <a:t>‹#›</a:t>
            </a:fld>
            <a:endParaRPr lang="zh-TW" altLang="en-US"/>
          </a:p>
        </p:txBody>
      </p:sp>
    </p:spTree>
    <p:extLst>
      <p:ext uri="{BB962C8B-B14F-4D97-AF65-F5344CB8AC3E}">
        <p14:creationId xmlns:p14="http://schemas.microsoft.com/office/powerpoint/2010/main" val="187983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zh-TW" altLang="en-US"/>
              <a:t>按一下以編輯母片標題樣式</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01A7872A-C9B1-4699-80C4-622E4329EBDF}" type="datetimeFigureOut">
              <a:rPr lang="zh-TW" altLang="en-US" smtClean="0"/>
              <a:t>2026/5/11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CDB9FEB-7690-43F5-B001-35A1D44E42A6}" type="slidenum">
              <a:rPr lang="zh-TW" altLang="en-US" smtClean="0"/>
              <a:t>‹#›</a:t>
            </a:fld>
            <a:endParaRPr lang="zh-TW" altLang="en-US"/>
          </a:p>
        </p:txBody>
      </p:sp>
    </p:spTree>
    <p:extLst>
      <p:ext uri="{BB962C8B-B14F-4D97-AF65-F5344CB8AC3E}">
        <p14:creationId xmlns:p14="http://schemas.microsoft.com/office/powerpoint/2010/main" val="309723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01A7872A-C9B1-4699-80C4-622E4329EBDF}" type="datetimeFigureOut">
              <a:rPr lang="zh-TW" altLang="en-US" smtClean="0"/>
              <a:t>2026/5/11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CDB9FEB-7690-43F5-B001-35A1D44E42A6}" type="slidenum">
              <a:rPr lang="zh-TW" altLang="en-US" smtClean="0"/>
              <a:t>‹#›</a:t>
            </a:fld>
            <a:endParaRPr lang="zh-TW" alt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159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1A7872A-C9B1-4699-80C4-622E4329EBDF}" type="datetimeFigureOut">
              <a:rPr lang="zh-TW" altLang="en-US" smtClean="0"/>
              <a:t>2026/5/11</a:t>
            </a:fld>
            <a:endParaRPr lang="zh-TW" alt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zh-TW" alt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CDB9FEB-7690-43F5-B001-35A1D44E42A6}" type="slidenum">
              <a:rPr lang="zh-TW" altLang="en-US" smtClean="0"/>
              <a:t>‹#›</a:t>
            </a:fld>
            <a:endParaRPr lang="zh-TW" altLang="en-US"/>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771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8.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4.svg"/><Relationship Id="rId5" Type="http://schemas.openxmlformats.org/officeDocument/2006/relationships/image" Target="../media/image13.svg"/><Relationship Id="rId10" Type="http://schemas.openxmlformats.org/officeDocument/2006/relationships/image" Target="../media/image16.svg"/><Relationship Id="rId4" Type="http://schemas.openxmlformats.org/officeDocument/2006/relationships/image" Target="../media/image7.svg"/><Relationship Id="rId9"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svg"/><Relationship Id="rId2" Type="http://schemas.openxmlformats.org/officeDocument/2006/relationships/slideLayout" Target="../slideLayouts/slideLayout2.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9.xml"/><Relationship Id="rId1" Type="http://schemas.openxmlformats.org/officeDocument/2006/relationships/tags" Target="../tags/tag8.xml"/><Relationship Id="rId5" Type="http://schemas.microsoft.com/office/2007/relationships/hdphoto" Target="../media/hdphoto2.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notesSlide" Target="../notesSlides/notesSlide10.xml"/><Relationship Id="rId7" Type="http://schemas.openxmlformats.org/officeDocument/2006/relationships/image" Target="../media/image20.sv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9.sv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svg"/><Relationship Id="rId4" Type="http://schemas.openxmlformats.org/officeDocument/2006/relationships/image" Target="../media/image4.png"/><Relationship Id="rId9" Type="http://schemas.openxmlformats.org/officeDocument/2006/relationships/image" Target="../media/image22.sv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1.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notesSlide" Target="../notesSlides/notesSlide12.xml"/><Relationship Id="rId7" Type="http://schemas.openxmlformats.org/officeDocument/2006/relationships/image" Target="../media/image30.sv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9.svg"/><Relationship Id="rId5" Type="http://schemas.openxmlformats.org/officeDocument/2006/relationships/image" Target="../media/image28.jpg"/><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3.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image" Target="../media/image3.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notesSlide" Target="../notesSlides/notesSlide15.xml"/><Relationship Id="rId7" Type="http://schemas.openxmlformats.org/officeDocument/2006/relationships/image" Target="../media/image37.sv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15.svg"/><Relationship Id="rId10" Type="http://schemas.openxmlformats.org/officeDocument/2006/relationships/image" Target="../media/image40.svg"/><Relationship Id="rId4" Type="http://schemas.openxmlformats.org/officeDocument/2006/relationships/image" Target="../media/image4.png"/><Relationship Id="rId9"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notesSlide" Target="../notesSlides/notesSlide16.xml"/><Relationship Id="rId7" Type="http://schemas.openxmlformats.org/officeDocument/2006/relationships/image" Target="../media/image43.jp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3.jp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4.sv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45.png"/><Relationship Id="rId4" Type="http://schemas.openxmlformats.org/officeDocument/2006/relationships/image" Target="../media/image34.sv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1.xml"/><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sv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22.xml"/><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65.png"/><Relationship Id="rId5" Type="http://schemas.microsoft.com/office/2007/relationships/hdphoto" Target="../media/hdphoto1.wdp"/><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notesSlide" Target="../notesSlides/notesSlide25.xml"/><Relationship Id="rId7" Type="http://schemas.openxmlformats.org/officeDocument/2006/relationships/image" Target="../media/image69.sv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68.svg"/><Relationship Id="rId5" Type="http://schemas.openxmlformats.org/officeDocument/2006/relationships/image" Target="../media/image67.svg"/><Relationship Id="rId4" Type="http://schemas.openxmlformats.org/officeDocument/2006/relationships/image" Target="../media/image66.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70.svg"/><Relationship Id="rId5" Type="http://schemas.openxmlformats.org/officeDocument/2006/relationships/image" Target="../media/image36.svg"/><Relationship Id="rId4" Type="http://schemas.openxmlformats.org/officeDocument/2006/relationships/image" Target="../media/image34.sv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9.xml"/><Relationship Id="rId1" Type="http://schemas.openxmlformats.org/officeDocument/2006/relationships/tags" Target="../tags/tag27.xml"/><Relationship Id="rId5" Type="http://schemas.microsoft.com/office/2007/relationships/hdphoto" Target="../media/hdphoto2.wdp"/><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4.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74.jpg"/><Relationship Id="rId4" Type="http://schemas.openxmlformats.org/officeDocument/2006/relationships/image" Target="../media/image73.gi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sv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79.sv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45.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18" Type="http://schemas.openxmlformats.org/officeDocument/2006/relationships/image" Target="../media/image94.jpeg"/><Relationship Id="rId3" Type="http://schemas.openxmlformats.org/officeDocument/2006/relationships/notesSlide" Target="../notesSlides/notesSlide35.xml"/><Relationship Id="rId21" Type="http://schemas.openxmlformats.org/officeDocument/2006/relationships/image" Target="../media/image97.png"/><Relationship Id="rId7" Type="http://schemas.openxmlformats.org/officeDocument/2006/relationships/image" Target="../media/image83.jpeg"/><Relationship Id="rId12" Type="http://schemas.openxmlformats.org/officeDocument/2006/relationships/image" Target="../media/image88.jpeg"/><Relationship Id="rId17" Type="http://schemas.openxmlformats.org/officeDocument/2006/relationships/image" Target="../media/image93.jpeg"/><Relationship Id="rId2" Type="http://schemas.openxmlformats.org/officeDocument/2006/relationships/slideLayout" Target="../slideLayouts/slideLayout2.xml"/><Relationship Id="rId16" Type="http://schemas.openxmlformats.org/officeDocument/2006/relationships/image" Target="../media/image92.jpeg"/><Relationship Id="rId20" Type="http://schemas.openxmlformats.org/officeDocument/2006/relationships/image" Target="../media/image96.png"/><Relationship Id="rId1" Type="http://schemas.openxmlformats.org/officeDocument/2006/relationships/tags" Target="../tags/tag37.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5" Type="http://schemas.openxmlformats.org/officeDocument/2006/relationships/image" Target="../media/image91.png"/><Relationship Id="rId10" Type="http://schemas.openxmlformats.org/officeDocument/2006/relationships/image" Target="../media/image86.jpeg"/><Relationship Id="rId19" Type="http://schemas.openxmlformats.org/officeDocument/2006/relationships/image" Target="../media/image95.jpeg"/><Relationship Id="rId4" Type="http://schemas.openxmlformats.org/officeDocument/2006/relationships/image" Target="../media/image7.svg"/><Relationship Id="rId9" Type="http://schemas.openxmlformats.org/officeDocument/2006/relationships/image" Target="../media/image85.jpeg"/><Relationship Id="rId14" Type="http://schemas.openxmlformats.org/officeDocument/2006/relationships/image" Target="../media/image90.jpeg"/><Relationship Id="rId22" Type="http://schemas.openxmlformats.org/officeDocument/2006/relationships/image" Target="../media/image98.svg"/></Relationships>
</file>

<file path=ppt/slides/_rels/slide4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slideLayout" Target="../slideLayouts/slideLayout9.xml"/><Relationship Id="rId1" Type="http://schemas.openxmlformats.org/officeDocument/2006/relationships/tags" Target="../tags/tag3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microsoft.com/office/2007/relationships/hdphoto" Target="../media/hdphoto6.wdp"/><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103.png"/><Relationship Id="rId5" Type="http://schemas.microsoft.com/office/2007/relationships/hdphoto" Target="../media/hdphoto1.wdp"/><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notesSlide" Target="../notesSlides/notesSlide38.xml"/><Relationship Id="rId7" Type="http://schemas.openxmlformats.org/officeDocument/2006/relationships/image" Target="../media/image105.jp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104.jpg"/><Relationship Id="rId5" Type="http://schemas.microsoft.com/office/2007/relationships/hdphoto" Target="../media/hdphoto6.wdp"/><Relationship Id="rId4" Type="http://schemas.openxmlformats.org/officeDocument/2006/relationships/image" Target="../media/image103.png"/><Relationship Id="rId9" Type="http://schemas.openxmlformats.org/officeDocument/2006/relationships/image" Target="../media/image107.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108.sv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9.xml"/><Relationship Id="rId1" Type="http://schemas.openxmlformats.org/officeDocument/2006/relationships/tags" Target="../tags/tag44.xml"/><Relationship Id="rId5" Type="http://schemas.openxmlformats.org/officeDocument/2006/relationships/image" Target="../media/image110.pn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4.png"/><Relationship Id="rId3" Type="http://schemas.openxmlformats.org/officeDocument/2006/relationships/notesSlide" Target="../notesSlides/notesSlide40.xml"/><Relationship Id="rId7" Type="http://schemas.openxmlformats.org/officeDocument/2006/relationships/image" Target="../media/image109.png"/><Relationship Id="rId12" Type="http://schemas.openxmlformats.org/officeDocument/2006/relationships/image" Target="../media/image113.png"/><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6.png"/><Relationship Id="rId11" Type="http://schemas.openxmlformats.org/officeDocument/2006/relationships/image" Target="../media/image112.png"/><Relationship Id="rId5" Type="http://schemas.openxmlformats.org/officeDocument/2006/relationships/image" Target="../media/image29.svg"/><Relationship Id="rId15" Type="http://schemas.openxmlformats.org/officeDocument/2006/relationships/image" Target="../media/image116.svg"/><Relationship Id="rId10" Type="http://schemas.microsoft.com/office/2007/relationships/hdphoto" Target="../media/hdphoto1.wdp"/><Relationship Id="rId4" Type="http://schemas.openxmlformats.org/officeDocument/2006/relationships/hyperlink" Target="https://www.usa.gov/government-works" TargetMode="External"/><Relationship Id="rId9" Type="http://schemas.openxmlformats.org/officeDocument/2006/relationships/image" Target="../media/image5.png"/><Relationship Id="rId14" Type="http://schemas.openxmlformats.org/officeDocument/2006/relationships/image" Target="../media/image115.sv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119.svg"/><Relationship Id="rId5" Type="http://schemas.openxmlformats.org/officeDocument/2006/relationships/image" Target="../media/image118.svg"/><Relationship Id="rId4" Type="http://schemas.openxmlformats.org/officeDocument/2006/relationships/image" Target="../media/image117.sv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hyperlink" Target="https://www.usa.gov/government-works" TargetMode="External"/><Relationship Id="rId5" Type="http://schemas.openxmlformats.org/officeDocument/2006/relationships/image" Target="../media/image121.png"/><Relationship Id="rId4" Type="http://schemas.openxmlformats.org/officeDocument/2006/relationships/image" Target="../media/image12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3.svg"/><Relationship Id="rId4" Type="http://schemas.openxmlformats.org/officeDocument/2006/relationships/image" Target="../media/image117.sv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123.png"/><Relationship Id="rId5" Type="http://schemas.microsoft.com/office/2007/relationships/hdphoto" Target="../media/hdphoto7.wdp"/><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 Id="rId5" Type="http://schemas.microsoft.com/office/2007/relationships/hdphoto" Target="../media/hdphoto1.wdp"/><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7.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27.png"/><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7.xml"/><Relationship Id="rId1" Type="http://schemas.openxmlformats.org/officeDocument/2006/relationships/tags" Target="../tags/tag55.xml"/><Relationship Id="rId5" Type="http://schemas.openxmlformats.org/officeDocument/2006/relationships/image" Target="../media/image129.png"/><Relationship Id="rId4" Type="http://schemas.microsoft.com/office/2007/relationships/hdphoto" Target="../media/hdphoto8.wdp"/></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image" Target="../media/image129.png"/><Relationship Id="rId5" Type="http://schemas.microsoft.com/office/2007/relationships/hdphoto" Target="../media/hdphoto8.wdp"/><Relationship Id="rId4" Type="http://schemas.openxmlformats.org/officeDocument/2006/relationships/image" Target="../media/image12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ncbi.nlm.nih.gov/books/NBK559159/"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nei.nih.gov/faqs/macular-degeneration-areds-and-areds2" TargetMode="External"/><Relationship Id="rId2" Type="http://schemas.openxmlformats.org/officeDocument/2006/relationships/hyperlink" Target="https://medialibrary.nei.nih.gov/" TargetMode="External"/><Relationship Id="rId1" Type="http://schemas.openxmlformats.org/officeDocument/2006/relationships/slideLayout" Target="../slideLayouts/slideLayout2.xml"/><Relationship Id="rId4" Type="http://schemas.openxmlformats.org/officeDocument/2006/relationships/hyperlink" Target="https://doi.org/10.1186/s40662-016-0053-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6.xml"/><Relationship Id="rId7" Type="http://schemas.openxmlformats.org/officeDocument/2006/relationships/slide" Target="slide6.xml"/><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7.svg"/><Relationship Id="rId9"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7.xml"/><Relationship Id="rId7" Type="http://schemas.openxmlformats.org/officeDocument/2006/relationships/image" Target="../media/image8.svg"/><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7.svg"/><Relationship Id="rId9"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0C335-27DD-3D88-91CE-2FC4E4EA0CA4}"/>
            </a:ext>
          </a:extLst>
        </p:cNvPr>
        <p:cNvGrpSpPr/>
        <p:nvPr/>
      </p:nvGrpSpPr>
      <p:grpSpPr>
        <a:xfrm>
          <a:off x="0" y="0"/>
          <a:ext cx="0" cy="0"/>
          <a:chOff x="0" y="0"/>
          <a:chExt cx="0" cy="0"/>
        </a:xfrm>
      </p:grpSpPr>
      <p:sp>
        <p:nvSpPr>
          <p:cNvPr id="21" name="矩形 20">
            <a:extLst>
              <a:ext uri="{FF2B5EF4-FFF2-40B4-BE49-F238E27FC236}">
                <a16:creationId xmlns:a16="http://schemas.microsoft.com/office/drawing/2014/main" id="{9B6BC193-9797-4A4C-71DD-88D3F7BD371B}"/>
              </a:ext>
            </a:extLst>
          </p:cNvPr>
          <p:cNvSpPr>
            <a:spLocks/>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14" name="群組 13">
            <a:extLst>
              <a:ext uri="{FF2B5EF4-FFF2-40B4-BE49-F238E27FC236}">
                <a16:creationId xmlns:a16="http://schemas.microsoft.com/office/drawing/2014/main" id="{4097C180-4257-C5E3-ACFA-1FDDB8ED8FDB}"/>
              </a:ext>
            </a:extLst>
          </p:cNvPr>
          <p:cNvGrpSpPr>
            <a:grpSpLocks/>
          </p:cNvGrpSpPr>
          <p:nvPr/>
        </p:nvGrpSpPr>
        <p:grpSpPr>
          <a:xfrm>
            <a:off x="3070302" y="346844"/>
            <a:ext cx="6051396" cy="6164312"/>
            <a:chOff x="6392974" y="1174096"/>
            <a:chExt cx="4983620" cy="5114374"/>
          </a:xfrm>
        </p:grpSpPr>
        <p:grpSp>
          <p:nvGrpSpPr>
            <p:cNvPr id="2" name="群組 1">
              <a:extLst>
                <a:ext uri="{FF2B5EF4-FFF2-40B4-BE49-F238E27FC236}">
                  <a16:creationId xmlns:a16="http://schemas.microsoft.com/office/drawing/2014/main" id="{A6EC0F8E-4902-F9B8-7905-034EDD883CA7}"/>
                </a:ext>
              </a:extLst>
            </p:cNvPr>
            <p:cNvGrpSpPr>
              <a:grpSpLocks/>
            </p:cNvGrpSpPr>
            <p:nvPr/>
          </p:nvGrpSpPr>
          <p:grpSpPr>
            <a:xfrm>
              <a:off x="6392974" y="1174096"/>
              <a:ext cx="4924021" cy="4932094"/>
              <a:chOff x="9183096" y="4475594"/>
              <a:chExt cx="2103005" cy="2103005"/>
            </a:xfrm>
            <a:solidFill>
              <a:srgbClr val="27A77D"/>
            </a:solidFill>
          </p:grpSpPr>
          <p:grpSp>
            <p:nvGrpSpPr>
              <p:cNvPr id="3" name="群組 2">
                <a:extLst>
                  <a:ext uri="{FF2B5EF4-FFF2-40B4-BE49-F238E27FC236}">
                    <a16:creationId xmlns:a16="http://schemas.microsoft.com/office/drawing/2014/main" id="{55042E90-E303-E25C-2448-A92FE9C30174}"/>
                  </a:ext>
                </a:extLst>
              </p:cNvPr>
              <p:cNvGrpSpPr/>
              <p:nvPr/>
            </p:nvGrpSpPr>
            <p:grpSpPr>
              <a:xfrm rot="2700000">
                <a:off x="9183096" y="4475594"/>
                <a:ext cx="2103005" cy="2103005"/>
                <a:chOff x="9285316" y="4586316"/>
                <a:chExt cx="311112" cy="311112"/>
              </a:xfrm>
              <a:grpFill/>
            </p:grpSpPr>
            <p:sp>
              <p:nvSpPr>
                <p:cNvPr id="6" name="圓形: 空心 5">
                  <a:extLst>
                    <a:ext uri="{FF2B5EF4-FFF2-40B4-BE49-F238E27FC236}">
                      <a16:creationId xmlns:a16="http://schemas.microsoft.com/office/drawing/2014/main" id="{FCC34D81-2BEB-F99E-D5D5-B822563F8ADC}"/>
                    </a:ext>
                  </a:extLst>
                </p:cNvPr>
                <p:cNvSpPr/>
                <p:nvPr/>
              </p:nvSpPr>
              <p:spPr>
                <a:xfrm flipH="1">
                  <a:off x="9285316" y="4586316"/>
                  <a:ext cx="311112" cy="311112"/>
                </a:xfrm>
                <a:prstGeom prst="donut">
                  <a:avLst>
                    <a:gd name="adj" fmla="val 12843"/>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7" name="直線接點 6">
                  <a:extLst>
                    <a:ext uri="{FF2B5EF4-FFF2-40B4-BE49-F238E27FC236}">
                      <a16:creationId xmlns:a16="http://schemas.microsoft.com/office/drawing/2014/main" id="{0EFB9163-2D63-5398-EDE5-7AA9C52B608E}"/>
                    </a:ext>
                  </a:extLst>
                </p:cNvPr>
                <p:cNvCxnSpPr>
                  <a:cxnSpLocks/>
                </p:cNvCxnSpPr>
                <p:nvPr/>
              </p:nvCxnSpPr>
              <p:spPr>
                <a:xfrm>
                  <a:off x="9317955" y="4745630"/>
                  <a:ext cx="241300" cy="0"/>
                </a:xfrm>
                <a:prstGeom prst="line">
                  <a:avLst/>
                </a:prstGeom>
                <a:solidFill>
                  <a:srgbClr val="0E5B93"/>
                </a:solidFill>
                <a:ln w="190500">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4" name="文字方塊 3">
                <a:extLst>
                  <a:ext uri="{FF2B5EF4-FFF2-40B4-BE49-F238E27FC236}">
                    <a16:creationId xmlns:a16="http://schemas.microsoft.com/office/drawing/2014/main" id="{16A0FFB1-36E2-D116-8E79-2102EC9F2F0B}"/>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solidFill>
                <a:srgbClr val="0E5B93"/>
              </a:solidFill>
              <a:ln>
                <a:solidFill>
                  <a:srgbClr val="0E5B93"/>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5" name="文字方塊 4">
                <a:extLst>
                  <a:ext uri="{FF2B5EF4-FFF2-40B4-BE49-F238E27FC236}">
                    <a16:creationId xmlns:a16="http://schemas.microsoft.com/office/drawing/2014/main" id="{A0BA88F3-A33C-8325-E7C8-50ED03EE70B4}"/>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solidFill>
                <a:srgbClr val="0E5B93"/>
              </a:solidFill>
              <a:ln>
                <a:solidFill>
                  <a:srgbClr val="0E5B93"/>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8" name="群組 7">
              <a:extLst>
                <a:ext uri="{FF2B5EF4-FFF2-40B4-BE49-F238E27FC236}">
                  <a16:creationId xmlns:a16="http://schemas.microsoft.com/office/drawing/2014/main" id="{9E8B9ED3-CDAC-D60A-9701-09ACB4D597F2}"/>
                </a:ext>
              </a:extLst>
            </p:cNvPr>
            <p:cNvGrpSpPr>
              <a:grpSpLocks/>
            </p:cNvGrpSpPr>
            <p:nvPr/>
          </p:nvGrpSpPr>
          <p:grpSpPr>
            <a:xfrm>
              <a:off x="6452573" y="1356376"/>
              <a:ext cx="4924021" cy="4932094"/>
              <a:chOff x="9182102" y="4474035"/>
              <a:chExt cx="2103005" cy="2103005"/>
            </a:xfrm>
            <a:solidFill>
              <a:srgbClr val="0E5B93">
                <a:alpha val="30000"/>
              </a:srgbClr>
            </a:solidFill>
          </p:grpSpPr>
          <p:grpSp>
            <p:nvGrpSpPr>
              <p:cNvPr id="9" name="群組 8">
                <a:extLst>
                  <a:ext uri="{FF2B5EF4-FFF2-40B4-BE49-F238E27FC236}">
                    <a16:creationId xmlns:a16="http://schemas.microsoft.com/office/drawing/2014/main" id="{A041EE87-D946-4581-C0CE-3578D8992736}"/>
                  </a:ext>
                </a:extLst>
              </p:cNvPr>
              <p:cNvGrpSpPr/>
              <p:nvPr/>
            </p:nvGrpSpPr>
            <p:grpSpPr>
              <a:xfrm rot="2700000">
                <a:off x="9182102" y="4474035"/>
                <a:ext cx="2103005" cy="2103005"/>
                <a:chOff x="9285049" y="4586257"/>
                <a:chExt cx="311112" cy="311112"/>
              </a:xfrm>
              <a:grpFill/>
            </p:grpSpPr>
            <p:sp>
              <p:nvSpPr>
                <p:cNvPr id="12" name="圓形: 空心 11">
                  <a:extLst>
                    <a:ext uri="{FF2B5EF4-FFF2-40B4-BE49-F238E27FC236}">
                      <a16:creationId xmlns:a16="http://schemas.microsoft.com/office/drawing/2014/main" id="{3D68B4A4-A488-4526-3949-FB6EF8575F33}"/>
                    </a:ext>
                  </a:extLst>
                </p:cNvPr>
                <p:cNvSpPr/>
                <p:nvPr/>
              </p:nvSpPr>
              <p:spPr>
                <a:xfrm flipH="1">
                  <a:off x="9285049" y="4586257"/>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13" name="直線接點 12">
                  <a:extLst>
                    <a:ext uri="{FF2B5EF4-FFF2-40B4-BE49-F238E27FC236}">
                      <a16:creationId xmlns:a16="http://schemas.microsoft.com/office/drawing/2014/main" id="{5362CE10-4C3B-1D2D-A4EB-E9F29DC1D9E4}"/>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10" name="文字方塊 9">
                <a:extLst>
                  <a:ext uri="{FF2B5EF4-FFF2-40B4-BE49-F238E27FC236}">
                    <a16:creationId xmlns:a16="http://schemas.microsoft.com/office/drawing/2014/main" id="{33565541-C3D9-343D-F37C-36643648CCAE}"/>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11" name="文字方塊 10">
                <a:extLst>
                  <a:ext uri="{FF2B5EF4-FFF2-40B4-BE49-F238E27FC236}">
                    <a16:creationId xmlns:a16="http://schemas.microsoft.com/office/drawing/2014/main" id="{C331F521-7E9A-99B0-2822-11055E5506F1}"/>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spTree>
    <p:extLst>
      <p:ext uri="{BB962C8B-B14F-4D97-AF65-F5344CB8AC3E}">
        <p14:creationId xmlns:p14="http://schemas.microsoft.com/office/powerpoint/2010/main" val="3991422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9722A-7BB1-CEBA-1CAC-45AB33DF4FDD}"/>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EE72703B-8BDF-CC51-EBAF-644A8D71292F}"/>
              </a:ext>
            </a:extLst>
          </p:cNvPr>
          <p:cNvSpPr/>
          <p:nvPr/>
        </p:nvSpPr>
        <p:spPr>
          <a:xfrm>
            <a:off x="0" y="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4" name="群組 3">
            <a:extLst>
              <a:ext uri="{FF2B5EF4-FFF2-40B4-BE49-F238E27FC236}">
                <a16:creationId xmlns:a16="http://schemas.microsoft.com/office/drawing/2014/main" id="{A2D58CF8-D70C-E437-F0FA-50054D0F041A}"/>
              </a:ext>
            </a:extLst>
          </p:cNvPr>
          <p:cNvGrpSpPr/>
          <p:nvPr/>
        </p:nvGrpSpPr>
        <p:grpSpPr>
          <a:xfrm>
            <a:off x="-1737978" y="1391079"/>
            <a:ext cx="7509465" cy="7509465"/>
            <a:chOff x="9183091" y="4475589"/>
            <a:chExt cx="2103005" cy="2103005"/>
          </a:xfrm>
          <a:solidFill>
            <a:srgbClr val="0E5B93">
              <a:alpha val="50000"/>
            </a:srgbClr>
          </a:solidFill>
        </p:grpSpPr>
        <p:grpSp>
          <p:nvGrpSpPr>
            <p:cNvPr id="5" name="群組 4">
              <a:extLst>
                <a:ext uri="{FF2B5EF4-FFF2-40B4-BE49-F238E27FC236}">
                  <a16:creationId xmlns:a16="http://schemas.microsoft.com/office/drawing/2014/main" id="{24EB83D1-BD4A-01ED-ED9E-F0545EF18157}"/>
                </a:ext>
              </a:extLst>
            </p:cNvPr>
            <p:cNvGrpSpPr/>
            <p:nvPr/>
          </p:nvGrpSpPr>
          <p:grpSpPr>
            <a:xfrm rot="2700000">
              <a:off x="9183091" y="4475589"/>
              <a:ext cx="2103005" cy="2103005"/>
              <a:chOff x="9285315" y="4586316"/>
              <a:chExt cx="311112" cy="311112"/>
            </a:xfrm>
            <a:grpFill/>
          </p:grpSpPr>
          <p:sp>
            <p:nvSpPr>
              <p:cNvPr id="8" name="圓形: 空心 7">
                <a:extLst>
                  <a:ext uri="{FF2B5EF4-FFF2-40B4-BE49-F238E27FC236}">
                    <a16:creationId xmlns:a16="http://schemas.microsoft.com/office/drawing/2014/main" id="{F7BE75D5-0956-4399-0352-C4FCD9B23BD6}"/>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9" name="直線接點 8">
                <a:extLst>
                  <a:ext uri="{FF2B5EF4-FFF2-40B4-BE49-F238E27FC236}">
                    <a16:creationId xmlns:a16="http://schemas.microsoft.com/office/drawing/2014/main" id="{C8F9AB53-999C-E1B4-610C-3E3E7D6DC2E1}"/>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 name="文字方塊 5">
              <a:extLst>
                <a:ext uri="{FF2B5EF4-FFF2-40B4-BE49-F238E27FC236}">
                  <a16:creationId xmlns:a16="http://schemas.microsoft.com/office/drawing/2014/main" id="{88A8A2D0-7A5A-A738-997F-EF754B85A405}"/>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7" name="文字方塊 6">
              <a:extLst>
                <a:ext uri="{FF2B5EF4-FFF2-40B4-BE49-F238E27FC236}">
                  <a16:creationId xmlns:a16="http://schemas.microsoft.com/office/drawing/2014/main" id="{3E3B4425-1520-8301-D5E7-B7278ABB2F35}"/>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pic>
        <p:nvPicPr>
          <p:cNvPr id="12" name="圖形 11" descr="醫藥">
            <a:extLst>
              <a:ext uri="{FF2B5EF4-FFF2-40B4-BE49-F238E27FC236}">
                <a16:creationId xmlns:a16="http://schemas.microsoft.com/office/drawing/2014/main" id="{77D96784-3260-D2D0-5CA9-29668182DAF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356154" y="5892150"/>
            <a:ext cx="914400" cy="914400"/>
          </a:xfrm>
          <a:prstGeom prst="rect">
            <a:avLst/>
          </a:prstGeom>
        </p:spPr>
      </p:pic>
      <p:grpSp>
        <p:nvGrpSpPr>
          <p:cNvPr id="13" name="群組 12">
            <a:extLst>
              <a:ext uri="{FF2B5EF4-FFF2-40B4-BE49-F238E27FC236}">
                <a16:creationId xmlns:a16="http://schemas.microsoft.com/office/drawing/2014/main" id="{D1A731F8-A41E-F2A2-D336-E95956B47EE0}"/>
              </a:ext>
            </a:extLst>
          </p:cNvPr>
          <p:cNvGrpSpPr/>
          <p:nvPr/>
        </p:nvGrpSpPr>
        <p:grpSpPr>
          <a:xfrm>
            <a:off x="11276514" y="266367"/>
            <a:ext cx="311112" cy="311112"/>
            <a:chOff x="9285316" y="4586316"/>
            <a:chExt cx="311112" cy="311112"/>
          </a:xfrm>
          <a:solidFill>
            <a:srgbClr val="0E5B93">
              <a:alpha val="80000"/>
            </a:srgbClr>
          </a:solidFill>
        </p:grpSpPr>
        <p:sp>
          <p:nvSpPr>
            <p:cNvPr id="14" name="圓形: 空心 13">
              <a:extLst>
                <a:ext uri="{FF2B5EF4-FFF2-40B4-BE49-F238E27FC236}">
                  <a16:creationId xmlns:a16="http://schemas.microsoft.com/office/drawing/2014/main" id="{85048A26-F46A-1187-76C0-AEF0D3459F2E}"/>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15" name="直線接點 14">
              <a:extLst>
                <a:ext uri="{FF2B5EF4-FFF2-40B4-BE49-F238E27FC236}">
                  <a16:creationId xmlns:a16="http://schemas.microsoft.com/office/drawing/2014/main" id="{B61B4793-961E-3EBC-FDEC-F8A767A9BD38}"/>
                </a:ext>
              </a:extLst>
            </p:cNvPr>
            <p:cNvCxnSpPr>
              <a:cxnSpLocks/>
            </p:cNvCxnSpPr>
            <p:nvPr/>
          </p:nvCxnSpPr>
          <p:spPr>
            <a:xfrm>
              <a:off x="9315450" y="4741872"/>
              <a:ext cx="241300" cy="0"/>
            </a:xfrm>
            <a:prstGeom prst="line">
              <a:avLst/>
            </a:prstGeom>
            <a:grpFill/>
            <a:ln w="34925">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cxnSp>
        <p:nvCxnSpPr>
          <p:cNvPr id="16" name="直線接點 15">
            <a:extLst>
              <a:ext uri="{FF2B5EF4-FFF2-40B4-BE49-F238E27FC236}">
                <a16:creationId xmlns:a16="http://schemas.microsoft.com/office/drawing/2014/main" id="{F10FD70E-B955-8DCE-9BAE-27F9E3F94D19}"/>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57BA9FC0-3940-C19C-3D46-0ED5E5E1FE75}"/>
              </a:ext>
            </a:extLst>
          </p:cNvPr>
          <p:cNvSpPr txBox="1"/>
          <p:nvPr/>
        </p:nvSpPr>
        <p:spPr>
          <a:xfrm>
            <a:off x="775993" y="444500"/>
            <a:ext cx="954107" cy="4300216"/>
          </a:xfrm>
          <a:prstGeom prst="rect">
            <a:avLst/>
          </a:prstGeom>
          <a:noFill/>
        </p:spPr>
        <p:txBody>
          <a:bodyPr vert="eaVert" wrap="none" rtlCol="0">
            <a:spAutoFit/>
          </a:bodyPr>
          <a:lstStyle/>
          <a:p>
            <a:r>
              <a:rPr lang="zh-TW" altLang="en-US" sz="5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關於高度近視</a:t>
            </a:r>
            <a:r>
              <a:rPr lang="en-US" altLang="zh-TW" sz="5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endParaRPr lang="zh-TW" altLang="en-US" sz="5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7" name="內容版面配置區 16">
            <a:extLst>
              <a:ext uri="{FF2B5EF4-FFF2-40B4-BE49-F238E27FC236}">
                <a16:creationId xmlns:a16="http://schemas.microsoft.com/office/drawing/2014/main" id="{3A5DA632-7C6C-7C53-22EC-D69CBCD2EE4B}"/>
              </a:ext>
            </a:extLst>
          </p:cNvPr>
          <p:cNvSpPr>
            <a:spLocks noGrp="1"/>
          </p:cNvSpPr>
          <p:nvPr>
            <p:ph idx="1"/>
          </p:nvPr>
        </p:nvSpPr>
        <p:spPr>
          <a:xfrm>
            <a:off x="4083841" y="4384349"/>
            <a:ext cx="4818516" cy="2084400"/>
          </a:xfrm>
          <a:solidFill>
            <a:schemeClr val="bg1">
              <a:alpha val="50000"/>
            </a:schemeClr>
          </a:solidFill>
        </p:spPr>
        <p:txBody>
          <a:bodyPr>
            <a:noAutofit/>
          </a:bodyPr>
          <a:lstStyle/>
          <a:p>
            <a:pPr marL="285750" indent="-285750">
              <a:lnSpc>
                <a:spcPct val="120000"/>
              </a:lnSpc>
              <a:buClr>
                <a:srgbClr val="0E5B93"/>
              </a:buClr>
              <a:buFont typeface="Wingdings" panose="05000000000000000000" pitchFamily="2" charset="2"/>
              <a:buChar char="u"/>
            </a:pPr>
            <a:r>
              <a:rPr lang="zh-TW" altLang="en-US" sz="28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定期的眼科追蹤很重要</a:t>
            </a:r>
            <a:r>
              <a:rPr lang="en-US" altLang="zh-TW" sz="28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p>
          <a:p>
            <a:pPr marL="285750" indent="-285750">
              <a:lnSpc>
                <a:spcPct val="120000"/>
              </a:lnSpc>
              <a:buClr>
                <a:srgbClr val="0E5B93"/>
              </a:buClr>
              <a:buFont typeface="Wingdings" panose="05000000000000000000" pitchFamily="2" charset="2"/>
              <a:buChar char="u"/>
            </a:pPr>
            <a:r>
              <a:rPr lang="zh-TW" altLang="en-US" sz="28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適時的放鬆</a:t>
            </a:r>
            <a:r>
              <a:rPr lang="en-US" altLang="zh-TW" sz="28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8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看遠、熱敷</a:t>
            </a:r>
            <a:r>
              <a:rPr lang="en-US" altLang="zh-TW" sz="28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p>
          <a:p>
            <a:pPr marL="285750" indent="-285750">
              <a:lnSpc>
                <a:spcPct val="120000"/>
              </a:lnSpc>
              <a:buClr>
                <a:srgbClr val="0E5B93"/>
              </a:buClr>
              <a:buFont typeface="Wingdings" panose="05000000000000000000" pitchFamily="2" charset="2"/>
              <a:buChar char="u"/>
            </a:pPr>
            <a:r>
              <a:rPr lang="zh-TW" altLang="en-US" sz="28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減少</a:t>
            </a:r>
            <a:r>
              <a:rPr lang="zh-TW" altLang="en-US" sz="2800" cap="all" spc="1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黃斑部</a:t>
            </a:r>
            <a:r>
              <a:rPr lang="zh-TW" altLang="en-US" sz="28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的凋亡</a:t>
            </a:r>
            <a:r>
              <a:rPr lang="en-US" altLang="zh-TW" sz="28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8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抗氧化</a:t>
            </a:r>
            <a:r>
              <a:rPr lang="en-US" altLang="zh-TW" sz="28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p>
        </p:txBody>
      </p:sp>
      <p:pic>
        <p:nvPicPr>
          <p:cNvPr id="19" name="圖形 18" descr="眼鏡">
            <a:extLst>
              <a:ext uri="{FF2B5EF4-FFF2-40B4-BE49-F238E27FC236}">
                <a16:creationId xmlns:a16="http://schemas.microsoft.com/office/drawing/2014/main" id="{47C37946-19D3-0675-D464-305F5325657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84679" y="-2570339"/>
            <a:ext cx="10285696" cy="10285696"/>
          </a:xfrm>
          <a:prstGeom prst="rect">
            <a:avLst/>
          </a:prstGeom>
        </p:spPr>
      </p:pic>
      <p:sp>
        <p:nvSpPr>
          <p:cNvPr id="11" name="標題 1">
            <a:extLst>
              <a:ext uri="{FF2B5EF4-FFF2-40B4-BE49-F238E27FC236}">
                <a16:creationId xmlns:a16="http://schemas.microsoft.com/office/drawing/2014/main" id="{61E8EB4D-D052-4C90-AA8E-BC1DC1C721BF}"/>
              </a:ext>
            </a:extLst>
          </p:cNvPr>
          <p:cNvSpPr>
            <a:spLocks noGrp="1"/>
          </p:cNvSpPr>
          <p:nvPr>
            <p:ph type="title"/>
          </p:nvPr>
        </p:nvSpPr>
        <p:spPr>
          <a:xfrm>
            <a:off x="2857747" y="2035394"/>
            <a:ext cx="2426488" cy="1086477"/>
          </a:xfrm>
          <a:prstGeom prst="roundRect">
            <a:avLst/>
          </a:prstGeom>
          <a:solidFill>
            <a:srgbClr val="FFFFFF">
              <a:alpha val="50000"/>
            </a:srgbClr>
          </a:solidFill>
        </p:spPr>
        <p:txBody>
          <a:bodyPr>
            <a:normAutofit fontScale="90000"/>
          </a:bodyPr>
          <a:lstStyle/>
          <a:p>
            <a:r>
              <a:rPr lang="en-US" altLang="zh-TW" sz="60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500</a:t>
            </a:r>
            <a:r>
              <a:rPr lang="zh-TW" altLang="en-US" sz="60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度</a:t>
            </a:r>
          </a:p>
        </p:txBody>
      </p:sp>
      <p:sp>
        <p:nvSpPr>
          <p:cNvPr id="3" name="文字方塊 2">
            <a:extLst>
              <a:ext uri="{FF2B5EF4-FFF2-40B4-BE49-F238E27FC236}">
                <a16:creationId xmlns:a16="http://schemas.microsoft.com/office/drawing/2014/main" id="{6D63917D-94AE-0897-10A0-638D20AAD91E}"/>
              </a:ext>
            </a:extLst>
          </p:cNvPr>
          <p:cNvSpPr txBox="1"/>
          <p:nvPr/>
        </p:nvSpPr>
        <p:spPr>
          <a:xfrm>
            <a:off x="1904616" y="6236741"/>
            <a:ext cx="8382768" cy="646331"/>
          </a:xfrm>
          <a:prstGeom prst="rect">
            <a:avLst/>
          </a:prstGeom>
          <a:solidFill>
            <a:schemeClr val="bg1">
              <a:alpha val="50000"/>
            </a:schemeClr>
          </a:solidFill>
        </p:spPr>
        <p:txBody>
          <a:bodyPr wrap="square">
            <a:spAutoFit/>
          </a:bodyPr>
          <a:lstStyle/>
          <a:p>
            <a:r>
              <a:rPr lang="en-US" altLang="zh-TW" b="0" i="0" dirty="0">
                <a:solidFill>
                  <a:srgbClr val="1B1B1B"/>
                </a:solidFill>
                <a:effectLst/>
                <a:latin typeface="Berlin Sans FB Demi" panose="020E0802020502020306" pitchFamily="34" charset="0"/>
              </a:rPr>
              <a:t>Ref. Williams K, Hammond C. High myopia and its risks. </a:t>
            </a:r>
            <a:br>
              <a:rPr lang="en-US" altLang="zh-TW" b="0" i="0" dirty="0">
                <a:solidFill>
                  <a:srgbClr val="1B1B1B"/>
                </a:solidFill>
                <a:effectLst/>
                <a:latin typeface="Berlin Sans FB Demi" panose="020E0802020502020306" pitchFamily="34" charset="0"/>
              </a:rPr>
            </a:br>
            <a:r>
              <a:rPr lang="en-US" altLang="zh-TW" b="0" i="0" dirty="0">
                <a:solidFill>
                  <a:srgbClr val="1B1B1B"/>
                </a:solidFill>
                <a:effectLst/>
                <a:latin typeface="Berlin Sans FB Demi" panose="020E0802020502020306" pitchFamily="34" charset="0"/>
              </a:rPr>
              <a:t>Community Eye Health. 2019;32(105):5-6. PMID: 31409941; PMCID: PMC6688422.</a:t>
            </a:r>
            <a:endPar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pic>
        <p:nvPicPr>
          <p:cNvPr id="28" name="圖形 27" descr="嚎啕大哭 (實心填滿)">
            <a:extLst>
              <a:ext uri="{FF2B5EF4-FFF2-40B4-BE49-F238E27FC236}">
                <a16:creationId xmlns:a16="http://schemas.microsoft.com/office/drawing/2014/main" id="{F2E9B5D7-4840-0F6E-488C-AFE5B7B17B0D}"/>
              </a:ext>
            </a:extLst>
          </p:cNvPr>
          <p:cNvPicPr>
            <a:picLocks/>
          </p:cNvPicPr>
          <p:nvPr/>
        </p:nvPicPr>
        <p:blipFill>
          <a:blip>
            <a:extLst>
              <a:ext uri="{96DAC541-7B7A-43D3-8B79-37D633B846F1}">
                <asvg:svgBlip xmlns:asvg="http://schemas.microsoft.com/office/drawing/2016/SVG/main" r:embed="rId6"/>
              </a:ext>
            </a:extLst>
          </a:blip>
          <a:stretch>
            <a:fillRect/>
          </a:stretch>
        </p:blipFill>
        <p:spPr>
          <a:xfrm>
            <a:off x="8279667" y="1674583"/>
            <a:ext cx="1360211" cy="1355851"/>
          </a:xfrm>
          <a:prstGeom prst="rect">
            <a:avLst/>
          </a:prstGeom>
        </p:spPr>
      </p:pic>
      <p:grpSp>
        <p:nvGrpSpPr>
          <p:cNvPr id="45" name="群組 44">
            <a:extLst>
              <a:ext uri="{FF2B5EF4-FFF2-40B4-BE49-F238E27FC236}">
                <a16:creationId xmlns:a16="http://schemas.microsoft.com/office/drawing/2014/main" id="{01FF9B4D-660B-C8A3-0FDE-491867D86848}"/>
              </a:ext>
            </a:extLst>
          </p:cNvPr>
          <p:cNvGrpSpPr/>
          <p:nvPr/>
        </p:nvGrpSpPr>
        <p:grpSpPr>
          <a:xfrm>
            <a:off x="6647414" y="261010"/>
            <a:ext cx="4624717" cy="4182997"/>
            <a:chOff x="6647414" y="261010"/>
            <a:chExt cx="4624717" cy="4182997"/>
          </a:xfrm>
        </p:grpSpPr>
        <p:sp>
          <p:nvSpPr>
            <p:cNvPr id="36" name="橢圓 35">
              <a:extLst>
                <a:ext uri="{FF2B5EF4-FFF2-40B4-BE49-F238E27FC236}">
                  <a16:creationId xmlns:a16="http://schemas.microsoft.com/office/drawing/2014/main" id="{DE72485E-A003-B219-6773-DF462F2F4882}"/>
                </a:ext>
              </a:extLst>
            </p:cNvPr>
            <p:cNvSpPr>
              <a:spLocks/>
            </p:cNvSpPr>
            <p:nvPr/>
          </p:nvSpPr>
          <p:spPr>
            <a:xfrm>
              <a:off x="9095794" y="261010"/>
              <a:ext cx="1360211" cy="1355851"/>
            </a:xfrm>
            <a:prstGeom prst="ellipse">
              <a:avLst/>
            </a:prstGeom>
            <a:solidFill>
              <a:srgbClr val="0E5B93"/>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0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黃斑部病變</a:t>
              </a:r>
              <a:endParaRPr lang="zh-TW" altLang="en-US" sz="16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31" name="橢圓 30">
              <a:extLst>
                <a:ext uri="{FF2B5EF4-FFF2-40B4-BE49-F238E27FC236}">
                  <a16:creationId xmlns:a16="http://schemas.microsoft.com/office/drawing/2014/main" id="{DC4414F2-FB4D-6308-14E5-3F69D8043AAF}"/>
                </a:ext>
              </a:extLst>
            </p:cNvPr>
            <p:cNvSpPr>
              <a:spLocks/>
            </p:cNvSpPr>
            <p:nvPr/>
          </p:nvSpPr>
          <p:spPr>
            <a:xfrm>
              <a:off x="7463540" y="261010"/>
              <a:ext cx="1360198" cy="1349522"/>
            </a:xfrm>
            <a:prstGeom prst="ellipse">
              <a:avLst/>
            </a:prstGeom>
            <a:solidFill>
              <a:srgbClr val="0E5B93"/>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0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視網膜退化</a:t>
              </a:r>
              <a:endParaRPr lang="zh-TW" altLang="en-US" sz="16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32" name="橢圓 31">
              <a:extLst>
                <a:ext uri="{FF2B5EF4-FFF2-40B4-BE49-F238E27FC236}">
                  <a16:creationId xmlns:a16="http://schemas.microsoft.com/office/drawing/2014/main" id="{E26BBBDE-FDB4-9065-1544-E0659947E7DE}"/>
                </a:ext>
              </a:extLst>
            </p:cNvPr>
            <p:cNvSpPr>
              <a:spLocks/>
            </p:cNvSpPr>
            <p:nvPr/>
          </p:nvSpPr>
          <p:spPr>
            <a:xfrm>
              <a:off x="6647414" y="1674583"/>
              <a:ext cx="1360211" cy="1355851"/>
            </a:xfrm>
            <a:prstGeom prst="ellipse">
              <a:avLst/>
            </a:prstGeom>
            <a:solidFill>
              <a:srgbClr val="0E5B93"/>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0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視網膜脫落</a:t>
              </a:r>
              <a:endParaRPr lang="zh-TW" altLang="en-US" sz="16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33" name="橢圓 32">
              <a:extLst>
                <a:ext uri="{FF2B5EF4-FFF2-40B4-BE49-F238E27FC236}">
                  <a16:creationId xmlns:a16="http://schemas.microsoft.com/office/drawing/2014/main" id="{7FBE79ED-F241-8020-2B45-26CF3E25FD3F}"/>
                </a:ext>
              </a:extLst>
            </p:cNvPr>
            <p:cNvSpPr>
              <a:spLocks/>
            </p:cNvSpPr>
            <p:nvPr/>
          </p:nvSpPr>
          <p:spPr>
            <a:xfrm>
              <a:off x="7463540" y="3088156"/>
              <a:ext cx="1360211" cy="1355851"/>
            </a:xfrm>
            <a:prstGeom prst="ellipse">
              <a:avLst/>
            </a:prstGeom>
            <a:solidFill>
              <a:srgbClr val="0E5B93"/>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飛蚊閃光*</a:t>
              </a:r>
              <a:endParaRPr lang="en-US" altLang="zh-TW" sz="24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34" name="橢圓 33">
              <a:extLst>
                <a:ext uri="{FF2B5EF4-FFF2-40B4-BE49-F238E27FC236}">
                  <a16:creationId xmlns:a16="http://schemas.microsoft.com/office/drawing/2014/main" id="{E077333B-013F-676C-49E6-09F799CE02D2}"/>
                </a:ext>
              </a:extLst>
            </p:cNvPr>
            <p:cNvSpPr>
              <a:spLocks/>
            </p:cNvSpPr>
            <p:nvPr/>
          </p:nvSpPr>
          <p:spPr>
            <a:xfrm>
              <a:off x="9095794" y="3088156"/>
              <a:ext cx="1360211" cy="1355851"/>
            </a:xfrm>
            <a:prstGeom prst="ellipse">
              <a:avLst/>
            </a:prstGeom>
            <a:solidFill>
              <a:srgbClr val="0E5B93"/>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白內障</a:t>
              </a:r>
              <a:endParaRPr lang="zh-TW" altLang="en-US"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35" name="橢圓 34">
              <a:extLst>
                <a:ext uri="{FF2B5EF4-FFF2-40B4-BE49-F238E27FC236}">
                  <a16:creationId xmlns:a16="http://schemas.microsoft.com/office/drawing/2014/main" id="{F1A5279F-85DF-7458-D067-5A0963635B9B}"/>
                </a:ext>
              </a:extLst>
            </p:cNvPr>
            <p:cNvSpPr>
              <a:spLocks/>
            </p:cNvSpPr>
            <p:nvPr/>
          </p:nvSpPr>
          <p:spPr>
            <a:xfrm>
              <a:off x="9911920" y="1674583"/>
              <a:ext cx="1360211" cy="1355851"/>
            </a:xfrm>
            <a:prstGeom prst="ellipse">
              <a:avLst/>
            </a:prstGeom>
            <a:solidFill>
              <a:srgbClr val="0E5B93"/>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青光眼</a:t>
              </a:r>
              <a:endParaRPr lang="zh-TW" altLang="en-US"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grpSp>
      <p:sp>
        <p:nvSpPr>
          <p:cNvPr id="38" name="橢圓 37">
            <a:extLst>
              <a:ext uri="{FF2B5EF4-FFF2-40B4-BE49-F238E27FC236}">
                <a16:creationId xmlns:a16="http://schemas.microsoft.com/office/drawing/2014/main" id="{98FBB7D4-D3F3-20DD-9F4A-2BCCD4E9DE46}"/>
              </a:ext>
            </a:extLst>
          </p:cNvPr>
          <p:cNvSpPr>
            <a:spLocks/>
          </p:cNvSpPr>
          <p:nvPr/>
        </p:nvSpPr>
        <p:spPr>
          <a:xfrm>
            <a:off x="9934778" y="1032787"/>
            <a:ext cx="722252" cy="716584"/>
          </a:xfrm>
          <a:prstGeom prst="ellipse">
            <a:avLst/>
          </a:prstGeom>
          <a:solidFill>
            <a:srgbClr val="9C3B28"/>
          </a:solidFill>
          <a:ln w="57150">
            <a:solidFill>
              <a:srgbClr val="F7DC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rgbClr val="F7DCAD"/>
                </a:solidFill>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4.27 %</a:t>
            </a:r>
            <a:endParaRPr lang="zh-TW" altLang="en-US" dirty="0">
              <a:solidFill>
                <a:srgbClr val="F7DCAD"/>
              </a:solidFill>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39" name="橢圓 38">
            <a:extLst>
              <a:ext uri="{FF2B5EF4-FFF2-40B4-BE49-F238E27FC236}">
                <a16:creationId xmlns:a16="http://schemas.microsoft.com/office/drawing/2014/main" id="{1EC5A376-870E-085B-CF40-2E54EDDCB50F}"/>
              </a:ext>
            </a:extLst>
          </p:cNvPr>
          <p:cNvSpPr>
            <a:spLocks/>
          </p:cNvSpPr>
          <p:nvPr/>
        </p:nvSpPr>
        <p:spPr>
          <a:xfrm>
            <a:off x="7515485" y="2369090"/>
            <a:ext cx="722252" cy="716584"/>
          </a:xfrm>
          <a:prstGeom prst="ellipse">
            <a:avLst/>
          </a:prstGeom>
          <a:solidFill>
            <a:srgbClr val="9C3B28"/>
          </a:solidFill>
          <a:ln w="57150">
            <a:solidFill>
              <a:srgbClr val="F7DC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F7DCAD"/>
                </a:solidFill>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5-6</a:t>
            </a:r>
            <a:r>
              <a:rPr lang="en-US" altLang="zh-TW" sz="1050" dirty="0">
                <a:solidFill>
                  <a:srgbClr val="F7DCAD"/>
                </a:solidFill>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x</a:t>
            </a:r>
            <a:endParaRPr lang="zh-TW" altLang="en-US" dirty="0">
              <a:solidFill>
                <a:srgbClr val="F7DCAD"/>
              </a:solidFill>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1" name="橢圓 40">
            <a:extLst>
              <a:ext uri="{FF2B5EF4-FFF2-40B4-BE49-F238E27FC236}">
                <a16:creationId xmlns:a16="http://schemas.microsoft.com/office/drawing/2014/main" id="{F5393B54-DA30-7249-447F-6A37297B9C11}"/>
              </a:ext>
            </a:extLst>
          </p:cNvPr>
          <p:cNvSpPr>
            <a:spLocks/>
          </p:cNvSpPr>
          <p:nvPr/>
        </p:nvSpPr>
        <p:spPr>
          <a:xfrm>
            <a:off x="9934778" y="3797809"/>
            <a:ext cx="722252" cy="716584"/>
          </a:xfrm>
          <a:prstGeom prst="ellipse">
            <a:avLst/>
          </a:prstGeom>
          <a:solidFill>
            <a:srgbClr val="9C3B28"/>
          </a:solidFill>
          <a:ln w="57150">
            <a:solidFill>
              <a:srgbClr val="F7DC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F7DCAD"/>
                </a:solidFill>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17</a:t>
            </a:r>
            <a:r>
              <a:rPr lang="en-US" altLang="zh-TW" sz="1200" dirty="0">
                <a:solidFill>
                  <a:srgbClr val="F7DCAD"/>
                </a:solidFill>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a:t>
            </a:r>
            <a:endParaRPr lang="zh-TW" altLang="en-US" dirty="0">
              <a:solidFill>
                <a:srgbClr val="F7DCAD"/>
              </a:solidFill>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2" name="橢圓 41">
            <a:extLst>
              <a:ext uri="{FF2B5EF4-FFF2-40B4-BE49-F238E27FC236}">
                <a16:creationId xmlns:a16="http://schemas.microsoft.com/office/drawing/2014/main" id="{321F3F38-3F65-4120-9CE2-E018176AAA8D}"/>
              </a:ext>
            </a:extLst>
          </p:cNvPr>
          <p:cNvSpPr>
            <a:spLocks/>
          </p:cNvSpPr>
          <p:nvPr/>
        </p:nvSpPr>
        <p:spPr>
          <a:xfrm>
            <a:off x="10797810" y="2369090"/>
            <a:ext cx="722252" cy="716584"/>
          </a:xfrm>
          <a:prstGeom prst="ellipse">
            <a:avLst/>
          </a:prstGeom>
          <a:solidFill>
            <a:srgbClr val="9C3B28"/>
          </a:solidFill>
          <a:ln w="57150">
            <a:solidFill>
              <a:srgbClr val="F7DC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F7DCAD"/>
                </a:solidFill>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1.5</a:t>
            </a:r>
            <a:r>
              <a:rPr lang="en-US" altLang="zh-TW" sz="1050" dirty="0">
                <a:solidFill>
                  <a:srgbClr val="F7DCAD"/>
                </a:solidFill>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x</a:t>
            </a:r>
            <a:endParaRPr lang="zh-TW" altLang="en-US" dirty="0">
              <a:solidFill>
                <a:srgbClr val="F7DCAD"/>
              </a:solidFill>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20" name="群組 19">
            <a:extLst>
              <a:ext uri="{FF2B5EF4-FFF2-40B4-BE49-F238E27FC236}">
                <a16:creationId xmlns:a16="http://schemas.microsoft.com/office/drawing/2014/main" id="{4FADE18B-B32A-0935-E08D-F00D6536C1D5}"/>
              </a:ext>
            </a:extLst>
          </p:cNvPr>
          <p:cNvGrpSpPr/>
          <p:nvPr/>
        </p:nvGrpSpPr>
        <p:grpSpPr>
          <a:xfrm>
            <a:off x="6119093" y="2436932"/>
            <a:ext cx="1155190" cy="914400"/>
            <a:chOff x="5804752" y="2573234"/>
            <a:chExt cx="1155190" cy="914400"/>
          </a:xfrm>
        </p:grpSpPr>
        <p:pic>
          <p:nvPicPr>
            <p:cNvPr id="10" name="圖片 9">
              <a:extLst>
                <a:ext uri="{FF2B5EF4-FFF2-40B4-BE49-F238E27FC236}">
                  <a16:creationId xmlns:a16="http://schemas.microsoft.com/office/drawing/2014/main" id="{DC61B018-9BDB-6FEA-F4E5-8329ADE172C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473" b="91211" l="9570" r="94727">
                          <a14:foregroundMark x1="94824" y1="53516" x2="94824" y2="53516"/>
                          <a14:foregroundMark x1="94629" y1="53711" x2="94629" y2="53711"/>
                          <a14:foregroundMark x1="60449" y1="91211" x2="60449" y2="91211"/>
                          <a14:foregroundMark x1="12109" y1="48242" x2="12109" y2="48242"/>
                          <a14:foregroundMark x1="61719" y1="9473" x2="61719" y2="9473"/>
                          <a14:foregroundMark x1="34277" y1="19336" x2="34277" y2="19336"/>
                          <a14:foregroundMark x1="22852" y1="28223" x2="22852" y2="28223"/>
                          <a14:foregroundMark x1="10352" y1="50684" x2="10352" y2="50684"/>
                          <a14:foregroundMark x1="10352" y1="50684" x2="10352" y2="50684"/>
                          <a14:foregroundMark x1="10352" y1="50684" x2="10352" y2="50684"/>
                          <a14:foregroundMark x1="10352" y1="50684" x2="10352" y2="50684"/>
                          <a14:foregroundMark x1="10352" y1="50684" x2="10352" y2="50684"/>
                          <a14:foregroundMark x1="9570" y1="49609" x2="9570" y2="49609"/>
                          <a14:backgroundMark x1="54395" y1="14844" x2="54395" y2="14844"/>
                        </a14:backgroundRemoval>
                      </a14:imgEffect>
                    </a14:imgLayer>
                  </a14:imgProps>
                </a:ext>
              </a:extLst>
            </a:blip>
            <a:stretch>
              <a:fillRect/>
            </a:stretch>
          </p:blipFill>
          <p:spPr>
            <a:xfrm>
              <a:off x="5804752" y="2738641"/>
              <a:ext cx="868774" cy="744054"/>
            </a:xfrm>
            <a:prstGeom prst="rect">
              <a:avLst/>
            </a:prstGeom>
          </p:spPr>
        </p:pic>
        <p:pic>
          <p:nvPicPr>
            <p:cNvPr id="18" name="圖形 17" descr="返回">
              <a:extLst>
                <a:ext uri="{FF2B5EF4-FFF2-40B4-BE49-F238E27FC236}">
                  <a16:creationId xmlns:a16="http://schemas.microsoft.com/office/drawing/2014/main" id="{D55F7D2C-E72C-0755-49B5-506843443D7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rot="5400000">
              <a:off x="6045542" y="2573234"/>
              <a:ext cx="914400" cy="914400"/>
            </a:xfrm>
            <a:prstGeom prst="rect">
              <a:avLst/>
            </a:prstGeom>
          </p:spPr>
        </p:pic>
      </p:grpSp>
      <p:grpSp>
        <p:nvGrpSpPr>
          <p:cNvPr id="24" name="群組 23">
            <a:extLst>
              <a:ext uri="{FF2B5EF4-FFF2-40B4-BE49-F238E27FC236}">
                <a16:creationId xmlns:a16="http://schemas.microsoft.com/office/drawing/2014/main" id="{F290B826-5C62-AB56-48CB-25B9FBC44A21}"/>
              </a:ext>
            </a:extLst>
          </p:cNvPr>
          <p:cNvGrpSpPr/>
          <p:nvPr/>
        </p:nvGrpSpPr>
        <p:grpSpPr>
          <a:xfrm>
            <a:off x="10007431" y="129668"/>
            <a:ext cx="1197151" cy="925681"/>
            <a:chOff x="10007431" y="129668"/>
            <a:chExt cx="1197151" cy="925681"/>
          </a:xfrm>
        </p:grpSpPr>
        <p:pic>
          <p:nvPicPr>
            <p:cNvPr id="23" name="圖形 22" descr="返回">
              <a:extLst>
                <a:ext uri="{FF2B5EF4-FFF2-40B4-BE49-F238E27FC236}">
                  <a16:creationId xmlns:a16="http://schemas.microsoft.com/office/drawing/2014/main" id="{F33E94C6-631C-4559-E9FB-3841E95310C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rot="5400000">
              <a:off x="10290182" y="129668"/>
              <a:ext cx="914400" cy="914400"/>
            </a:xfrm>
            <a:prstGeom prst="rect">
              <a:avLst/>
            </a:prstGeom>
          </p:spPr>
        </p:pic>
        <p:pic>
          <p:nvPicPr>
            <p:cNvPr id="22" name="圖形 21" descr="手持拐杖的男人">
              <a:extLst>
                <a:ext uri="{FF2B5EF4-FFF2-40B4-BE49-F238E27FC236}">
                  <a16:creationId xmlns:a16="http://schemas.microsoft.com/office/drawing/2014/main" id="{5E0658BC-79A5-E516-5F3C-15828C22683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0007431" y="140949"/>
              <a:ext cx="914400" cy="914400"/>
            </a:xfrm>
            <a:prstGeom prst="rect">
              <a:avLst/>
            </a:prstGeom>
          </p:spPr>
        </p:pic>
      </p:grpSp>
    </p:spTree>
    <p:custDataLst>
      <p:tags r:id="rId1"/>
    </p:custDataLst>
    <p:extLst>
      <p:ext uri="{BB962C8B-B14F-4D97-AF65-F5344CB8AC3E}">
        <p14:creationId xmlns:p14="http://schemas.microsoft.com/office/powerpoint/2010/main" val="1579654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1000" fill="hold"/>
                                        <p:tgtEl>
                                          <p:spTgt spid="45"/>
                                        </p:tgtEl>
                                        <p:attrNameLst>
                                          <p:attrName>ppt_w</p:attrName>
                                        </p:attrNameLst>
                                      </p:cBhvr>
                                      <p:tavLst>
                                        <p:tav tm="0">
                                          <p:val>
                                            <p:fltVal val="0"/>
                                          </p:val>
                                        </p:tav>
                                        <p:tav tm="100000">
                                          <p:val>
                                            <p:strVal val="#ppt_w"/>
                                          </p:val>
                                        </p:tav>
                                      </p:tavLst>
                                    </p:anim>
                                    <p:anim calcmode="lin" valueType="num">
                                      <p:cBhvr>
                                        <p:cTn id="13" dur="1000" fill="hold"/>
                                        <p:tgtEl>
                                          <p:spTgt spid="45"/>
                                        </p:tgtEl>
                                        <p:attrNameLst>
                                          <p:attrName>ppt_h</p:attrName>
                                        </p:attrNameLst>
                                      </p:cBhvr>
                                      <p:tavLst>
                                        <p:tav tm="0">
                                          <p:val>
                                            <p:fltVal val="0"/>
                                          </p:val>
                                        </p:tav>
                                        <p:tav tm="100000">
                                          <p:val>
                                            <p:strVal val="#ppt_h"/>
                                          </p:val>
                                        </p:tav>
                                      </p:tavLst>
                                    </p:anim>
                                    <p:anim calcmode="lin" valueType="num">
                                      <p:cBhvr>
                                        <p:cTn id="14" dur="1000" fill="hold"/>
                                        <p:tgtEl>
                                          <p:spTgt spid="45"/>
                                        </p:tgtEl>
                                        <p:attrNameLst>
                                          <p:attrName>style.rotation</p:attrName>
                                        </p:attrNameLst>
                                      </p:cBhvr>
                                      <p:tavLst>
                                        <p:tav tm="0">
                                          <p:val>
                                            <p:fltVal val="90"/>
                                          </p:val>
                                        </p:tav>
                                        <p:tav tm="100000">
                                          <p:val>
                                            <p:fltVal val="0"/>
                                          </p:val>
                                        </p:tav>
                                      </p:tavLst>
                                    </p:anim>
                                    <p:animEffect transition="in" filter="fade">
                                      <p:cBhvr>
                                        <p:cTn id="15" dur="1000"/>
                                        <p:tgtEl>
                                          <p:spTgt spid="45"/>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fade">
                                      <p:cBhvr>
                                        <p:cTn id="54" dur="1000"/>
                                        <p:tgtEl>
                                          <p:spTgt spid="17">
                                            <p:txEl>
                                              <p:pRg st="0" end="0"/>
                                            </p:txEl>
                                          </p:spTgt>
                                        </p:tgtEl>
                                      </p:cBhvr>
                                    </p:animEffect>
                                    <p:anim calcmode="lin" valueType="num">
                                      <p:cBhvr>
                                        <p:cTn id="5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xEl>
                                              <p:pRg st="1" end="1"/>
                                            </p:txEl>
                                          </p:spTgt>
                                        </p:tgtEl>
                                        <p:attrNameLst>
                                          <p:attrName>style.visibility</p:attrName>
                                        </p:attrNameLst>
                                      </p:cBhvr>
                                      <p:to>
                                        <p:strVal val="visible"/>
                                      </p:to>
                                    </p:set>
                                    <p:animEffect transition="in" filter="fade">
                                      <p:cBhvr>
                                        <p:cTn id="61" dur="1000"/>
                                        <p:tgtEl>
                                          <p:spTgt spid="17">
                                            <p:txEl>
                                              <p:pRg st="1" end="1"/>
                                            </p:txEl>
                                          </p:spTgt>
                                        </p:tgtEl>
                                      </p:cBhvr>
                                    </p:animEffect>
                                    <p:anim calcmode="lin" valueType="num">
                                      <p:cBhvr>
                                        <p:cTn id="62"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63"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7">
                                            <p:txEl>
                                              <p:pRg st="2" end="2"/>
                                            </p:txEl>
                                          </p:spTgt>
                                        </p:tgtEl>
                                        <p:attrNameLst>
                                          <p:attrName>style.visibility</p:attrName>
                                        </p:attrNameLst>
                                      </p:cBhvr>
                                      <p:to>
                                        <p:strVal val="visible"/>
                                      </p:to>
                                    </p:set>
                                    <p:animEffect transition="in" filter="fade">
                                      <p:cBhvr>
                                        <p:cTn id="68" dur="1000"/>
                                        <p:tgtEl>
                                          <p:spTgt spid="17">
                                            <p:txEl>
                                              <p:pRg st="2" end="2"/>
                                            </p:txEl>
                                          </p:spTgt>
                                        </p:tgtEl>
                                      </p:cBhvr>
                                    </p:animEffect>
                                    <p:anim calcmode="lin" valueType="num">
                                      <p:cBhvr>
                                        <p:cTn id="69"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70"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build="p"/>
      <p:bldP spid="38" grpId="0" animBg="1"/>
      <p:bldP spid="39"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8B50C-7E96-4BD5-8FB2-72D9F96066F7}"/>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5FD704F3-5665-772F-E9E6-5F4236F05CAB}"/>
              </a:ext>
            </a:extLst>
          </p:cNvPr>
          <p:cNvSpPr/>
          <p:nvPr/>
        </p:nvSpPr>
        <p:spPr>
          <a:xfrm>
            <a:off x="0" y="7666"/>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4" name="群組 3">
            <a:extLst>
              <a:ext uri="{FF2B5EF4-FFF2-40B4-BE49-F238E27FC236}">
                <a16:creationId xmlns:a16="http://schemas.microsoft.com/office/drawing/2014/main" id="{0B54AAD3-CFE0-2D33-BC4C-AE1649844A76}"/>
              </a:ext>
            </a:extLst>
          </p:cNvPr>
          <p:cNvGrpSpPr/>
          <p:nvPr/>
        </p:nvGrpSpPr>
        <p:grpSpPr>
          <a:xfrm>
            <a:off x="6857982" y="-1869344"/>
            <a:ext cx="7509465" cy="7509465"/>
            <a:chOff x="9183091" y="4475589"/>
            <a:chExt cx="2103005" cy="2103005"/>
          </a:xfrm>
          <a:solidFill>
            <a:srgbClr val="0E5B93">
              <a:alpha val="50000"/>
            </a:srgbClr>
          </a:solidFill>
        </p:grpSpPr>
        <p:grpSp>
          <p:nvGrpSpPr>
            <p:cNvPr id="5" name="群組 4">
              <a:extLst>
                <a:ext uri="{FF2B5EF4-FFF2-40B4-BE49-F238E27FC236}">
                  <a16:creationId xmlns:a16="http://schemas.microsoft.com/office/drawing/2014/main" id="{C0441DFC-8556-7076-32A6-124E9B33E074}"/>
                </a:ext>
              </a:extLst>
            </p:cNvPr>
            <p:cNvGrpSpPr/>
            <p:nvPr/>
          </p:nvGrpSpPr>
          <p:grpSpPr>
            <a:xfrm rot="2700000">
              <a:off x="9183091" y="4475589"/>
              <a:ext cx="2103005" cy="2103005"/>
              <a:chOff x="9285315" y="4586316"/>
              <a:chExt cx="311112" cy="311112"/>
            </a:xfrm>
            <a:grpFill/>
          </p:grpSpPr>
          <p:sp>
            <p:nvSpPr>
              <p:cNvPr id="8" name="圓形: 空心 7">
                <a:extLst>
                  <a:ext uri="{FF2B5EF4-FFF2-40B4-BE49-F238E27FC236}">
                    <a16:creationId xmlns:a16="http://schemas.microsoft.com/office/drawing/2014/main" id="{18E4332E-6236-8B88-5745-C64B7949DBA0}"/>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9" name="直線接點 8">
                <a:extLst>
                  <a:ext uri="{FF2B5EF4-FFF2-40B4-BE49-F238E27FC236}">
                    <a16:creationId xmlns:a16="http://schemas.microsoft.com/office/drawing/2014/main" id="{4AF29040-4D26-4206-BCDA-288ADA402B19}"/>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 name="文字方塊 5">
              <a:extLst>
                <a:ext uri="{FF2B5EF4-FFF2-40B4-BE49-F238E27FC236}">
                  <a16:creationId xmlns:a16="http://schemas.microsoft.com/office/drawing/2014/main" id="{C7054DE2-A0AB-AFF4-7124-7EAE0D76A174}"/>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7" name="文字方塊 6">
              <a:extLst>
                <a:ext uri="{FF2B5EF4-FFF2-40B4-BE49-F238E27FC236}">
                  <a16:creationId xmlns:a16="http://schemas.microsoft.com/office/drawing/2014/main" id="{6521DB64-1877-FF40-B20F-43D8B884A419}"/>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sp>
        <p:nvSpPr>
          <p:cNvPr id="11" name="十字形 10">
            <a:extLst>
              <a:ext uri="{FF2B5EF4-FFF2-40B4-BE49-F238E27FC236}">
                <a16:creationId xmlns:a16="http://schemas.microsoft.com/office/drawing/2014/main" id="{F53A26B8-106F-F72A-A9C6-E1B81CC98A64}"/>
              </a:ext>
            </a:extLst>
          </p:cNvPr>
          <p:cNvSpPr/>
          <p:nvPr/>
        </p:nvSpPr>
        <p:spPr>
          <a:xfrm flipH="1">
            <a:off x="108461" y="5076160"/>
            <a:ext cx="495753" cy="495753"/>
          </a:xfrm>
          <a:prstGeom prst="plus">
            <a:avLst>
              <a:gd name="adj" fmla="val 42646"/>
            </a:avLst>
          </a:prstGeom>
          <a:solidFill>
            <a:srgbClr val="0E5B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pic>
        <p:nvPicPr>
          <p:cNvPr id="12" name="圖形 11" descr="醫藥">
            <a:extLst>
              <a:ext uri="{FF2B5EF4-FFF2-40B4-BE49-F238E27FC236}">
                <a16:creationId xmlns:a16="http://schemas.microsoft.com/office/drawing/2014/main" id="{9CECCBBD-7C0E-7124-7D2C-81A0B0BBC4D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356154" y="5892150"/>
            <a:ext cx="914400" cy="914400"/>
          </a:xfrm>
          <a:prstGeom prst="rect">
            <a:avLst/>
          </a:prstGeom>
        </p:spPr>
      </p:pic>
      <p:grpSp>
        <p:nvGrpSpPr>
          <p:cNvPr id="13" name="群組 12">
            <a:extLst>
              <a:ext uri="{FF2B5EF4-FFF2-40B4-BE49-F238E27FC236}">
                <a16:creationId xmlns:a16="http://schemas.microsoft.com/office/drawing/2014/main" id="{6767B33B-9DB3-5659-C1DF-002AF58058DF}"/>
              </a:ext>
            </a:extLst>
          </p:cNvPr>
          <p:cNvGrpSpPr/>
          <p:nvPr/>
        </p:nvGrpSpPr>
        <p:grpSpPr>
          <a:xfrm>
            <a:off x="604214" y="4300767"/>
            <a:ext cx="311112" cy="311112"/>
            <a:chOff x="9285316" y="4586316"/>
            <a:chExt cx="311112" cy="311112"/>
          </a:xfrm>
          <a:solidFill>
            <a:srgbClr val="0E5B93">
              <a:alpha val="80000"/>
            </a:srgbClr>
          </a:solidFill>
        </p:grpSpPr>
        <p:sp>
          <p:nvSpPr>
            <p:cNvPr id="14" name="圓形: 空心 13">
              <a:extLst>
                <a:ext uri="{FF2B5EF4-FFF2-40B4-BE49-F238E27FC236}">
                  <a16:creationId xmlns:a16="http://schemas.microsoft.com/office/drawing/2014/main" id="{EC4C7733-129E-14AC-9939-B19B88557E25}"/>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15" name="直線接點 14">
              <a:extLst>
                <a:ext uri="{FF2B5EF4-FFF2-40B4-BE49-F238E27FC236}">
                  <a16:creationId xmlns:a16="http://schemas.microsoft.com/office/drawing/2014/main" id="{4E28F134-EB95-3074-C543-7BE88B9DB42C}"/>
                </a:ext>
              </a:extLst>
            </p:cNvPr>
            <p:cNvCxnSpPr>
              <a:cxnSpLocks/>
            </p:cNvCxnSpPr>
            <p:nvPr/>
          </p:nvCxnSpPr>
          <p:spPr>
            <a:xfrm>
              <a:off x="9315450" y="4741872"/>
              <a:ext cx="241300" cy="0"/>
            </a:xfrm>
            <a:prstGeom prst="line">
              <a:avLst/>
            </a:prstGeom>
            <a:grpFill/>
            <a:ln w="34925">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cxnSp>
        <p:nvCxnSpPr>
          <p:cNvPr id="16" name="直線接點 15">
            <a:extLst>
              <a:ext uri="{FF2B5EF4-FFF2-40B4-BE49-F238E27FC236}">
                <a16:creationId xmlns:a16="http://schemas.microsoft.com/office/drawing/2014/main" id="{7DE32D2C-7B92-EFBB-60AE-86709A1FA68C}"/>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D58358F5-E43C-3E8D-D07B-67B241771336}"/>
              </a:ext>
            </a:extLst>
          </p:cNvPr>
          <p:cNvSpPr txBox="1"/>
          <p:nvPr/>
        </p:nvSpPr>
        <p:spPr>
          <a:xfrm>
            <a:off x="2974485" y="6441786"/>
            <a:ext cx="6243030" cy="369332"/>
          </a:xfrm>
          <a:prstGeom prst="rect">
            <a:avLst/>
          </a:prstGeom>
          <a:noFill/>
        </p:spPr>
        <p:txBody>
          <a:bodyPr wrap="square">
            <a:spAutoFit/>
          </a:bodyPr>
          <a:lstStyle/>
          <a:p>
            <a:pPr algn="ctr"/>
            <a:r>
              <a:rPr lang="en-US" altLang="zh-TW"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Ref :</a:t>
            </a:r>
            <a:r>
              <a:rPr lang="zh-TW" altLang="en-US"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別讓視力老太快</a:t>
            </a:r>
            <a:r>
              <a:rPr lang="en-US" altLang="zh-TW"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 40</a:t>
            </a:r>
            <a:r>
              <a:rPr lang="zh-TW" altLang="en-US"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歲起必讀 白內障、青光眼</a:t>
            </a:r>
          </a:p>
        </p:txBody>
      </p:sp>
      <p:sp>
        <p:nvSpPr>
          <p:cNvPr id="27" name="文字方塊 26">
            <a:extLst>
              <a:ext uri="{FF2B5EF4-FFF2-40B4-BE49-F238E27FC236}">
                <a16:creationId xmlns:a16="http://schemas.microsoft.com/office/drawing/2014/main" id="{2DA001CA-8CA0-8C38-7BE5-7C587201834C}"/>
              </a:ext>
            </a:extLst>
          </p:cNvPr>
          <p:cNvSpPr txBox="1"/>
          <p:nvPr/>
        </p:nvSpPr>
        <p:spPr>
          <a:xfrm>
            <a:off x="775993" y="444500"/>
            <a:ext cx="954107" cy="2992166"/>
          </a:xfrm>
          <a:prstGeom prst="rect">
            <a:avLst/>
          </a:prstGeom>
          <a:noFill/>
        </p:spPr>
        <p:txBody>
          <a:bodyPr vert="eaVert" wrap="none" rtlCol="0">
            <a:spAutoFit/>
          </a:bodyPr>
          <a:lstStyle/>
          <a:p>
            <a:r>
              <a:rPr lang="zh-TW" altLang="en-US" sz="5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所以老花</a:t>
            </a:r>
            <a:r>
              <a:rPr lang="en-US" altLang="zh-TW" sz="5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endParaRPr lang="zh-TW" altLang="en-US" sz="5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7" name="內容版面配置區 16">
            <a:extLst>
              <a:ext uri="{FF2B5EF4-FFF2-40B4-BE49-F238E27FC236}">
                <a16:creationId xmlns:a16="http://schemas.microsoft.com/office/drawing/2014/main" id="{E8DCDD24-BFD2-8445-AEC2-D79A39BE17E7}"/>
              </a:ext>
            </a:extLst>
          </p:cNvPr>
          <p:cNvSpPr>
            <a:spLocks noGrp="1"/>
          </p:cNvSpPr>
          <p:nvPr>
            <p:ph idx="1"/>
          </p:nvPr>
        </p:nvSpPr>
        <p:spPr>
          <a:xfrm>
            <a:off x="2051406" y="4980778"/>
            <a:ext cx="8089188" cy="1261418"/>
          </a:xfrm>
        </p:spPr>
        <p:txBody>
          <a:bodyPr>
            <a:normAutofit/>
          </a:bodyPr>
          <a:lstStyle/>
          <a:p>
            <a:pPr marL="0" indent="0">
              <a:buClr>
                <a:srgbClr val="0E5B93"/>
              </a:buClr>
              <a:buNone/>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簡單來說，</a:t>
            </a:r>
            <a:b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b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1.</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就是睫狀肌</a:t>
            </a:r>
            <a:r>
              <a:rPr lang="zh-TW" altLang="en-US"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沒有力氣</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再幫你</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HOLD</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水晶體啦</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b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b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2.</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水晶體因為老化而失去彈性，而無法順利聚焦啦</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p>
        </p:txBody>
      </p:sp>
      <p:pic>
        <p:nvPicPr>
          <p:cNvPr id="18" name="圖片 17">
            <a:extLst>
              <a:ext uri="{FF2B5EF4-FFF2-40B4-BE49-F238E27FC236}">
                <a16:creationId xmlns:a16="http://schemas.microsoft.com/office/drawing/2014/main" id="{56C15865-AC7D-FC4C-B99E-07D83ABE5E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73" b="91211" l="9570" r="94727">
                        <a14:foregroundMark x1="94824" y1="53516" x2="94824" y2="53516"/>
                        <a14:foregroundMark x1="94629" y1="53711" x2="94629" y2="53711"/>
                        <a14:foregroundMark x1="60449" y1="91211" x2="60449" y2="91211"/>
                        <a14:foregroundMark x1="12109" y1="48242" x2="12109" y2="48242"/>
                        <a14:foregroundMark x1="61719" y1="9473" x2="61719" y2="9473"/>
                        <a14:foregroundMark x1="34277" y1="19336" x2="34277" y2="19336"/>
                        <a14:foregroundMark x1="22852" y1="28223" x2="22852" y2="28223"/>
                        <a14:foregroundMark x1="10352" y1="50684" x2="10352" y2="50684"/>
                        <a14:foregroundMark x1="10352" y1="50684" x2="10352" y2="50684"/>
                        <a14:foregroundMark x1="10352" y1="50684" x2="10352" y2="50684"/>
                        <a14:foregroundMark x1="10352" y1="50684" x2="10352" y2="50684"/>
                        <a14:foregroundMark x1="10352" y1="50684" x2="10352" y2="50684"/>
                        <a14:foregroundMark x1="9570" y1="49609" x2="9570" y2="49609"/>
                        <a14:backgroundMark x1="54395" y1="14844" x2="54395" y2="14844"/>
                      </a14:backgroundRemoval>
                    </a14:imgEffect>
                  </a14:imgLayer>
                </a14:imgProps>
              </a:ext>
            </a:extLst>
          </a:blip>
          <a:stretch>
            <a:fillRect/>
          </a:stretch>
        </p:blipFill>
        <p:spPr>
          <a:xfrm>
            <a:off x="4040964" y="1373416"/>
            <a:ext cx="3896833" cy="3896833"/>
          </a:xfrm>
          <a:prstGeom prst="rect">
            <a:avLst/>
          </a:prstGeom>
        </p:spPr>
      </p:pic>
      <p:pic>
        <p:nvPicPr>
          <p:cNvPr id="19" name="圖形 18" descr="箭號 (順時針曲線)">
            <a:extLst>
              <a:ext uri="{FF2B5EF4-FFF2-40B4-BE49-F238E27FC236}">
                <a16:creationId xmlns:a16="http://schemas.microsoft.com/office/drawing/2014/main" id="{DDCCADAF-7972-1E15-B90A-4EA01762752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805560" y="3321833"/>
            <a:ext cx="914400" cy="914400"/>
          </a:xfrm>
          <a:prstGeom prst="rect">
            <a:avLst/>
          </a:prstGeom>
        </p:spPr>
      </p:pic>
      <p:pic>
        <p:nvPicPr>
          <p:cNvPr id="20" name="圖形 19" descr="箭號 (順時針曲線)">
            <a:extLst>
              <a:ext uri="{FF2B5EF4-FFF2-40B4-BE49-F238E27FC236}">
                <a16:creationId xmlns:a16="http://schemas.microsoft.com/office/drawing/2014/main" id="{D3AFBACD-5C73-CA7C-F150-D28A8D386F0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0800000" flipH="1">
            <a:off x="3783140" y="2279779"/>
            <a:ext cx="914400" cy="914400"/>
          </a:xfrm>
          <a:prstGeom prst="rect">
            <a:avLst/>
          </a:prstGeom>
        </p:spPr>
      </p:pic>
      <p:sp>
        <p:nvSpPr>
          <p:cNvPr id="21" name="矩形: 圓角 20">
            <a:extLst>
              <a:ext uri="{FF2B5EF4-FFF2-40B4-BE49-F238E27FC236}">
                <a16:creationId xmlns:a16="http://schemas.microsoft.com/office/drawing/2014/main" id="{823940FB-4FD8-DBEF-4E86-F2532A5325A3}"/>
              </a:ext>
            </a:extLst>
          </p:cNvPr>
          <p:cNvSpPr/>
          <p:nvPr/>
        </p:nvSpPr>
        <p:spPr>
          <a:xfrm>
            <a:off x="4450266" y="694807"/>
            <a:ext cx="3166711" cy="648252"/>
          </a:xfrm>
          <a:prstGeom prst="roundRect">
            <a:avLst>
              <a:gd name="adj" fmla="val 23274"/>
            </a:avLst>
          </a:prstGeom>
          <a:ln w="38100">
            <a:solidFill>
              <a:srgbClr val="5C41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200" dirty="0">
                <a:solidFill>
                  <a:srgbClr val="9C3B28"/>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老花眼睛</a:t>
            </a:r>
          </a:p>
        </p:txBody>
      </p:sp>
    </p:spTree>
    <p:custDataLst>
      <p:tags r:id="rId1"/>
    </p:custDataLst>
    <p:extLst>
      <p:ext uri="{BB962C8B-B14F-4D97-AF65-F5344CB8AC3E}">
        <p14:creationId xmlns:p14="http://schemas.microsoft.com/office/powerpoint/2010/main" val="98810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9"/>
                                        </p:tgtEl>
                                        <p:attrNameLst>
                                          <p:attrName>r</p:attrName>
                                        </p:attrNameLst>
                                      </p:cBhvr>
                                    </p:animRot>
                                    <p:animRot by="-240000">
                                      <p:cBhvr>
                                        <p:cTn id="12" dur="200" fill="hold">
                                          <p:stCondLst>
                                            <p:cond delay="200"/>
                                          </p:stCondLst>
                                        </p:cTn>
                                        <p:tgtEl>
                                          <p:spTgt spid="19"/>
                                        </p:tgtEl>
                                        <p:attrNameLst>
                                          <p:attrName>r</p:attrName>
                                        </p:attrNameLst>
                                      </p:cBhvr>
                                    </p:animRot>
                                    <p:animRot by="240000">
                                      <p:cBhvr>
                                        <p:cTn id="13" dur="200" fill="hold">
                                          <p:stCondLst>
                                            <p:cond delay="400"/>
                                          </p:stCondLst>
                                        </p:cTn>
                                        <p:tgtEl>
                                          <p:spTgt spid="19"/>
                                        </p:tgtEl>
                                        <p:attrNameLst>
                                          <p:attrName>r</p:attrName>
                                        </p:attrNameLst>
                                      </p:cBhvr>
                                    </p:animRot>
                                    <p:animRot by="-240000">
                                      <p:cBhvr>
                                        <p:cTn id="14" dur="200" fill="hold">
                                          <p:stCondLst>
                                            <p:cond delay="600"/>
                                          </p:stCondLst>
                                        </p:cTn>
                                        <p:tgtEl>
                                          <p:spTgt spid="19"/>
                                        </p:tgtEl>
                                        <p:attrNameLst>
                                          <p:attrName>r</p:attrName>
                                        </p:attrNameLst>
                                      </p:cBhvr>
                                    </p:animRot>
                                    <p:animRot by="120000">
                                      <p:cBhvr>
                                        <p:cTn id="15" dur="200" fill="hold">
                                          <p:stCondLst>
                                            <p:cond delay="800"/>
                                          </p:stCondLst>
                                        </p:cTn>
                                        <p:tgtEl>
                                          <p:spTgt spid="19"/>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20"/>
                                        </p:tgtEl>
                                        <p:attrNameLst>
                                          <p:attrName>r</p:attrName>
                                        </p:attrNameLst>
                                      </p:cBhvr>
                                    </p:animRot>
                                    <p:animRot by="-240000">
                                      <p:cBhvr>
                                        <p:cTn id="18" dur="200" fill="hold">
                                          <p:stCondLst>
                                            <p:cond delay="200"/>
                                          </p:stCondLst>
                                        </p:cTn>
                                        <p:tgtEl>
                                          <p:spTgt spid="20"/>
                                        </p:tgtEl>
                                        <p:attrNameLst>
                                          <p:attrName>r</p:attrName>
                                        </p:attrNameLst>
                                      </p:cBhvr>
                                    </p:animRot>
                                    <p:animRot by="240000">
                                      <p:cBhvr>
                                        <p:cTn id="19" dur="200" fill="hold">
                                          <p:stCondLst>
                                            <p:cond delay="400"/>
                                          </p:stCondLst>
                                        </p:cTn>
                                        <p:tgtEl>
                                          <p:spTgt spid="20"/>
                                        </p:tgtEl>
                                        <p:attrNameLst>
                                          <p:attrName>r</p:attrName>
                                        </p:attrNameLst>
                                      </p:cBhvr>
                                    </p:animRot>
                                    <p:animRot by="-240000">
                                      <p:cBhvr>
                                        <p:cTn id="20" dur="200" fill="hold">
                                          <p:stCondLst>
                                            <p:cond delay="600"/>
                                          </p:stCondLst>
                                        </p:cTn>
                                        <p:tgtEl>
                                          <p:spTgt spid="20"/>
                                        </p:tgtEl>
                                        <p:attrNameLst>
                                          <p:attrName>r</p:attrName>
                                        </p:attrNameLst>
                                      </p:cBhvr>
                                    </p:animRot>
                                    <p:animRot by="120000">
                                      <p:cBhvr>
                                        <p:cTn id="21" dur="200" fill="hold">
                                          <p:stCondLst>
                                            <p:cond delay="800"/>
                                          </p:stCondLst>
                                        </p:cTn>
                                        <p:tgtEl>
                                          <p:spTgt spid="20"/>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fade">
                                      <p:cBhvr>
                                        <p:cTn id="26" dur="1000"/>
                                        <p:tgtEl>
                                          <p:spTgt spid="17">
                                            <p:txEl>
                                              <p:pRg st="0" end="0"/>
                                            </p:txEl>
                                          </p:spTgt>
                                        </p:tgtEl>
                                      </p:cBhvr>
                                    </p:animEffect>
                                    <p:anim calcmode="lin" valueType="num">
                                      <p:cBhvr>
                                        <p:cTn id="27"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F5CB637D-82C7-8BF2-E113-9A6609BB0340}"/>
              </a:ext>
            </a:extLst>
          </p:cNvPr>
          <p:cNvSpPr/>
          <p:nvPr/>
        </p:nvSpPr>
        <p:spPr>
          <a:xfrm>
            <a:off x="0" y="-9570"/>
            <a:ext cx="12192000" cy="6858000"/>
          </a:xfrm>
          <a:prstGeom prst="rect">
            <a:avLst/>
          </a:prstGeom>
          <a:pattFill prst="pct5">
            <a:fgClr>
              <a:srgbClr val="34E89E"/>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5" name="直線接點 4">
            <a:extLst>
              <a:ext uri="{FF2B5EF4-FFF2-40B4-BE49-F238E27FC236}">
                <a16:creationId xmlns:a16="http://schemas.microsoft.com/office/drawing/2014/main" id="{2EAD5BAF-E891-E754-C87B-6C7D6C1BEABC}"/>
              </a:ext>
            </a:extLst>
          </p:cNvPr>
          <p:cNvCxnSpPr>
            <a:cxnSpLocks/>
          </p:cNvCxnSpPr>
          <p:nvPr/>
        </p:nvCxnSpPr>
        <p:spPr>
          <a:xfrm>
            <a:off x="8689846" y="5240790"/>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12" name="標題 3">
            <a:extLst>
              <a:ext uri="{FF2B5EF4-FFF2-40B4-BE49-F238E27FC236}">
                <a16:creationId xmlns:a16="http://schemas.microsoft.com/office/drawing/2014/main" id="{019BB7BD-695F-2D54-323D-93939C0C39B4}"/>
              </a:ext>
            </a:extLst>
          </p:cNvPr>
          <p:cNvSpPr txBox="1">
            <a:spLocks/>
          </p:cNvSpPr>
          <p:nvPr/>
        </p:nvSpPr>
        <p:spPr>
          <a:xfrm>
            <a:off x="4478526" y="5448463"/>
            <a:ext cx="4095750" cy="640562"/>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r"/>
            <a:r>
              <a:rPr lang="zh-TW" altLang="en-US" dirty="0">
                <a:latin typeface="Gen Jyuu Gothic P Bold" panose="020B0602020203020207" pitchFamily="34" charset="-120"/>
                <a:ea typeface="Gen Jyuu Gothic P Bold" panose="020B0602020203020207" pitchFamily="34" charset="-120"/>
                <a:cs typeface="Gen Jyuu Gothic P Bold" panose="020B0602020203020207" pitchFamily="34" charset="-120"/>
              </a:rPr>
              <a:t>白內障</a:t>
            </a:r>
          </a:p>
        </p:txBody>
      </p:sp>
      <p:sp>
        <p:nvSpPr>
          <p:cNvPr id="13" name="文字版面配置區 5">
            <a:extLst>
              <a:ext uri="{FF2B5EF4-FFF2-40B4-BE49-F238E27FC236}">
                <a16:creationId xmlns:a16="http://schemas.microsoft.com/office/drawing/2014/main" id="{5770E31A-B100-5674-C579-F46B11D67F06}"/>
              </a:ext>
            </a:extLst>
          </p:cNvPr>
          <p:cNvSpPr txBox="1">
            <a:spLocks/>
          </p:cNvSpPr>
          <p:nvPr/>
        </p:nvSpPr>
        <p:spPr>
          <a:xfrm>
            <a:off x="8669526" y="5642773"/>
            <a:ext cx="3200400" cy="44625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altLang="zh-TW" sz="2200" dirty="0">
                <a:solidFill>
                  <a:schemeClr val="tx1"/>
                </a:solidFill>
                <a:latin typeface="Berlin Sans FB Demi" panose="020E0802020502020306" pitchFamily="34" charset="0"/>
              </a:rPr>
              <a:t>Cataract</a:t>
            </a:r>
            <a:endParaRPr lang="zh-TW" altLang="en-US" sz="2200" dirty="0">
              <a:solidFill>
                <a:schemeClr val="tx1"/>
              </a:solidFill>
              <a:latin typeface="Berlin Sans FB Demi" panose="020E0802020502020306" pitchFamily="34" charset="0"/>
            </a:endParaRPr>
          </a:p>
        </p:txBody>
      </p:sp>
      <p:sp>
        <p:nvSpPr>
          <p:cNvPr id="4" name="圖片版面配置區 3">
            <a:extLst>
              <a:ext uri="{FF2B5EF4-FFF2-40B4-BE49-F238E27FC236}">
                <a16:creationId xmlns:a16="http://schemas.microsoft.com/office/drawing/2014/main" id="{64B827D3-B144-917D-94BB-0EB90669BED0}"/>
              </a:ext>
            </a:extLst>
          </p:cNvPr>
          <p:cNvSpPr>
            <a:spLocks noGrp="1"/>
          </p:cNvSpPr>
          <p:nvPr>
            <p:ph type="pic" idx="1"/>
          </p:nvPr>
        </p:nvSpPr>
        <p:spPr/>
        <p:txBody>
          <a:bodyPr/>
          <a:lstStyle/>
          <a:p>
            <a:endParaRPr lang="zh-TW" altLang="en-US"/>
          </a:p>
        </p:txBody>
      </p:sp>
      <p:pic>
        <p:nvPicPr>
          <p:cNvPr id="2" name="圖片 1">
            <a:extLst>
              <a:ext uri="{FF2B5EF4-FFF2-40B4-BE49-F238E27FC236}">
                <a16:creationId xmlns:a16="http://schemas.microsoft.com/office/drawing/2014/main" id="{B1E535AB-66D5-F9CE-77CE-C64705D5C608}"/>
              </a:ext>
            </a:extLst>
          </p:cNvPr>
          <p:cNvPicPr>
            <a:picLocks noChangeAspect="1"/>
          </p:cNvPicPr>
          <p:nvPr/>
        </p:nvPicPr>
        <p:blipFill>
          <a:blip r:embed="rId3"/>
          <a:stretch>
            <a:fillRect/>
          </a:stretch>
        </p:blipFill>
        <p:spPr>
          <a:xfrm>
            <a:off x="-3048" y="-3438941"/>
            <a:ext cx="12192000" cy="8128000"/>
          </a:xfrm>
          <a:prstGeom prst="rect">
            <a:avLst/>
          </a:prstGeom>
        </p:spPr>
      </p:pic>
      <p:pic>
        <p:nvPicPr>
          <p:cNvPr id="7" name="圖片 6">
            <a:extLst>
              <a:ext uri="{FF2B5EF4-FFF2-40B4-BE49-F238E27FC236}">
                <a16:creationId xmlns:a16="http://schemas.microsoft.com/office/drawing/2014/main" id="{9EC416D3-B25F-33DE-1C6B-8E8BD8D5F6E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3048" y="-3438941"/>
            <a:ext cx="12192000" cy="8128000"/>
          </a:xfrm>
          <a:prstGeom prst="rect">
            <a:avLst/>
          </a:prstGeom>
        </p:spPr>
      </p:pic>
      <p:sp>
        <p:nvSpPr>
          <p:cNvPr id="3" name="文字方塊 2">
            <a:extLst>
              <a:ext uri="{FF2B5EF4-FFF2-40B4-BE49-F238E27FC236}">
                <a16:creationId xmlns:a16="http://schemas.microsoft.com/office/drawing/2014/main" id="{C797EE18-8B04-508F-95ED-FDA758D93EBE}"/>
              </a:ext>
            </a:extLst>
          </p:cNvPr>
          <p:cNvSpPr txBox="1"/>
          <p:nvPr/>
        </p:nvSpPr>
        <p:spPr>
          <a:xfrm>
            <a:off x="6467475" y="4687796"/>
            <a:ext cx="8599251" cy="307777"/>
          </a:xfrm>
          <a:prstGeom prst="rect">
            <a:avLst/>
          </a:prstGeom>
          <a:noFill/>
        </p:spPr>
        <p:txBody>
          <a:bodyPr wrap="square">
            <a:spAutoFit/>
          </a:bodyPr>
          <a:lstStyle/>
          <a:p>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Copyright © 2025 </a:t>
            </a:r>
            <a:r>
              <a:rPr lang="zh-TW" altLang="en-US" sz="1400" dirty="0">
                <a:latin typeface="Berlin Sans FB Demi" panose="020E0802020502020306" pitchFamily="34" charset="0"/>
                <a:ea typeface="Gen Jyuu Gothic Bold" panose="020B0602020203020207" pitchFamily="34" charset="-120"/>
                <a:cs typeface="Gen Jyuu Gothic Bold" panose="020B0602020203020207" pitchFamily="34" charset="-120"/>
              </a:rPr>
              <a:t>方知樂學教育有限公司 </a:t>
            </a:r>
            <a:r>
              <a:rPr lang="en-US" altLang="zh-TW" sz="1400" dirty="0" err="1">
                <a:latin typeface="Berlin Sans FB Demi" panose="020E0802020502020306" pitchFamily="34" charset="0"/>
                <a:ea typeface="Gen Jyuu Gothic Bold" panose="020B0602020203020207" pitchFamily="34" charset="-120"/>
                <a:cs typeface="Gen Jyuu Gothic Bold" panose="020B0602020203020207" pitchFamily="34" charset="-120"/>
              </a:rPr>
              <a:t>FunPharm</a:t>
            </a:r>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 All rights reserved.</a:t>
            </a:r>
            <a:endParaRPr lang="zh-TW" altLang="en-US" sz="1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Tree>
    <p:custDataLst>
      <p:tags r:id="rId1"/>
    </p:custDataLst>
    <p:extLst>
      <p:ext uri="{BB962C8B-B14F-4D97-AF65-F5344CB8AC3E}">
        <p14:creationId xmlns:p14="http://schemas.microsoft.com/office/powerpoint/2010/main" val="2041087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1627B-5387-00C7-08DF-1C938C8EC75B}"/>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915AC414-0453-22A1-B202-5641E43F88F2}"/>
              </a:ext>
            </a:extLst>
          </p:cNvPr>
          <p:cNvSpPr/>
          <p:nvPr/>
        </p:nvSpPr>
        <p:spPr>
          <a:xfrm>
            <a:off x="0" y="9885"/>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十字形 26">
            <a:extLst>
              <a:ext uri="{FF2B5EF4-FFF2-40B4-BE49-F238E27FC236}">
                <a16:creationId xmlns:a16="http://schemas.microsoft.com/office/drawing/2014/main" id="{080C037D-D57F-C133-E51A-B81D5121F7A6}"/>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95C39795-D7F6-91E2-84E1-9E179ABD8841}"/>
              </a:ext>
            </a:extLst>
          </p:cNvPr>
          <p:cNvGrpSpPr/>
          <p:nvPr/>
        </p:nvGrpSpPr>
        <p:grpSpPr>
          <a:xfrm>
            <a:off x="10974989" y="447559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67CA7C12-3233-27F4-D0D4-BDA94A07B4B8}"/>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E22C074A-2B7D-71B2-7EBF-9B737E1EB621}"/>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3FD945C6-99BF-8E64-85EF-BB70E6FA50BF}"/>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5143FCF7-6EA2-495F-2880-D5703EDF397C}"/>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1D2D535D-D362-D1B5-4F3F-2B705060A0D1}"/>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121196F1-19ED-68D7-151F-0BCAC342D029}"/>
              </a:ext>
            </a:extLst>
          </p:cNvPr>
          <p:cNvSpPr/>
          <p:nvPr/>
        </p:nvSpPr>
        <p:spPr>
          <a:xfrm flipH="1">
            <a:off x="1143108" y="487031"/>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7" name="群組 6">
            <a:extLst>
              <a:ext uri="{FF2B5EF4-FFF2-40B4-BE49-F238E27FC236}">
                <a16:creationId xmlns:a16="http://schemas.microsoft.com/office/drawing/2014/main" id="{AC51077C-7DDA-310E-9960-0CB21CC132A8}"/>
              </a:ext>
            </a:extLst>
          </p:cNvPr>
          <p:cNvGrpSpPr/>
          <p:nvPr/>
        </p:nvGrpSpPr>
        <p:grpSpPr>
          <a:xfrm>
            <a:off x="-1909302" y="4725264"/>
            <a:ext cx="16010604" cy="3361512"/>
            <a:chOff x="-1234736" y="4725264"/>
            <a:chExt cx="16010604" cy="3361512"/>
          </a:xfrm>
        </p:grpSpPr>
        <p:grpSp>
          <p:nvGrpSpPr>
            <p:cNvPr id="36" name="群組 35">
              <a:extLst>
                <a:ext uri="{FF2B5EF4-FFF2-40B4-BE49-F238E27FC236}">
                  <a16:creationId xmlns:a16="http://schemas.microsoft.com/office/drawing/2014/main" id="{9E96505F-3DB3-CB0E-44DE-D18848BD8480}"/>
                </a:ext>
              </a:extLst>
            </p:cNvPr>
            <p:cNvGrpSpPr>
              <a:grpSpLocks/>
            </p:cNvGrpSpPr>
            <p:nvPr/>
          </p:nvGrpSpPr>
          <p:grpSpPr>
            <a:xfrm>
              <a:off x="-1234736" y="4725264"/>
              <a:ext cx="3356010" cy="3361512"/>
              <a:chOff x="9183091" y="4475589"/>
              <a:chExt cx="2103005" cy="2103005"/>
            </a:xfrm>
            <a:solidFill>
              <a:srgbClr val="0E5B93">
                <a:alpha val="50000"/>
              </a:srgbClr>
            </a:solidFill>
          </p:grpSpPr>
          <p:grpSp>
            <p:nvGrpSpPr>
              <p:cNvPr id="37" name="群組 36">
                <a:extLst>
                  <a:ext uri="{FF2B5EF4-FFF2-40B4-BE49-F238E27FC236}">
                    <a16:creationId xmlns:a16="http://schemas.microsoft.com/office/drawing/2014/main" id="{8FEF09E5-E127-0C97-DD9F-CB08676F51BF}"/>
                  </a:ext>
                </a:extLst>
              </p:cNvPr>
              <p:cNvGrpSpPr/>
              <p:nvPr/>
            </p:nvGrpSpPr>
            <p:grpSpPr>
              <a:xfrm rot="2700000">
                <a:off x="9183091" y="4475589"/>
                <a:ext cx="2103005" cy="2103005"/>
                <a:chOff x="9285315" y="4586316"/>
                <a:chExt cx="311112" cy="311112"/>
              </a:xfrm>
              <a:grpFill/>
            </p:grpSpPr>
            <p:sp>
              <p:nvSpPr>
                <p:cNvPr id="40" name="圓形: 空心 39">
                  <a:extLst>
                    <a:ext uri="{FF2B5EF4-FFF2-40B4-BE49-F238E27FC236}">
                      <a16:creationId xmlns:a16="http://schemas.microsoft.com/office/drawing/2014/main" id="{864CCF05-4071-0DB2-C581-55E00DAD6B7D}"/>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1" name="直線接點 40">
                  <a:extLst>
                    <a:ext uri="{FF2B5EF4-FFF2-40B4-BE49-F238E27FC236}">
                      <a16:creationId xmlns:a16="http://schemas.microsoft.com/office/drawing/2014/main" id="{5DB1470C-A603-7564-DBF1-BA7725441D1B}"/>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8" name="文字方塊 37">
                <a:extLst>
                  <a:ext uri="{FF2B5EF4-FFF2-40B4-BE49-F238E27FC236}">
                    <a16:creationId xmlns:a16="http://schemas.microsoft.com/office/drawing/2014/main" id="{0DB1064B-8122-1AB2-3111-68D078A47FD3}"/>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39" name="文字方塊 38">
                <a:extLst>
                  <a:ext uri="{FF2B5EF4-FFF2-40B4-BE49-F238E27FC236}">
                    <a16:creationId xmlns:a16="http://schemas.microsoft.com/office/drawing/2014/main" id="{38A1A6CE-71CB-A74C-D5D3-7D88B6D7A58B}"/>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42" name="群組 41">
              <a:extLst>
                <a:ext uri="{FF2B5EF4-FFF2-40B4-BE49-F238E27FC236}">
                  <a16:creationId xmlns:a16="http://schemas.microsoft.com/office/drawing/2014/main" id="{EE508A7B-1672-2118-D6AD-034122E74AF0}"/>
                </a:ext>
              </a:extLst>
            </p:cNvPr>
            <p:cNvGrpSpPr>
              <a:grpSpLocks/>
            </p:cNvGrpSpPr>
            <p:nvPr/>
          </p:nvGrpSpPr>
          <p:grpSpPr>
            <a:xfrm>
              <a:off x="2092012" y="5803196"/>
              <a:ext cx="1899121" cy="1902235"/>
              <a:chOff x="9183091" y="4475589"/>
              <a:chExt cx="2103005" cy="2103005"/>
            </a:xfrm>
            <a:solidFill>
              <a:srgbClr val="0E5B93">
                <a:alpha val="50000"/>
              </a:srgbClr>
            </a:solidFill>
          </p:grpSpPr>
          <p:grpSp>
            <p:nvGrpSpPr>
              <p:cNvPr id="43" name="群組 42">
                <a:extLst>
                  <a:ext uri="{FF2B5EF4-FFF2-40B4-BE49-F238E27FC236}">
                    <a16:creationId xmlns:a16="http://schemas.microsoft.com/office/drawing/2014/main" id="{8348285C-B49B-A791-175D-85A813169D4E}"/>
                  </a:ext>
                </a:extLst>
              </p:cNvPr>
              <p:cNvGrpSpPr/>
              <p:nvPr/>
            </p:nvGrpSpPr>
            <p:grpSpPr>
              <a:xfrm rot="2700000">
                <a:off x="9183091" y="4475589"/>
                <a:ext cx="2103005" cy="2103005"/>
                <a:chOff x="9285315" y="4586316"/>
                <a:chExt cx="311112" cy="311112"/>
              </a:xfrm>
              <a:grpFill/>
            </p:grpSpPr>
            <p:sp>
              <p:nvSpPr>
                <p:cNvPr id="46" name="圓形: 空心 45">
                  <a:extLst>
                    <a:ext uri="{FF2B5EF4-FFF2-40B4-BE49-F238E27FC236}">
                      <a16:creationId xmlns:a16="http://schemas.microsoft.com/office/drawing/2014/main" id="{8784BE7F-82FF-398D-DC85-DFD50F32D431}"/>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7" name="直線接點 46">
                  <a:extLst>
                    <a:ext uri="{FF2B5EF4-FFF2-40B4-BE49-F238E27FC236}">
                      <a16:creationId xmlns:a16="http://schemas.microsoft.com/office/drawing/2014/main" id="{AEAEB049-DEE1-82DC-B063-D0B034799D0C}"/>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44" name="文字方塊 43">
                <a:extLst>
                  <a:ext uri="{FF2B5EF4-FFF2-40B4-BE49-F238E27FC236}">
                    <a16:creationId xmlns:a16="http://schemas.microsoft.com/office/drawing/2014/main" id="{7396D0FE-984C-5D84-8181-23F2C53ED824}"/>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45" name="文字方塊 44">
                <a:extLst>
                  <a:ext uri="{FF2B5EF4-FFF2-40B4-BE49-F238E27FC236}">
                    <a16:creationId xmlns:a16="http://schemas.microsoft.com/office/drawing/2014/main" id="{A657C71B-48D3-4E66-C3E7-C177760FB5AF}"/>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60" name="群組 59">
              <a:extLst>
                <a:ext uri="{FF2B5EF4-FFF2-40B4-BE49-F238E27FC236}">
                  <a16:creationId xmlns:a16="http://schemas.microsoft.com/office/drawing/2014/main" id="{67DB18C5-1CE4-889A-3521-6D1B8D33031A}"/>
                </a:ext>
              </a:extLst>
            </p:cNvPr>
            <p:cNvGrpSpPr>
              <a:grpSpLocks/>
            </p:cNvGrpSpPr>
            <p:nvPr/>
          </p:nvGrpSpPr>
          <p:grpSpPr>
            <a:xfrm>
              <a:off x="11419858" y="4725264"/>
              <a:ext cx="3356010" cy="3361512"/>
              <a:chOff x="9183091" y="4475589"/>
              <a:chExt cx="2103005" cy="2103005"/>
            </a:xfrm>
            <a:solidFill>
              <a:srgbClr val="0E5B93">
                <a:alpha val="50000"/>
              </a:srgbClr>
            </a:solidFill>
          </p:grpSpPr>
          <p:grpSp>
            <p:nvGrpSpPr>
              <p:cNvPr id="61" name="群組 60">
                <a:extLst>
                  <a:ext uri="{FF2B5EF4-FFF2-40B4-BE49-F238E27FC236}">
                    <a16:creationId xmlns:a16="http://schemas.microsoft.com/office/drawing/2014/main" id="{559C8DE4-6E94-38BC-F217-173C8D51B82A}"/>
                  </a:ext>
                </a:extLst>
              </p:cNvPr>
              <p:cNvGrpSpPr/>
              <p:nvPr/>
            </p:nvGrpSpPr>
            <p:grpSpPr>
              <a:xfrm rot="2700000">
                <a:off x="9183091" y="4475589"/>
                <a:ext cx="2103005" cy="2103005"/>
                <a:chOff x="9285315" y="4586316"/>
                <a:chExt cx="311112" cy="311112"/>
              </a:xfrm>
              <a:grpFill/>
            </p:grpSpPr>
            <p:sp>
              <p:nvSpPr>
                <p:cNvPr id="64" name="圓形: 空心 63">
                  <a:extLst>
                    <a:ext uri="{FF2B5EF4-FFF2-40B4-BE49-F238E27FC236}">
                      <a16:creationId xmlns:a16="http://schemas.microsoft.com/office/drawing/2014/main" id="{3BD15C76-6BE0-FE26-418F-84C2BC702A8A}"/>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65" name="直線接點 64">
                  <a:extLst>
                    <a:ext uri="{FF2B5EF4-FFF2-40B4-BE49-F238E27FC236}">
                      <a16:creationId xmlns:a16="http://schemas.microsoft.com/office/drawing/2014/main" id="{837CD71C-52B0-98BB-27B4-5BBFB1D2D83D}"/>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2" name="文字方塊 61">
                <a:extLst>
                  <a:ext uri="{FF2B5EF4-FFF2-40B4-BE49-F238E27FC236}">
                    <a16:creationId xmlns:a16="http://schemas.microsoft.com/office/drawing/2014/main" id="{65DE21CE-6819-014F-B75A-ABC1CF22ACE5}"/>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3" name="文字方塊 62">
                <a:extLst>
                  <a:ext uri="{FF2B5EF4-FFF2-40B4-BE49-F238E27FC236}">
                    <a16:creationId xmlns:a16="http://schemas.microsoft.com/office/drawing/2014/main" id="{A6CAAD46-BE32-0E09-3CEC-20C477398042}"/>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66" name="群組 65">
              <a:extLst>
                <a:ext uri="{FF2B5EF4-FFF2-40B4-BE49-F238E27FC236}">
                  <a16:creationId xmlns:a16="http://schemas.microsoft.com/office/drawing/2014/main" id="{31194219-9ED3-1F93-1D5A-D61C2E1DE29A}"/>
                </a:ext>
              </a:extLst>
            </p:cNvPr>
            <p:cNvGrpSpPr>
              <a:grpSpLocks/>
            </p:cNvGrpSpPr>
            <p:nvPr/>
          </p:nvGrpSpPr>
          <p:grpSpPr>
            <a:xfrm>
              <a:off x="9536533" y="5743181"/>
              <a:ext cx="1899121" cy="1902235"/>
              <a:chOff x="9183091" y="4475589"/>
              <a:chExt cx="2103005" cy="2103005"/>
            </a:xfrm>
            <a:solidFill>
              <a:srgbClr val="0E5B93">
                <a:alpha val="50000"/>
              </a:srgbClr>
            </a:solidFill>
          </p:grpSpPr>
          <p:grpSp>
            <p:nvGrpSpPr>
              <p:cNvPr id="67" name="群組 66">
                <a:extLst>
                  <a:ext uri="{FF2B5EF4-FFF2-40B4-BE49-F238E27FC236}">
                    <a16:creationId xmlns:a16="http://schemas.microsoft.com/office/drawing/2014/main" id="{EFE73630-AED8-A65C-15F6-4FB9ECFFEA45}"/>
                  </a:ext>
                </a:extLst>
              </p:cNvPr>
              <p:cNvGrpSpPr/>
              <p:nvPr/>
            </p:nvGrpSpPr>
            <p:grpSpPr>
              <a:xfrm rot="2700000">
                <a:off x="9183091" y="4475589"/>
                <a:ext cx="2103005" cy="2103005"/>
                <a:chOff x="9285315" y="4586316"/>
                <a:chExt cx="311112" cy="311112"/>
              </a:xfrm>
              <a:grpFill/>
            </p:grpSpPr>
            <p:sp>
              <p:nvSpPr>
                <p:cNvPr id="70" name="圓形: 空心 69">
                  <a:extLst>
                    <a:ext uri="{FF2B5EF4-FFF2-40B4-BE49-F238E27FC236}">
                      <a16:creationId xmlns:a16="http://schemas.microsoft.com/office/drawing/2014/main" id="{55CD1349-4B5A-6145-1341-A82434F56638}"/>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71" name="直線接點 70">
                  <a:extLst>
                    <a:ext uri="{FF2B5EF4-FFF2-40B4-BE49-F238E27FC236}">
                      <a16:creationId xmlns:a16="http://schemas.microsoft.com/office/drawing/2014/main" id="{DA0F1135-3915-B965-3493-E23527844597}"/>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8" name="文字方塊 67">
                <a:extLst>
                  <a:ext uri="{FF2B5EF4-FFF2-40B4-BE49-F238E27FC236}">
                    <a16:creationId xmlns:a16="http://schemas.microsoft.com/office/drawing/2014/main" id="{4338826A-FFD9-94E6-C0EC-92A2A2F58B5E}"/>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9" name="文字方塊 68">
                <a:extLst>
                  <a:ext uri="{FF2B5EF4-FFF2-40B4-BE49-F238E27FC236}">
                    <a16:creationId xmlns:a16="http://schemas.microsoft.com/office/drawing/2014/main" id="{E4C7305D-8374-6F17-9536-84AAF5289F3D}"/>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sp>
        <p:nvSpPr>
          <p:cNvPr id="4" name="文字方塊 3">
            <a:extLst>
              <a:ext uri="{FF2B5EF4-FFF2-40B4-BE49-F238E27FC236}">
                <a16:creationId xmlns:a16="http://schemas.microsoft.com/office/drawing/2014/main" id="{A9CA3674-107C-1A95-E64B-41E13053E04F}"/>
              </a:ext>
            </a:extLst>
          </p:cNvPr>
          <p:cNvSpPr txBox="1"/>
          <p:nvPr/>
        </p:nvSpPr>
        <p:spPr>
          <a:xfrm>
            <a:off x="4724400" y="3036185"/>
            <a:ext cx="3116893" cy="759201"/>
          </a:xfrm>
          <a:prstGeom prst="rect">
            <a:avLst/>
          </a:prstGeom>
        </p:spPr>
        <p:txBody>
          <a:bodyPr spcFirstLastPara="1" vert="horz" wrap="none" lIns="121900" tIns="121900" rIns="121900" bIns="121900" rtlCol="0" anchor="t" anchorCtr="0">
            <a:noAutofit/>
          </a:bodyPr>
          <a:lstStyle/>
          <a:p>
            <a:pPr algn="l">
              <a:spcAft>
                <a:spcPts val="0"/>
              </a:spcAft>
            </a:pPr>
            <a:r>
              <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水晶體</a:t>
            </a:r>
            <a:r>
              <a:rPr lang="zh-TW" altLang="en-US" sz="4500" cap="all" spc="100"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rPr>
              <a:t>混濁</a:t>
            </a:r>
          </a:p>
        </p:txBody>
      </p:sp>
      <p:sp>
        <p:nvSpPr>
          <p:cNvPr id="6" name="文字方塊 5">
            <a:extLst>
              <a:ext uri="{FF2B5EF4-FFF2-40B4-BE49-F238E27FC236}">
                <a16:creationId xmlns:a16="http://schemas.microsoft.com/office/drawing/2014/main" id="{AD6C6324-24EB-1A28-DBAB-4BC9B0F4D055}"/>
              </a:ext>
            </a:extLst>
          </p:cNvPr>
          <p:cNvSpPr txBox="1"/>
          <p:nvPr/>
        </p:nvSpPr>
        <p:spPr>
          <a:xfrm>
            <a:off x="5188528" y="3036184"/>
            <a:ext cx="1976360" cy="796779"/>
          </a:xfrm>
          <a:prstGeom prst="rect">
            <a:avLst/>
          </a:prstGeom>
        </p:spPr>
        <p:txBody>
          <a:bodyPr spcFirstLastPara="1" vert="horz" wrap="none" lIns="121900" tIns="121900" rIns="121900" bIns="121900" rtlCol="0" anchor="t" anchorCtr="0">
            <a:noAutofit/>
          </a:bodyPr>
          <a:lstStyle/>
          <a:p>
            <a:r>
              <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外傷性</a:t>
            </a:r>
          </a:p>
        </p:txBody>
      </p:sp>
      <p:sp>
        <p:nvSpPr>
          <p:cNvPr id="10" name="文字方塊 9">
            <a:extLst>
              <a:ext uri="{FF2B5EF4-FFF2-40B4-BE49-F238E27FC236}">
                <a16:creationId xmlns:a16="http://schemas.microsoft.com/office/drawing/2014/main" id="{76BF9A1C-C02B-9CF7-F616-AC38C2C38D32}"/>
              </a:ext>
            </a:extLst>
          </p:cNvPr>
          <p:cNvSpPr txBox="1"/>
          <p:nvPr/>
        </p:nvSpPr>
        <p:spPr>
          <a:xfrm>
            <a:off x="5188528" y="3036185"/>
            <a:ext cx="1814945" cy="785630"/>
          </a:xfrm>
          <a:prstGeom prst="rect">
            <a:avLst/>
          </a:prstGeom>
        </p:spPr>
        <p:txBody>
          <a:bodyPr spcFirstLastPara="1" vert="horz" wrap="none" lIns="121900" tIns="121900" rIns="121900" bIns="121900" rtlCol="0" anchor="t" anchorCtr="0">
            <a:noAutofit/>
          </a:bodyPr>
          <a:lstStyle/>
          <a:p>
            <a:r>
              <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先天性</a:t>
            </a:r>
          </a:p>
          <a:p>
            <a:endPar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p:txBody>
      </p:sp>
      <p:sp>
        <p:nvSpPr>
          <p:cNvPr id="11" name="文字方塊 10">
            <a:extLst>
              <a:ext uri="{FF2B5EF4-FFF2-40B4-BE49-F238E27FC236}">
                <a16:creationId xmlns:a16="http://schemas.microsoft.com/office/drawing/2014/main" id="{DAA98D34-AB6C-46E6-FB06-0398F842EB41}"/>
              </a:ext>
            </a:extLst>
          </p:cNvPr>
          <p:cNvSpPr txBox="1"/>
          <p:nvPr/>
        </p:nvSpPr>
        <p:spPr>
          <a:xfrm>
            <a:off x="5046031" y="2971800"/>
            <a:ext cx="2099938" cy="914400"/>
          </a:xfrm>
          <a:prstGeom prst="rect">
            <a:avLst/>
          </a:prstGeom>
        </p:spPr>
        <p:txBody>
          <a:bodyPr spcFirstLastPara="1" vert="horz" wrap="none" lIns="121900" tIns="121900" rIns="121900" bIns="121900" rtlCol="0" anchor="t" anchorCtr="0">
            <a:noAutofit/>
          </a:bodyPr>
          <a:lstStyle/>
          <a:p>
            <a:r>
              <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併發性</a:t>
            </a:r>
          </a:p>
        </p:txBody>
      </p:sp>
      <p:pic>
        <p:nvPicPr>
          <p:cNvPr id="3" name="圖片 2">
            <a:extLst>
              <a:ext uri="{FF2B5EF4-FFF2-40B4-BE49-F238E27FC236}">
                <a16:creationId xmlns:a16="http://schemas.microsoft.com/office/drawing/2014/main" id="{6D5BF1FC-DFD6-716C-969E-47CD50DD1500}"/>
              </a:ext>
            </a:extLst>
          </p:cNvPr>
          <p:cNvPicPr>
            <a:picLocks noChangeAspect="1"/>
          </p:cNvPicPr>
          <p:nvPr/>
        </p:nvPicPr>
        <p:blipFill>
          <a:blip r:embed="rId4">
            <a:duotone>
              <a:prstClr val="black"/>
              <a:srgbClr val="0E5B93">
                <a:tint val="45000"/>
                <a:satMod val="400000"/>
              </a:srgbClr>
            </a:duotone>
            <a:extLst>
              <a:ext uri="{28A0092B-C50C-407E-A947-70E740481C1C}">
                <a14:useLocalDpi xmlns:a14="http://schemas.microsoft.com/office/drawing/2010/main" val="0"/>
              </a:ext>
            </a:extLst>
          </a:blip>
          <a:stretch>
            <a:fillRect/>
          </a:stretch>
        </p:blipFill>
        <p:spPr>
          <a:xfrm>
            <a:off x="4213351" y="2409665"/>
            <a:ext cx="3765298" cy="2038669"/>
          </a:xfrm>
          <a:prstGeom prst="roundRect">
            <a:avLst/>
          </a:prstGeom>
          <a:pattFill prst="pct5">
            <a:fgClr>
              <a:srgbClr val="1CB5E0"/>
            </a:fgClr>
            <a:bgClr>
              <a:schemeClr val="bg1"/>
            </a:bgClr>
          </a:pattFill>
        </p:spPr>
      </p:pic>
      <p:sp>
        <p:nvSpPr>
          <p:cNvPr id="5" name="橢圓 4">
            <a:extLst>
              <a:ext uri="{FF2B5EF4-FFF2-40B4-BE49-F238E27FC236}">
                <a16:creationId xmlns:a16="http://schemas.microsoft.com/office/drawing/2014/main" id="{49E86A50-B6C7-F29D-15DC-C36AFED951CF}"/>
              </a:ext>
            </a:extLst>
          </p:cNvPr>
          <p:cNvSpPr/>
          <p:nvPr/>
        </p:nvSpPr>
        <p:spPr>
          <a:xfrm>
            <a:off x="5574539" y="2897969"/>
            <a:ext cx="1042921" cy="1042921"/>
          </a:xfrm>
          <a:prstGeom prst="ellipse">
            <a:avLst/>
          </a:prstGeom>
          <a:solidFill>
            <a:schemeClr val="bg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9" name="圖形 8" descr="手持拐杖的男人">
            <a:extLst>
              <a:ext uri="{FF2B5EF4-FFF2-40B4-BE49-F238E27FC236}">
                <a16:creationId xmlns:a16="http://schemas.microsoft.com/office/drawing/2014/main" id="{83ACCAC7-B05C-FBE8-5B2A-1C4FD3915A0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079982" y="487031"/>
            <a:ext cx="914400" cy="914400"/>
          </a:xfrm>
          <a:prstGeom prst="rect">
            <a:avLst/>
          </a:prstGeom>
        </p:spPr>
      </p:pic>
      <p:sp>
        <p:nvSpPr>
          <p:cNvPr id="13" name="文字方塊 12">
            <a:extLst>
              <a:ext uri="{FF2B5EF4-FFF2-40B4-BE49-F238E27FC236}">
                <a16:creationId xmlns:a16="http://schemas.microsoft.com/office/drawing/2014/main" id="{D7AC67B4-1258-9156-47F3-AE3463E9D8E5}"/>
              </a:ext>
            </a:extLst>
          </p:cNvPr>
          <p:cNvSpPr txBox="1"/>
          <p:nvPr/>
        </p:nvSpPr>
        <p:spPr>
          <a:xfrm>
            <a:off x="3844848" y="621792"/>
            <a:ext cx="1081414" cy="914400"/>
          </a:xfrm>
          <a:prstGeom prst="rect">
            <a:avLst/>
          </a:prstGeom>
        </p:spPr>
        <p:txBody>
          <a:bodyPr spcFirstLastPara="1" vert="horz" wrap="none" lIns="121900" tIns="121900" rIns="121900" bIns="121900" rtlCol="0" anchor="t" anchorCtr="0">
            <a:noAutofit/>
          </a:bodyPr>
          <a:lstStyle/>
          <a:p>
            <a:pPr algn="l">
              <a:spcAft>
                <a:spcPts val="0"/>
              </a:spcAft>
            </a:pPr>
            <a:r>
              <a:rPr lang="en-US" altLang="zh-TW" sz="4800" dirty="0">
                <a:latin typeface="Berlin Sans FB Demi" panose="020E0802020502020306" pitchFamily="34" charset="0"/>
                <a:ea typeface="Gen Jyuu Gothic Heavy" panose="020B0702020203020207" pitchFamily="34" charset="-120"/>
                <a:cs typeface="Gen Jyuu Gothic Heavy" panose="020B0702020203020207" pitchFamily="34" charset="-120"/>
              </a:rPr>
              <a:t>UV</a:t>
            </a:r>
            <a:endParaRPr lang="zh-TW" altLang="en-US" sz="4800" dirty="0" err="1">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pic>
        <p:nvPicPr>
          <p:cNvPr id="15" name="圖形 14" descr="板球">
            <a:extLst>
              <a:ext uri="{FF2B5EF4-FFF2-40B4-BE49-F238E27FC236}">
                <a16:creationId xmlns:a16="http://schemas.microsoft.com/office/drawing/2014/main" id="{EF8B150C-20A2-AADD-1DD4-641BEF34DD4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289391" y="487031"/>
            <a:ext cx="914400" cy="914400"/>
          </a:xfrm>
          <a:prstGeom prst="rect">
            <a:avLst/>
          </a:prstGeom>
        </p:spPr>
      </p:pic>
      <p:pic>
        <p:nvPicPr>
          <p:cNvPr id="17" name="圖形 16" descr="慧星">
            <a:extLst>
              <a:ext uri="{FF2B5EF4-FFF2-40B4-BE49-F238E27FC236}">
                <a16:creationId xmlns:a16="http://schemas.microsoft.com/office/drawing/2014/main" id="{6E52393C-2254-7C7B-B502-358F4B59DD8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908150" y="202357"/>
            <a:ext cx="914400" cy="914400"/>
          </a:xfrm>
          <a:prstGeom prst="rect">
            <a:avLst/>
          </a:prstGeom>
        </p:spPr>
      </p:pic>
      <p:pic>
        <p:nvPicPr>
          <p:cNvPr id="25" name="圖形 24" descr="孕婦">
            <a:extLst>
              <a:ext uri="{FF2B5EF4-FFF2-40B4-BE49-F238E27FC236}">
                <a16:creationId xmlns:a16="http://schemas.microsoft.com/office/drawing/2014/main" id="{3F4EEBE8-2C68-AEF3-C2C4-4792706E8B4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581573" y="5378694"/>
            <a:ext cx="914400" cy="914400"/>
          </a:xfrm>
          <a:prstGeom prst="rect">
            <a:avLst/>
          </a:prstGeom>
        </p:spPr>
      </p:pic>
      <p:pic>
        <p:nvPicPr>
          <p:cNvPr id="28" name="圖形 27" descr="嬰兒">
            <a:extLst>
              <a:ext uri="{FF2B5EF4-FFF2-40B4-BE49-F238E27FC236}">
                <a16:creationId xmlns:a16="http://schemas.microsoft.com/office/drawing/2014/main" id="{B309A55D-F333-9DA7-C9DF-D8B975190F7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224773" y="5428313"/>
            <a:ext cx="914400" cy="914400"/>
          </a:xfrm>
          <a:prstGeom prst="rect">
            <a:avLst/>
          </a:prstGeom>
        </p:spPr>
      </p:pic>
      <p:sp>
        <p:nvSpPr>
          <p:cNvPr id="48" name="文字方塊 47">
            <a:extLst>
              <a:ext uri="{FF2B5EF4-FFF2-40B4-BE49-F238E27FC236}">
                <a16:creationId xmlns:a16="http://schemas.microsoft.com/office/drawing/2014/main" id="{E9C08697-C361-E7DF-F855-4782CB187E74}"/>
              </a:ext>
            </a:extLst>
          </p:cNvPr>
          <p:cNvSpPr txBox="1"/>
          <p:nvPr/>
        </p:nvSpPr>
        <p:spPr>
          <a:xfrm>
            <a:off x="2843469" y="5507018"/>
            <a:ext cx="1081414" cy="914400"/>
          </a:xfrm>
          <a:prstGeom prst="rect">
            <a:avLst/>
          </a:prstGeom>
        </p:spPr>
        <p:txBody>
          <a:bodyPr spcFirstLastPara="1" vert="horz" wrap="none" lIns="121900" tIns="121900" rIns="121900" bIns="121900" rtlCol="0" anchor="t" anchorCtr="0">
            <a:noAutofit/>
          </a:bodyPr>
          <a:lstStyle/>
          <a:p>
            <a:pPr algn="l">
              <a:spcAft>
                <a:spcPts val="0"/>
              </a:spcAft>
            </a:pPr>
            <a:r>
              <a:rPr lang="en-US" altLang="zh-TW" sz="4800" dirty="0">
                <a:latin typeface="Berlin Sans FB Demi" panose="020E0802020502020306" pitchFamily="34" charset="0"/>
                <a:ea typeface="Gen Jyuu Gothic Heavy" panose="020B0702020203020207" pitchFamily="34" charset="-120"/>
                <a:cs typeface="Gen Jyuu Gothic Heavy" panose="020B0702020203020207" pitchFamily="34" charset="-120"/>
              </a:rPr>
              <a:t>DM</a:t>
            </a:r>
            <a:endParaRPr lang="zh-TW" altLang="en-US" sz="4800" dirty="0" err="1">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nvGrpSpPr>
          <p:cNvPr id="53" name="群組 52">
            <a:extLst>
              <a:ext uri="{FF2B5EF4-FFF2-40B4-BE49-F238E27FC236}">
                <a16:creationId xmlns:a16="http://schemas.microsoft.com/office/drawing/2014/main" id="{0D5DAE38-F052-2D4D-65DF-3D25B989AB61}"/>
              </a:ext>
            </a:extLst>
          </p:cNvPr>
          <p:cNvGrpSpPr/>
          <p:nvPr/>
        </p:nvGrpSpPr>
        <p:grpSpPr>
          <a:xfrm>
            <a:off x="3937163" y="5578584"/>
            <a:ext cx="1149424" cy="1003990"/>
            <a:chOff x="6264908" y="4724208"/>
            <a:chExt cx="1149424" cy="1003990"/>
          </a:xfrm>
        </p:grpSpPr>
        <p:pic>
          <p:nvPicPr>
            <p:cNvPr id="50" name="圖形 49" descr="水花">
              <a:extLst>
                <a:ext uri="{FF2B5EF4-FFF2-40B4-BE49-F238E27FC236}">
                  <a16:creationId xmlns:a16="http://schemas.microsoft.com/office/drawing/2014/main" id="{7E6A8CD3-EC49-A630-8320-356222E0A50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788224" y="4724208"/>
              <a:ext cx="626108" cy="626108"/>
            </a:xfrm>
            <a:prstGeom prst="rect">
              <a:avLst/>
            </a:prstGeom>
          </p:spPr>
        </p:pic>
        <p:pic>
          <p:nvPicPr>
            <p:cNvPr id="52" name="圖形 51" descr="眼睛">
              <a:extLst>
                <a:ext uri="{FF2B5EF4-FFF2-40B4-BE49-F238E27FC236}">
                  <a16:creationId xmlns:a16="http://schemas.microsoft.com/office/drawing/2014/main" id="{2AD6B5B3-2201-8103-88B0-53F0239FEBC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6264908" y="4813798"/>
              <a:ext cx="914400" cy="914400"/>
            </a:xfrm>
            <a:prstGeom prst="rect">
              <a:avLst/>
            </a:prstGeom>
          </p:spPr>
        </p:pic>
      </p:grpSp>
      <p:sp>
        <p:nvSpPr>
          <p:cNvPr id="54" name="文字方塊 53">
            <a:extLst>
              <a:ext uri="{FF2B5EF4-FFF2-40B4-BE49-F238E27FC236}">
                <a16:creationId xmlns:a16="http://schemas.microsoft.com/office/drawing/2014/main" id="{25DD2ECE-AD9B-BE01-EDD8-305C5DA6D2E7}"/>
              </a:ext>
            </a:extLst>
          </p:cNvPr>
          <p:cNvSpPr txBox="1"/>
          <p:nvPr/>
        </p:nvSpPr>
        <p:spPr>
          <a:xfrm>
            <a:off x="790369" y="2711534"/>
            <a:ext cx="2901865" cy="914400"/>
          </a:xfrm>
          <a:prstGeom prst="rect">
            <a:avLst/>
          </a:prstGeom>
        </p:spPr>
        <p:txBody>
          <a:bodyPr spcFirstLastPara="1" vert="horz" wrap="none" lIns="121900" tIns="121900" rIns="121900" bIns="121900" rtlCol="0" anchor="t" anchorCtr="0">
            <a:noAutofit/>
          </a:bodyPr>
          <a:lstStyle/>
          <a:p>
            <a:pPr algn="l">
              <a:spcAft>
                <a:spcPts val="0"/>
              </a:spcAft>
            </a:pPr>
            <a:r>
              <a:rPr lang="en-US" altLang="zh-TW" sz="36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Steroids</a:t>
            </a:r>
            <a:r>
              <a:rPr lang="zh-TW" altLang="en-US" sz="36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類固醇</a:t>
            </a:r>
          </a:p>
        </p:txBody>
      </p:sp>
      <p:sp>
        <p:nvSpPr>
          <p:cNvPr id="55" name="文字方塊 54">
            <a:extLst>
              <a:ext uri="{FF2B5EF4-FFF2-40B4-BE49-F238E27FC236}">
                <a16:creationId xmlns:a16="http://schemas.microsoft.com/office/drawing/2014/main" id="{0D919483-E6B3-0F0F-0D09-250CF02D8522}"/>
              </a:ext>
            </a:extLst>
          </p:cNvPr>
          <p:cNvSpPr txBox="1"/>
          <p:nvPr/>
        </p:nvSpPr>
        <p:spPr>
          <a:xfrm>
            <a:off x="790369" y="3432430"/>
            <a:ext cx="2901865" cy="914400"/>
          </a:xfrm>
          <a:prstGeom prst="rect">
            <a:avLst/>
          </a:prstGeom>
        </p:spPr>
        <p:txBody>
          <a:bodyPr spcFirstLastPara="1" vert="horz" wrap="none" lIns="121900" tIns="121900" rIns="121900" bIns="121900" rtlCol="0" anchor="t" anchorCtr="0">
            <a:noAutofit/>
          </a:bodyPr>
          <a:lstStyle/>
          <a:p>
            <a:r>
              <a:rPr lang="en-US" altLang="zh-TW"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a:t>
            </a: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皮質類固醇性白內障</a:t>
            </a:r>
          </a:p>
        </p:txBody>
      </p:sp>
    </p:spTree>
    <p:custDataLst>
      <p:tags r:id="rId1"/>
    </p:custDataLst>
    <p:extLst>
      <p:ext uri="{BB962C8B-B14F-4D97-AF65-F5344CB8AC3E}">
        <p14:creationId xmlns:p14="http://schemas.microsoft.com/office/powerpoint/2010/main" val="122730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375E-6 1.85185E-6 L -0.09934 -0.2169 " pathEditMode="relative" rAng="0" ptsTypes="AA">
                                      <p:cBhvr>
                                        <p:cTn id="11" dur="2000" fill="hold"/>
                                        <p:tgtEl>
                                          <p:spTgt spid="4"/>
                                        </p:tgtEl>
                                        <p:attrNameLst>
                                          <p:attrName>ppt_x</p:attrName>
                                          <p:attrName>ppt_y</p:attrName>
                                        </p:attrNameLst>
                                      </p:cBhvr>
                                      <p:rCtr x="-4974" y="-10856"/>
                                    </p:animMotion>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4" presetClass="path" presetSubtype="0" accel="50000" decel="50000" fill="hold" grpId="0" nodeType="clickEffect">
                                  <p:stCondLst>
                                    <p:cond delay="0"/>
                                  </p:stCondLst>
                                  <p:childTnLst>
                                    <p:animMotion origin="layout" path="M -4.16667E-7 -4.44444E-6 L 0.15065 -0.203 " pathEditMode="relative" rAng="0" ptsTypes="AA">
                                      <p:cBhvr>
                                        <p:cTn id="27" dur="2000" fill="hold"/>
                                        <p:tgtEl>
                                          <p:spTgt spid="6"/>
                                        </p:tgtEl>
                                        <p:attrNameLst>
                                          <p:attrName>ppt_x</p:attrName>
                                          <p:attrName>ppt_y</p:attrName>
                                        </p:attrNameLst>
                                      </p:cBhvr>
                                      <p:rCtr x="7526" y="-10162"/>
                                    </p:animMotion>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0 0 L 0.14844 0.19792 " pathEditMode="relative" rAng="0" ptsTypes="AA">
                                      <p:cBhvr>
                                        <p:cTn id="42" dur="2000" fill="hold"/>
                                        <p:tgtEl>
                                          <p:spTgt spid="10"/>
                                        </p:tgtEl>
                                        <p:attrNameLst>
                                          <p:attrName>ppt_x</p:attrName>
                                          <p:attrName>ppt_y</p:attrName>
                                        </p:attrNameLst>
                                      </p:cBhvr>
                                      <p:rCtr x="7422" y="9884"/>
                                    </p:animMotion>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0" nodeType="clickEffect">
                                  <p:stCondLst>
                                    <p:cond delay="0"/>
                                  </p:stCondLst>
                                  <p:childTnLst>
                                    <p:animMotion origin="layout" path="M 0 0 L -0.1724 0.20694 " pathEditMode="relative" rAng="0" ptsTypes="AA">
                                      <p:cBhvr>
                                        <p:cTn id="57" dur="2000" fill="hold"/>
                                        <p:tgtEl>
                                          <p:spTgt spid="11"/>
                                        </p:tgtEl>
                                        <p:attrNameLst>
                                          <p:attrName>ppt_x</p:attrName>
                                          <p:attrName>ppt_y</p:attrName>
                                        </p:attrNameLst>
                                      </p:cBhvr>
                                      <p:rCtr x="-8620" y="10347"/>
                                    </p:animMotion>
                                  </p:childTnLst>
                                </p:cTn>
                              </p:par>
                            </p:childTnLst>
                          </p:cTn>
                        </p:par>
                        <p:par>
                          <p:cTn id="58" fill="hold">
                            <p:stCondLst>
                              <p:cond delay="2000"/>
                            </p:stCondLst>
                            <p:childTnLst>
                              <p:par>
                                <p:cTn id="59" presetID="42" presetClass="entr" presetSubtype="0" fill="hold" nodeType="after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1000"/>
                                        <p:tgtEl>
                                          <p:spTgt spid="53"/>
                                        </p:tgtEl>
                                      </p:cBhvr>
                                    </p:animEffect>
                                    <p:anim calcmode="lin" valueType="num">
                                      <p:cBhvr>
                                        <p:cTn id="62" dur="1000" fill="hold"/>
                                        <p:tgtEl>
                                          <p:spTgt spid="53"/>
                                        </p:tgtEl>
                                        <p:attrNameLst>
                                          <p:attrName>ppt_x</p:attrName>
                                        </p:attrNameLst>
                                      </p:cBhvr>
                                      <p:tavLst>
                                        <p:tav tm="0">
                                          <p:val>
                                            <p:strVal val="#ppt_x"/>
                                          </p:val>
                                        </p:tav>
                                        <p:tav tm="100000">
                                          <p:val>
                                            <p:strVal val="#ppt_x"/>
                                          </p:val>
                                        </p:tav>
                                      </p:tavLst>
                                    </p:anim>
                                    <p:anim calcmode="lin" valueType="num">
                                      <p:cBhvr>
                                        <p:cTn id="63" dur="1000" fill="hold"/>
                                        <p:tgtEl>
                                          <p:spTgt spid="5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1000"/>
                                        <p:tgtEl>
                                          <p:spTgt spid="48"/>
                                        </p:tgtEl>
                                      </p:cBhvr>
                                    </p:animEffect>
                                    <p:anim calcmode="lin" valueType="num">
                                      <p:cBhvr>
                                        <p:cTn id="67" dur="1000" fill="hold"/>
                                        <p:tgtEl>
                                          <p:spTgt spid="48"/>
                                        </p:tgtEl>
                                        <p:attrNameLst>
                                          <p:attrName>ppt_x</p:attrName>
                                        </p:attrNameLst>
                                      </p:cBhvr>
                                      <p:tavLst>
                                        <p:tav tm="0">
                                          <p:val>
                                            <p:strVal val="#ppt_x"/>
                                          </p:val>
                                        </p:tav>
                                        <p:tav tm="100000">
                                          <p:val>
                                            <p:strVal val="#ppt_x"/>
                                          </p:val>
                                        </p:tav>
                                      </p:tavLst>
                                    </p:anim>
                                    <p:anim calcmode="lin" valueType="num">
                                      <p:cBhvr>
                                        <p:cTn id="6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1000"/>
                                        <p:tgtEl>
                                          <p:spTgt spid="54"/>
                                        </p:tgtEl>
                                      </p:cBhvr>
                                    </p:animEffect>
                                    <p:anim calcmode="lin" valueType="num">
                                      <p:cBhvr>
                                        <p:cTn id="74" dur="1000" fill="hold"/>
                                        <p:tgtEl>
                                          <p:spTgt spid="54"/>
                                        </p:tgtEl>
                                        <p:attrNameLst>
                                          <p:attrName>ppt_x</p:attrName>
                                        </p:attrNameLst>
                                      </p:cBhvr>
                                      <p:tavLst>
                                        <p:tav tm="0">
                                          <p:val>
                                            <p:strVal val="#ppt_x"/>
                                          </p:val>
                                        </p:tav>
                                        <p:tav tm="100000">
                                          <p:val>
                                            <p:strVal val="#ppt_x"/>
                                          </p:val>
                                        </p:tav>
                                      </p:tavLst>
                                    </p:anim>
                                    <p:anim calcmode="lin" valueType="num">
                                      <p:cBhvr>
                                        <p:cTn id="75" dur="1000" fill="hold"/>
                                        <p:tgtEl>
                                          <p:spTgt spid="54"/>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42" presetClass="entr" presetSubtype="0" fill="hold" grpId="0" nodeType="after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1000"/>
                                        <p:tgtEl>
                                          <p:spTgt spid="55"/>
                                        </p:tgtEl>
                                      </p:cBhvr>
                                    </p:animEffect>
                                    <p:anim calcmode="lin" valueType="num">
                                      <p:cBhvr>
                                        <p:cTn id="80" dur="1000" fill="hold"/>
                                        <p:tgtEl>
                                          <p:spTgt spid="55"/>
                                        </p:tgtEl>
                                        <p:attrNameLst>
                                          <p:attrName>ppt_x</p:attrName>
                                        </p:attrNameLst>
                                      </p:cBhvr>
                                      <p:tavLst>
                                        <p:tav tm="0">
                                          <p:val>
                                            <p:strVal val="#ppt_x"/>
                                          </p:val>
                                        </p:tav>
                                        <p:tav tm="100000">
                                          <p:val>
                                            <p:strVal val="#ppt_x"/>
                                          </p:val>
                                        </p:tav>
                                      </p:tavLst>
                                    </p:anim>
                                    <p:anim calcmode="lin" valueType="num">
                                      <p:cBhvr>
                                        <p:cTn id="8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5" grpId="0" animBg="1"/>
      <p:bldP spid="13" grpId="0"/>
      <p:bldP spid="48"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B2399-4354-48C0-DC31-1204AD7FCDA5}"/>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B6EC5E8F-F611-1420-0209-BEE359BAE92B}"/>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十字形 26">
            <a:extLst>
              <a:ext uri="{FF2B5EF4-FFF2-40B4-BE49-F238E27FC236}">
                <a16:creationId xmlns:a16="http://schemas.microsoft.com/office/drawing/2014/main" id="{447E92C0-F0DC-83B1-E718-BB4878731F7E}"/>
              </a:ext>
            </a:extLst>
          </p:cNvPr>
          <p:cNvSpPr/>
          <p:nvPr/>
        </p:nvSpPr>
        <p:spPr>
          <a:xfrm flipH="1">
            <a:off x="11802663" y="1606441"/>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D2A68525-3816-851A-F1A2-B46AE59A4D58}"/>
              </a:ext>
            </a:extLst>
          </p:cNvPr>
          <p:cNvGrpSpPr/>
          <p:nvPr/>
        </p:nvGrpSpPr>
        <p:grpSpPr>
          <a:xfrm>
            <a:off x="10974989" y="447559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11DEB86C-55AC-4C66-59E2-578FDB195550}"/>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228ECB92-730F-5EB9-7868-B1CA30194270}"/>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DCBADB47-739B-D82A-7B47-FDAC0DD0CB34}"/>
              </a:ext>
            </a:extLst>
          </p:cNvPr>
          <p:cNvGrpSpPr/>
          <p:nvPr/>
        </p:nvGrpSpPr>
        <p:grpSpPr>
          <a:xfrm>
            <a:off x="686925" y="4061837"/>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2CB6A1C0-E5C4-D2BC-217E-61EF01E30AAF}"/>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700381BF-B40E-29D6-49A0-B3072A21EDBD}"/>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4DB34237-9743-4F99-E66C-F270E4E57968}"/>
              </a:ext>
            </a:extLst>
          </p:cNvPr>
          <p:cNvSpPr/>
          <p:nvPr/>
        </p:nvSpPr>
        <p:spPr>
          <a:xfrm flipH="1">
            <a:off x="127769"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4" name="群組 3">
            <a:extLst>
              <a:ext uri="{FF2B5EF4-FFF2-40B4-BE49-F238E27FC236}">
                <a16:creationId xmlns:a16="http://schemas.microsoft.com/office/drawing/2014/main" id="{7E70B4C2-CD98-FB7F-AE84-F13A638A94EF}"/>
              </a:ext>
            </a:extLst>
          </p:cNvPr>
          <p:cNvGrpSpPr/>
          <p:nvPr/>
        </p:nvGrpSpPr>
        <p:grpSpPr>
          <a:xfrm>
            <a:off x="-1866889" y="4725264"/>
            <a:ext cx="15925778" cy="3361512"/>
            <a:chOff x="-1234736" y="4725264"/>
            <a:chExt cx="15925778" cy="3361512"/>
          </a:xfrm>
        </p:grpSpPr>
        <p:grpSp>
          <p:nvGrpSpPr>
            <p:cNvPr id="36" name="群組 35">
              <a:extLst>
                <a:ext uri="{FF2B5EF4-FFF2-40B4-BE49-F238E27FC236}">
                  <a16:creationId xmlns:a16="http://schemas.microsoft.com/office/drawing/2014/main" id="{7A99DE12-B28C-1BC2-C945-3F5301421B09}"/>
                </a:ext>
              </a:extLst>
            </p:cNvPr>
            <p:cNvGrpSpPr>
              <a:grpSpLocks/>
            </p:cNvGrpSpPr>
            <p:nvPr/>
          </p:nvGrpSpPr>
          <p:grpSpPr>
            <a:xfrm>
              <a:off x="-1234736" y="4725264"/>
              <a:ext cx="3356010" cy="3361512"/>
              <a:chOff x="9183091" y="4475589"/>
              <a:chExt cx="2103005" cy="2103005"/>
            </a:xfrm>
            <a:solidFill>
              <a:srgbClr val="0E5B93">
                <a:alpha val="50000"/>
              </a:srgbClr>
            </a:solidFill>
          </p:grpSpPr>
          <p:grpSp>
            <p:nvGrpSpPr>
              <p:cNvPr id="37" name="群組 36">
                <a:extLst>
                  <a:ext uri="{FF2B5EF4-FFF2-40B4-BE49-F238E27FC236}">
                    <a16:creationId xmlns:a16="http://schemas.microsoft.com/office/drawing/2014/main" id="{43528106-73C3-C41A-FC88-0F9CAF674094}"/>
                  </a:ext>
                </a:extLst>
              </p:cNvPr>
              <p:cNvGrpSpPr/>
              <p:nvPr/>
            </p:nvGrpSpPr>
            <p:grpSpPr>
              <a:xfrm rot="2700000">
                <a:off x="9183091" y="4475589"/>
                <a:ext cx="2103005" cy="2103005"/>
                <a:chOff x="9285315" y="4586316"/>
                <a:chExt cx="311112" cy="311112"/>
              </a:xfrm>
              <a:grpFill/>
            </p:grpSpPr>
            <p:sp>
              <p:nvSpPr>
                <p:cNvPr id="40" name="圓形: 空心 39">
                  <a:extLst>
                    <a:ext uri="{FF2B5EF4-FFF2-40B4-BE49-F238E27FC236}">
                      <a16:creationId xmlns:a16="http://schemas.microsoft.com/office/drawing/2014/main" id="{26224A2E-9024-8B17-2B3E-F85785D4C4AB}"/>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1" name="直線接點 40">
                  <a:extLst>
                    <a:ext uri="{FF2B5EF4-FFF2-40B4-BE49-F238E27FC236}">
                      <a16:creationId xmlns:a16="http://schemas.microsoft.com/office/drawing/2014/main" id="{33EF2E2C-013D-9E79-9C02-1FC6B8332F13}"/>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8" name="文字方塊 37">
                <a:extLst>
                  <a:ext uri="{FF2B5EF4-FFF2-40B4-BE49-F238E27FC236}">
                    <a16:creationId xmlns:a16="http://schemas.microsoft.com/office/drawing/2014/main" id="{316DF143-9ED0-B409-63BA-A5A1E3FA8987}"/>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39" name="文字方塊 38">
                <a:extLst>
                  <a:ext uri="{FF2B5EF4-FFF2-40B4-BE49-F238E27FC236}">
                    <a16:creationId xmlns:a16="http://schemas.microsoft.com/office/drawing/2014/main" id="{32BB900F-8CCE-DADD-DB31-9BA23F224539}"/>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42" name="群組 41">
              <a:extLst>
                <a:ext uri="{FF2B5EF4-FFF2-40B4-BE49-F238E27FC236}">
                  <a16:creationId xmlns:a16="http://schemas.microsoft.com/office/drawing/2014/main" id="{39B17EC8-6B81-A89F-BAFF-A852F4EA2134}"/>
                </a:ext>
              </a:extLst>
            </p:cNvPr>
            <p:cNvGrpSpPr>
              <a:grpSpLocks/>
            </p:cNvGrpSpPr>
            <p:nvPr/>
          </p:nvGrpSpPr>
          <p:grpSpPr>
            <a:xfrm>
              <a:off x="2092012" y="5803196"/>
              <a:ext cx="1899121" cy="1902235"/>
              <a:chOff x="9183091" y="4475589"/>
              <a:chExt cx="2103005" cy="2103005"/>
            </a:xfrm>
            <a:solidFill>
              <a:srgbClr val="0E5B93">
                <a:alpha val="50000"/>
              </a:srgbClr>
            </a:solidFill>
          </p:grpSpPr>
          <p:grpSp>
            <p:nvGrpSpPr>
              <p:cNvPr id="43" name="群組 42">
                <a:extLst>
                  <a:ext uri="{FF2B5EF4-FFF2-40B4-BE49-F238E27FC236}">
                    <a16:creationId xmlns:a16="http://schemas.microsoft.com/office/drawing/2014/main" id="{A537557D-3074-EBDD-EB14-3C20CAC33D9B}"/>
                  </a:ext>
                </a:extLst>
              </p:cNvPr>
              <p:cNvGrpSpPr/>
              <p:nvPr/>
            </p:nvGrpSpPr>
            <p:grpSpPr>
              <a:xfrm rot="2700000">
                <a:off x="9183091" y="4475589"/>
                <a:ext cx="2103005" cy="2103005"/>
                <a:chOff x="9285315" y="4586316"/>
                <a:chExt cx="311112" cy="311112"/>
              </a:xfrm>
              <a:grpFill/>
            </p:grpSpPr>
            <p:sp>
              <p:nvSpPr>
                <p:cNvPr id="46" name="圓形: 空心 45">
                  <a:extLst>
                    <a:ext uri="{FF2B5EF4-FFF2-40B4-BE49-F238E27FC236}">
                      <a16:creationId xmlns:a16="http://schemas.microsoft.com/office/drawing/2014/main" id="{61F0B8B2-0412-5C5D-B736-BA2DCE1E856A}"/>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7" name="直線接點 46">
                  <a:extLst>
                    <a:ext uri="{FF2B5EF4-FFF2-40B4-BE49-F238E27FC236}">
                      <a16:creationId xmlns:a16="http://schemas.microsoft.com/office/drawing/2014/main" id="{29B21295-316A-1C5A-6A93-1D1A6BCC3FA9}"/>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44" name="文字方塊 43">
                <a:extLst>
                  <a:ext uri="{FF2B5EF4-FFF2-40B4-BE49-F238E27FC236}">
                    <a16:creationId xmlns:a16="http://schemas.microsoft.com/office/drawing/2014/main" id="{9DB20F58-F7F6-8DA9-CB62-F794EFF1CBA0}"/>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45" name="文字方塊 44">
                <a:extLst>
                  <a:ext uri="{FF2B5EF4-FFF2-40B4-BE49-F238E27FC236}">
                    <a16:creationId xmlns:a16="http://schemas.microsoft.com/office/drawing/2014/main" id="{9A5DF8F7-A84E-4F9E-9349-9DD5DA921F1E}"/>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60" name="群組 59">
              <a:extLst>
                <a:ext uri="{FF2B5EF4-FFF2-40B4-BE49-F238E27FC236}">
                  <a16:creationId xmlns:a16="http://schemas.microsoft.com/office/drawing/2014/main" id="{8B9E71D2-1DDE-0715-A427-98FF4E8B7F56}"/>
                </a:ext>
              </a:extLst>
            </p:cNvPr>
            <p:cNvGrpSpPr>
              <a:grpSpLocks/>
            </p:cNvGrpSpPr>
            <p:nvPr/>
          </p:nvGrpSpPr>
          <p:grpSpPr>
            <a:xfrm>
              <a:off x="11335032" y="4725264"/>
              <a:ext cx="3356010" cy="3361512"/>
              <a:chOff x="9183091" y="4475589"/>
              <a:chExt cx="2103005" cy="2103005"/>
            </a:xfrm>
            <a:solidFill>
              <a:srgbClr val="0E5B93">
                <a:alpha val="50000"/>
              </a:srgbClr>
            </a:solidFill>
          </p:grpSpPr>
          <p:grpSp>
            <p:nvGrpSpPr>
              <p:cNvPr id="61" name="群組 60">
                <a:extLst>
                  <a:ext uri="{FF2B5EF4-FFF2-40B4-BE49-F238E27FC236}">
                    <a16:creationId xmlns:a16="http://schemas.microsoft.com/office/drawing/2014/main" id="{8B58F9B0-5518-8D81-722C-089FB2AD768D}"/>
                  </a:ext>
                </a:extLst>
              </p:cNvPr>
              <p:cNvGrpSpPr/>
              <p:nvPr/>
            </p:nvGrpSpPr>
            <p:grpSpPr>
              <a:xfrm rot="2700000">
                <a:off x="9183091" y="4475589"/>
                <a:ext cx="2103005" cy="2103005"/>
                <a:chOff x="9285315" y="4586316"/>
                <a:chExt cx="311112" cy="311112"/>
              </a:xfrm>
              <a:grpFill/>
            </p:grpSpPr>
            <p:sp>
              <p:nvSpPr>
                <p:cNvPr id="64" name="圓形: 空心 63">
                  <a:extLst>
                    <a:ext uri="{FF2B5EF4-FFF2-40B4-BE49-F238E27FC236}">
                      <a16:creationId xmlns:a16="http://schemas.microsoft.com/office/drawing/2014/main" id="{DB665B11-EEFA-F5EA-564C-1F7CC5C531BB}"/>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65" name="直線接點 64">
                  <a:extLst>
                    <a:ext uri="{FF2B5EF4-FFF2-40B4-BE49-F238E27FC236}">
                      <a16:creationId xmlns:a16="http://schemas.microsoft.com/office/drawing/2014/main" id="{42C9F066-1475-8948-DD19-04B3874FF0D9}"/>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2" name="文字方塊 61">
                <a:extLst>
                  <a:ext uri="{FF2B5EF4-FFF2-40B4-BE49-F238E27FC236}">
                    <a16:creationId xmlns:a16="http://schemas.microsoft.com/office/drawing/2014/main" id="{4A1A3E38-8F76-445B-8B29-C4C9B52F1ED5}"/>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3" name="文字方塊 62">
                <a:extLst>
                  <a:ext uri="{FF2B5EF4-FFF2-40B4-BE49-F238E27FC236}">
                    <a16:creationId xmlns:a16="http://schemas.microsoft.com/office/drawing/2014/main" id="{E79A1D1B-46C8-B4F2-3D41-D5299A354981}"/>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66" name="群組 65">
              <a:extLst>
                <a:ext uri="{FF2B5EF4-FFF2-40B4-BE49-F238E27FC236}">
                  <a16:creationId xmlns:a16="http://schemas.microsoft.com/office/drawing/2014/main" id="{D0DDEE14-B66C-6A00-CAB0-0F84ED262ED9}"/>
                </a:ext>
              </a:extLst>
            </p:cNvPr>
            <p:cNvGrpSpPr>
              <a:grpSpLocks/>
            </p:cNvGrpSpPr>
            <p:nvPr/>
          </p:nvGrpSpPr>
          <p:grpSpPr>
            <a:xfrm>
              <a:off x="9451707" y="5743181"/>
              <a:ext cx="1899121" cy="1902235"/>
              <a:chOff x="9183091" y="4475589"/>
              <a:chExt cx="2103005" cy="2103005"/>
            </a:xfrm>
            <a:solidFill>
              <a:srgbClr val="0E5B93">
                <a:alpha val="50000"/>
              </a:srgbClr>
            </a:solidFill>
          </p:grpSpPr>
          <p:grpSp>
            <p:nvGrpSpPr>
              <p:cNvPr id="67" name="群組 66">
                <a:extLst>
                  <a:ext uri="{FF2B5EF4-FFF2-40B4-BE49-F238E27FC236}">
                    <a16:creationId xmlns:a16="http://schemas.microsoft.com/office/drawing/2014/main" id="{626100B9-530E-D632-0726-174422830465}"/>
                  </a:ext>
                </a:extLst>
              </p:cNvPr>
              <p:cNvGrpSpPr/>
              <p:nvPr/>
            </p:nvGrpSpPr>
            <p:grpSpPr>
              <a:xfrm rot="2700000">
                <a:off x="9183091" y="4475589"/>
                <a:ext cx="2103005" cy="2103005"/>
                <a:chOff x="9285315" y="4586316"/>
                <a:chExt cx="311112" cy="311112"/>
              </a:xfrm>
              <a:grpFill/>
            </p:grpSpPr>
            <p:sp>
              <p:nvSpPr>
                <p:cNvPr id="70" name="圓形: 空心 69">
                  <a:extLst>
                    <a:ext uri="{FF2B5EF4-FFF2-40B4-BE49-F238E27FC236}">
                      <a16:creationId xmlns:a16="http://schemas.microsoft.com/office/drawing/2014/main" id="{C6945D87-57E9-3F2C-7F23-8CE7BE4E2A67}"/>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71" name="直線接點 70">
                  <a:extLst>
                    <a:ext uri="{FF2B5EF4-FFF2-40B4-BE49-F238E27FC236}">
                      <a16:creationId xmlns:a16="http://schemas.microsoft.com/office/drawing/2014/main" id="{F5DF4F1E-8476-19EB-963F-FCCAB54B0665}"/>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8" name="文字方塊 67">
                <a:extLst>
                  <a:ext uri="{FF2B5EF4-FFF2-40B4-BE49-F238E27FC236}">
                    <a16:creationId xmlns:a16="http://schemas.microsoft.com/office/drawing/2014/main" id="{EABDB7BF-B526-9969-6842-1BBEE72A1715}"/>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9" name="文字方塊 68">
                <a:extLst>
                  <a:ext uri="{FF2B5EF4-FFF2-40B4-BE49-F238E27FC236}">
                    <a16:creationId xmlns:a16="http://schemas.microsoft.com/office/drawing/2014/main" id="{E154688A-1A3F-28C9-E73F-060C2D820803}"/>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grpSp>
        <p:nvGrpSpPr>
          <p:cNvPr id="22" name="群組 21">
            <a:extLst>
              <a:ext uri="{FF2B5EF4-FFF2-40B4-BE49-F238E27FC236}">
                <a16:creationId xmlns:a16="http://schemas.microsoft.com/office/drawing/2014/main" id="{D4C7BB3D-0B40-CEB9-0FCC-4F4D25BA7D22}"/>
              </a:ext>
            </a:extLst>
          </p:cNvPr>
          <p:cNvGrpSpPr/>
          <p:nvPr/>
        </p:nvGrpSpPr>
        <p:grpSpPr>
          <a:xfrm>
            <a:off x="891332" y="-261339"/>
            <a:ext cx="10287000" cy="7538552"/>
            <a:chOff x="891332" y="-261339"/>
            <a:chExt cx="10287000" cy="7538552"/>
          </a:xfrm>
        </p:grpSpPr>
        <p:grpSp>
          <p:nvGrpSpPr>
            <p:cNvPr id="21" name="群組 20">
              <a:extLst>
                <a:ext uri="{FF2B5EF4-FFF2-40B4-BE49-F238E27FC236}">
                  <a16:creationId xmlns:a16="http://schemas.microsoft.com/office/drawing/2014/main" id="{F1D68558-97AA-EB01-B8F7-837F20BE03E8}"/>
                </a:ext>
              </a:extLst>
            </p:cNvPr>
            <p:cNvGrpSpPr/>
            <p:nvPr/>
          </p:nvGrpSpPr>
          <p:grpSpPr>
            <a:xfrm>
              <a:off x="891332" y="-261339"/>
              <a:ext cx="10287000" cy="7538552"/>
              <a:chOff x="891332" y="-261339"/>
              <a:chExt cx="10287000" cy="7538552"/>
            </a:xfrm>
          </p:grpSpPr>
          <p:pic>
            <p:nvPicPr>
              <p:cNvPr id="6" name="圖片 5">
                <a:extLst>
                  <a:ext uri="{FF2B5EF4-FFF2-40B4-BE49-F238E27FC236}">
                    <a16:creationId xmlns:a16="http://schemas.microsoft.com/office/drawing/2014/main" id="{029E185A-1AB5-CFD2-18FE-AB43079C161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66" b="94922" l="9375" r="89974">
                            <a14:foregroundMark x1="9375" y1="21875" x2="9375" y2="21875"/>
                            <a14:foregroundMark x1="25326" y1="5664" x2="25326" y2="5664"/>
                            <a14:foregroundMark x1="41992" y1="51660" x2="41992" y2="51660"/>
                            <a14:foregroundMark x1="49674" y1="59863" x2="46745" y2="73340"/>
                            <a14:foregroundMark x1="46745" y1="73340" x2="38672" y2="72559"/>
                            <a14:foregroundMark x1="38672" y1="72559" x2="39258" y2="61523"/>
                            <a14:foregroundMark x1="39258" y1="61523" x2="41211" y2="54883"/>
                            <a14:foregroundMark x1="41211" y1="54883" x2="48503" y2="54980"/>
                            <a14:foregroundMark x1="48503" y1="54980" x2="50911" y2="57129"/>
                            <a14:foregroundMark x1="55859" y1="67578" x2="47331" y2="61914"/>
                            <a14:foregroundMark x1="47331" y1="61914" x2="47266" y2="61914"/>
                            <a14:foregroundMark x1="30924" y1="85156" x2="38216" y2="93359"/>
                            <a14:foregroundMark x1="38216" y1="93359" x2="46029" y2="94922"/>
                            <a14:foregroundMark x1="46029" y1="94922" x2="55404" y2="90820"/>
                            <a14:foregroundMark x1="51237" y1="69238" x2="42383" y2="61523"/>
                            <a14:foregroundMark x1="42383" y1="61523" x2="41146" y2="49609"/>
                            <a14:foregroundMark x1="41146" y1="49609" x2="63672" y2="49805"/>
                            <a14:foregroundMark x1="63672" y1="49805" x2="66211" y2="53320"/>
                            <a14:foregroundMark x1="57357" y1="59180" x2="23958" y2="56445"/>
                            <a14:foregroundMark x1="79492" y1="39844" x2="79492" y2="39844"/>
                            <a14:foregroundMark x1="76432" y1="31738" x2="84115" y2="53223"/>
                            <a14:foregroundMark x1="84115" y1="53223" x2="82682" y2="69434"/>
                            <a14:foregroundMark x1="83008" y1="69238" x2="80143" y2="80176"/>
                            <a14:foregroundMark x1="42643" y1="58105" x2="45638" y2="67773"/>
                            <a14:foregroundMark x1="10547" y1="20801" x2="10547" y2="20801"/>
                          </a14:backgroundRemoval>
                        </a14:imgEffect>
                      </a14:imgLayer>
                    </a14:imgProps>
                  </a:ext>
                </a:extLst>
              </a:blip>
              <a:stretch>
                <a:fillRect/>
              </a:stretch>
            </p:blipFill>
            <p:spPr>
              <a:xfrm>
                <a:off x="891332" y="419213"/>
                <a:ext cx="10287000" cy="6858000"/>
              </a:xfrm>
              <a:prstGeom prst="rect">
                <a:avLst/>
              </a:prstGeom>
            </p:spPr>
          </p:pic>
          <p:sp>
            <p:nvSpPr>
              <p:cNvPr id="9" name="星形: 七角 8">
                <a:extLst>
                  <a:ext uri="{FF2B5EF4-FFF2-40B4-BE49-F238E27FC236}">
                    <a16:creationId xmlns:a16="http://schemas.microsoft.com/office/drawing/2014/main" id="{BD4BCFE2-5FA9-673A-4BB3-BB95B33F061B}"/>
                  </a:ext>
                </a:extLst>
              </p:cNvPr>
              <p:cNvSpPr/>
              <p:nvPr/>
            </p:nvSpPr>
            <p:spPr>
              <a:xfrm rot="20700000">
                <a:off x="2040416" y="-261339"/>
                <a:ext cx="2674044" cy="2224320"/>
              </a:xfrm>
              <a:prstGeom prst="star7">
                <a:avLst/>
              </a:prstGeom>
              <a:solidFill>
                <a:srgbClr val="4A311C"/>
              </a:solidFill>
              <a:ln w="25400" cap="flat" cmpd="sng" algn="ctr">
                <a:solidFill>
                  <a:srgbClr val="FFF0BB"/>
                </a:solidFill>
                <a:prstDash val="solid"/>
              </a:ln>
              <a:effectLst/>
            </p:spPr>
            <p:txBody>
              <a:bodyPr rtlCol="0" anchor="ctr"/>
              <a:lstStyle/>
              <a:p>
                <a:pPr algn="ctr"/>
                <a:r>
                  <a:rPr lang="zh-TW" altLang="en-US" sz="32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新細胞誕生</a:t>
                </a:r>
                <a:r>
                  <a:rPr lang="en-US" altLang="zh-TW" sz="32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a:t>
                </a:r>
                <a:endParaRPr lang="zh-TW" altLang="en-US" sz="3200" dirty="0">
                  <a:solidFill>
                    <a:srgbClr val="00B050"/>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pic>
            <p:nvPicPr>
              <p:cNvPr id="16" name="圖片 15">
                <a:extLst>
                  <a:ext uri="{FF2B5EF4-FFF2-40B4-BE49-F238E27FC236}">
                    <a16:creationId xmlns:a16="http://schemas.microsoft.com/office/drawing/2014/main" id="{ABD01CBE-D21B-0D73-8E1A-7EE92363205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1" b="89844" l="391" r="89974">
                            <a14:foregroundMark x1="17383" y1="23535" x2="12500" y2="37012"/>
                            <a14:foregroundMark x1="16185" y1="47168" x2="17708" y2="51367"/>
                            <a14:foregroundMark x1="12500" y1="37012" x2="16185" y2="47168"/>
                            <a14:foregroundMark x1="17708" y1="51367" x2="19393" y2="52310"/>
                            <a14:foregroundMark x1="40234" y1="28711" x2="44792" y2="30566"/>
                            <a14:foregroundMark x1="44792" y1="30566" x2="45573" y2="69727"/>
                            <a14:foregroundMark x1="45573" y1="69727" x2="44922" y2="74121"/>
                            <a14:foregroundMark x1="10482" y1="63477" x2="8138" y2="37598"/>
                            <a14:foregroundMark x1="8138" y1="37598" x2="6445" y2="37598"/>
                            <a14:foregroundMark x1="6445" y1="35742" x2="3125" y2="42871"/>
                            <a14:foregroundMark x1="3125" y1="42871" x2="8919" y2="46191"/>
                            <a14:foregroundMark x1="8919" y1="46191" x2="11719" y2="45215"/>
                            <a14:foregroundMark x1="17904" y1="41113" x2="26628" y2="46387"/>
                            <a14:foregroundMark x1="26628" y1="46387" x2="27018" y2="46484"/>
                            <a14:foregroundMark x1="41341" y1="42969" x2="37370" y2="50879"/>
                            <a14:foregroundMark x1="37370" y1="50879" x2="36328" y2="54785"/>
                            <a14:foregroundMark x1="48503" y1="20020" x2="48503" y2="20020"/>
                            <a14:foregroundMark x1="48633" y1="20215" x2="48633" y2="20215"/>
                            <a14:foregroundMark x1="43880" y1="71680" x2="43685" y2="57129"/>
                            <a14:foregroundMark x1="40226" y1="59026" x2="36458" y2="61035"/>
                            <a14:foregroundMark x1="42318" y1="57910" x2="41080" y2="58570"/>
                            <a14:foregroundMark x1="36458" y1="61035" x2="37305" y2="68457"/>
                            <a14:foregroundMark x1="37305" y1="68457" x2="36914" y2="68555"/>
                            <a14:foregroundMark x1="36849" y1="67285" x2="31576" y2="68164"/>
                            <a14:foregroundMark x1="32812" y1="61501" x2="34961" y2="49902"/>
                            <a14:foregroundMark x1="32211" y1="64739" x2="32314" y2="64183"/>
                            <a14:foregroundMark x1="31576" y1="68164" x2="31344" y2="69414"/>
                            <a14:foregroundMark x1="37946" y1="46668" x2="39648" y2="44824"/>
                            <a14:foregroundMark x1="39648" y1="44824" x2="36263" y2="35840"/>
                            <a14:foregroundMark x1="36263" y1="35840" x2="37370" y2="23340"/>
                            <a14:foregroundMark x1="37370" y1="23340" x2="41276" y2="18750"/>
                            <a14:foregroundMark x1="41276" y1="18750" x2="46940" y2="21777"/>
                            <a14:foregroundMark x1="46940" y1="21777" x2="50326" y2="28809"/>
                            <a14:foregroundMark x1="35872" y1="30469" x2="35872" y2="30469"/>
                            <a14:foregroundMark x1="35872" y1="30469" x2="35872" y2="30469"/>
                            <a14:foregroundMark x1="36003" y1="30469" x2="36003" y2="30469"/>
                            <a14:foregroundMark x1="36003" y1="30469" x2="36003" y2="30469"/>
                            <a14:foregroundMark x1="36003" y1="30469" x2="36003" y2="30469"/>
                            <a14:foregroundMark x1="35677" y1="27637" x2="35677" y2="27637"/>
                            <a14:foregroundMark x1="35677" y1="27539" x2="35677" y2="27539"/>
                            <a14:foregroundMark x1="35677" y1="27539" x2="35677" y2="27539"/>
                            <a14:foregroundMark x1="35677" y1="27539" x2="35677" y2="27539"/>
                            <a14:foregroundMark x1="36003" y1="25879" x2="36003" y2="25879"/>
                            <a14:foregroundMark x1="36003" y1="25879" x2="36003" y2="25879"/>
                            <a14:foregroundMark x1="35938" y1="25879" x2="35938" y2="25879"/>
                            <a14:foregroundMark x1="35742" y1="25879" x2="35742" y2="25879"/>
                            <a14:foregroundMark x1="35677" y1="25879" x2="35677" y2="25879"/>
                            <a14:foregroundMark x1="35677" y1="25879" x2="35677" y2="25879"/>
                            <a14:foregroundMark x1="35612" y1="26563" x2="35612" y2="26563"/>
                            <a14:foregroundMark x1="35612" y1="26563" x2="35612" y2="26563"/>
                            <a14:foregroundMark x1="35677" y1="24121" x2="35677" y2="24121"/>
                            <a14:foregroundMark x1="35677" y1="24121" x2="35677" y2="24121"/>
                            <a14:foregroundMark x1="35677" y1="24121" x2="35677" y2="24121"/>
                            <a14:foregroundMark x1="35938" y1="24414" x2="35938" y2="24414"/>
                            <a14:foregroundMark x1="35938" y1="24414" x2="35938" y2="24414"/>
                            <a14:foregroundMark x1="36393" y1="23340" x2="36393" y2="23340"/>
                            <a14:foregroundMark x1="36393" y1="23340" x2="36393" y2="23340"/>
                            <a14:foregroundMark x1="36849" y1="21191" x2="36849" y2="21191"/>
                            <a14:foregroundMark x1="36849" y1="21191" x2="36849" y2="21191"/>
                            <a14:foregroundMark x1="38542" y1="19336" x2="38542" y2="19336"/>
                            <a14:foregroundMark x1="38542" y1="19336" x2="38542" y2="19336"/>
                            <a14:foregroundMark x1="38542" y1="19336" x2="38542" y2="19336"/>
                            <a14:foregroundMark x1="40430" y1="17871" x2="40430" y2="17871"/>
                            <a14:foregroundMark x1="40560" y1="17871" x2="40560" y2="17871"/>
                            <a14:foregroundMark x1="42448" y1="17773" x2="42448" y2="17773"/>
                            <a14:foregroundMark x1="42513" y1="17773" x2="42513" y2="17773"/>
                            <a14:foregroundMark x1="41276" y1="17383" x2="41276" y2="17383"/>
                            <a14:foregroundMark x1="41341" y1="17285" x2="41341" y2="17285"/>
                            <a14:foregroundMark x1="43164" y1="16699" x2="43164" y2="16699"/>
                            <a14:foregroundMark x1="43229" y1="16699" x2="43229" y2="16699"/>
                            <a14:foregroundMark x1="43229" y1="16699" x2="43229" y2="16699"/>
                            <a14:foregroundMark x1="43359" y1="16699" x2="43359" y2="16699"/>
                            <a14:foregroundMark x1="44401" y1="16895" x2="44401" y2="16895"/>
                            <a14:foregroundMark x1="44401" y1="16895" x2="44401" y2="16895"/>
                            <a14:foregroundMark x1="44401" y1="16895" x2="44401" y2="16895"/>
                            <a14:foregroundMark x1="46549" y1="18262" x2="46549" y2="18262"/>
                            <a14:foregroundMark x1="46549" y1="18262" x2="46549" y2="18262"/>
                            <a14:foregroundMark x1="46549" y1="18262" x2="46549" y2="18262"/>
                            <a14:foregroundMark x1="50195" y1="21680" x2="50195" y2="21680"/>
                            <a14:foregroundMark x1="50065" y1="21680" x2="50065" y2="21680"/>
                            <a14:foregroundMark x1="50000" y1="21680" x2="50000" y2="21680"/>
                            <a14:foregroundMark x1="50977" y1="25098" x2="50977" y2="25098"/>
                            <a14:foregroundMark x1="51042" y1="25098" x2="51042" y2="25098"/>
                            <a14:foregroundMark x1="52734" y1="29004" x2="52734" y2="29004"/>
                            <a14:foregroundMark x1="52734" y1="29297" x2="52734" y2="29297"/>
                            <a14:foregroundMark x1="52734" y1="29297" x2="52734" y2="29297"/>
                            <a14:foregroundMark x1="52279" y1="32227" x2="52279" y2="32227"/>
                            <a14:foregroundMark x1="52279" y1="32227" x2="52279" y2="32227"/>
                            <a14:foregroundMark x1="52279" y1="32227" x2="52279" y2="32227"/>
                            <a14:foregroundMark x1="52409" y1="32227" x2="52409" y2="32227"/>
                            <a14:foregroundMark x1="52734" y1="30273" x2="52604" y2="32617"/>
                            <a14:foregroundMark x1="53320" y1="34863" x2="53320" y2="34863"/>
                            <a14:foregroundMark x1="53451" y1="34863" x2="53451" y2="34863"/>
                            <a14:foregroundMark x1="53516" y1="34863" x2="53516" y2="34863"/>
                            <a14:foregroundMark x1="54102" y1="35059" x2="54102" y2="35059"/>
                            <a14:foregroundMark x1="54102" y1="35059" x2="54102" y2="35059"/>
                            <a14:foregroundMark x1="54102" y1="35059" x2="54102" y2="35059"/>
                            <a14:foregroundMark x1="54102" y1="35059" x2="54102" y2="35059"/>
                            <a14:foregroundMark x1="54102" y1="35059" x2="54102" y2="35059"/>
                            <a14:foregroundMark x1="54622" y1="35938" x2="56771" y2="43555"/>
                            <a14:foregroundMark x1="57357" y1="44727" x2="57096" y2="48633"/>
                            <a14:foregroundMark x1="56966" y1="49023" x2="55534" y2="56641"/>
                            <a14:foregroundMark x1="55534" y1="56641" x2="55273" y2="56934"/>
                            <a14:foregroundMark x1="55599" y1="56543" x2="50586" y2="59863"/>
                            <a14:foregroundMark x1="50586" y1="59863" x2="50260" y2="59863"/>
                            <a14:foregroundMark x1="49674" y1="60840" x2="46680" y2="64063"/>
                            <a14:foregroundMark x1="46354" y1="64551" x2="45833" y2="70020"/>
                            <a14:foregroundMark x1="46549" y1="68066" x2="46549" y2="68066"/>
                            <a14:foregroundMark x1="46549" y1="68164" x2="46549" y2="68164"/>
                            <a14:foregroundMark x1="46549" y1="68164" x2="46549" y2="68164"/>
                            <a14:foregroundMark x1="46549" y1="68164" x2="46549" y2="68164"/>
                            <a14:foregroundMark x1="42643" y1="72461" x2="42643" y2="72461"/>
                            <a14:foregroundMark x1="42643" y1="72461" x2="42643" y2="72461"/>
                            <a14:foregroundMark x1="39909" y1="71484" x2="39909" y2="71484"/>
                            <a14:foregroundMark x1="39909" y1="71387" x2="39909" y2="71387"/>
                            <a14:foregroundMark x1="39909" y1="71387" x2="39909" y2="71387"/>
                            <a14:foregroundMark x1="42318" y1="72461" x2="43229" y2="60449"/>
                            <a14:foregroundMark x1="42253" y1="72461" x2="42188" y2="68750"/>
                            <a14:foregroundMark x1="41667" y1="68066" x2="42122" y2="72070"/>
                            <a14:foregroundMark x1="40560" y1="69238" x2="40560" y2="69238"/>
                            <a14:foregroundMark x1="40625" y1="69238" x2="40625" y2="69238"/>
                            <a14:foregroundMark x1="40625" y1="69238" x2="40625" y2="69238"/>
                            <a14:foregroundMark x1="40625" y1="69238" x2="40625" y2="69238"/>
                            <a14:foregroundMark x1="30924" y1="66016" x2="30924" y2="66016"/>
                            <a14:foregroundMark x1="30924" y1="66016" x2="30924" y2="66016"/>
                            <a14:foregroundMark x1="30924" y1="66016" x2="30924" y2="66016"/>
                            <a14:foregroundMark x1="30924" y1="66016" x2="30924" y2="66016"/>
                            <a14:foregroundMark x1="33464" y1="53125" x2="33464" y2="53125"/>
                            <a14:foregroundMark x1="33464" y1="53125" x2="33464" y2="53125"/>
                            <a14:foregroundMark x1="33464" y1="53125" x2="33464" y2="53125"/>
                            <a14:foregroundMark x1="33464" y1="53125" x2="33464" y2="53125"/>
                            <a14:foregroundMark x1="33203" y1="55469" x2="33203" y2="55469"/>
                            <a14:foregroundMark x1="33203" y1="55469" x2="33203" y2="55469"/>
                            <a14:foregroundMark x1="33203" y1="55469" x2="33203" y2="55469"/>
                            <a14:foregroundMark x1="13867" y1="54297" x2="13867" y2="54297"/>
                            <a14:foregroundMark x1="13867" y1="54297" x2="13867" y2="54297"/>
                            <a14:foregroundMark x1="13867" y1="54297" x2="13867" y2="54297"/>
                            <a14:foregroundMark x1="13542" y1="52246" x2="13867" y2="54688"/>
                            <a14:foregroundMark x1="12500" y1="55957" x2="12500" y2="55957"/>
                            <a14:foregroundMark x1="12500" y1="56055" x2="12500" y2="56055"/>
                            <a14:foregroundMark x1="14193" y1="54297" x2="14193" y2="54297"/>
                            <a14:foregroundMark x1="14193" y1="54297" x2="14193" y2="54297"/>
                            <a14:foregroundMark x1="14193" y1="54297" x2="14193" y2="54297"/>
                            <a14:foregroundMark x1="16081" y1="54980" x2="16341" y2="62500"/>
                            <a14:foregroundMark x1="16341" y1="62500" x2="21094" y2="64258"/>
                            <a14:foregroundMark x1="19657" y1="56011" x2="19596" y2="55664"/>
                            <a14:foregroundMark x1="21094" y1="64258" x2="20810" y2="62630"/>
                            <a14:foregroundMark x1="19596" y1="55664" x2="19727" y2="53809"/>
                            <a14:foregroundMark x1="15625" y1="60156" x2="15625" y2="60156"/>
                            <a14:foregroundMark x1="15690" y1="60156" x2="15690" y2="60156"/>
                            <a14:foregroundMark x1="15820" y1="61719" x2="15820" y2="61719"/>
                            <a14:foregroundMark x1="15820" y1="61719" x2="15820" y2="61719"/>
                            <a14:foregroundMark x1="15820" y1="61816" x2="15820" y2="61816"/>
                            <a14:foregroundMark x1="15820" y1="62793" x2="19727" y2="64844"/>
                            <a14:foregroundMark x1="19401" y1="64844" x2="21029" y2="61816"/>
                            <a14:foregroundMark x1="21680" y1="62988" x2="21419" y2="64355"/>
                            <a14:foregroundMark x1="13477" y1="65820" x2="12826" y2="66895"/>
                            <a14:foregroundMark x1="12240" y1="67871" x2="7617" y2="65234"/>
                            <a14:foregroundMark x1="7617" y1="65234" x2="8268" y2="58105"/>
                            <a14:foregroundMark x1="8268" y1="58105" x2="8464" y2="57617"/>
                            <a14:foregroundMark x1="8138" y1="55566" x2="3646" y2="52930"/>
                            <a14:foregroundMark x1="3646" y1="52930" x2="2018" y2="42676"/>
                            <a14:foregroundMark x1="2018" y1="42676" x2="2083" y2="39746"/>
                            <a14:foregroundMark x1="2669" y1="52930" x2="391" y2="43750"/>
                            <a14:foregroundMark x1="391" y1="43750" x2="1497" y2="37500"/>
                            <a14:foregroundMark x1="1497" y1="38184" x2="9180" y2="27148"/>
                            <a14:foregroundMark x1="9180" y1="27148" x2="9245" y2="27148"/>
                            <a14:foregroundMark x1="1953" y1="35156" x2="5404" y2="30176"/>
                            <a14:foregroundMark x1="5404" y1="30176" x2="7878" y2="28320"/>
                            <a14:foregroundMark x1="9766" y1="22266" x2="7943" y2="25098"/>
                            <a14:foregroundMark x1="7422" y1="25781" x2="10026" y2="20508"/>
                            <a14:foregroundMark x1="7747" y1="23242" x2="11068" y2="20215"/>
                            <a14:foregroundMark x1="9831" y1="19336" x2="10938" y2="15723"/>
                            <a14:foregroundMark x1="11068" y1="15430" x2="14388" y2="12012"/>
                            <a14:foregroundMark x1="15365" y1="11230" x2="21224" y2="12598"/>
                            <a14:foregroundMark x1="21745" y1="13086" x2="25391" y2="19531"/>
                            <a14:foregroundMark x1="25391" y1="18652" x2="26042" y2="25684"/>
                            <a14:foregroundMark x1="26042" y1="25684" x2="25456" y2="30762"/>
                            <a14:foregroundMark x1="25195" y1="29492" x2="21940" y2="38281"/>
                            <a14:foregroundMark x1="24805" y1="32227" x2="22591" y2="37695"/>
                            <a14:foregroundMark x1="18815" y1="43750" x2="24805" y2="48633"/>
                            <a14:foregroundMark x1="24870" y1="48730" x2="29167" y2="49902"/>
                            <a14:foregroundMark x1="28776" y1="48047" x2="26107" y2="41992"/>
                            <a14:foregroundMark x1="26107" y1="41992" x2="24414" y2="43555"/>
                            <a14:foregroundMark x1="26693" y1="41504" x2="30859" y2="44922"/>
                            <a14:foregroundMark x1="30859" y1="44922" x2="30990" y2="46191"/>
                            <a14:foregroundMark x1="30924" y1="43164" x2="29753" y2="42676"/>
                            <a14:foregroundMark x1="33919" y1="68555" x2="35417" y2="67578"/>
                            <a14:foregroundMark x1="19336" y1="45215" x2="22526" y2="48340"/>
                            <a14:foregroundMark x1="11589" y1="58105" x2="12240" y2="65039"/>
                            <a14:foregroundMark x1="12240" y1="65039" x2="12630" y2="65527"/>
                            <a14:backgroundMark x1="59310" y1="19141" x2="93424" y2="56152"/>
                            <a14:backgroundMark x1="84831" y1="13477" x2="64844" y2="70508"/>
                            <a14:backgroundMark x1="60026" y1="22852" x2="86393" y2="50098"/>
                            <a14:backgroundMark x1="92643" y1="21875" x2="86589" y2="51660"/>
                            <a14:backgroundMark x1="86589" y1="51660" x2="86393" y2="55469"/>
                            <a14:backgroundMark x1="91081" y1="48535" x2="63932" y2="14551"/>
                            <a14:backgroundMark x1="76367" y1="12012" x2="74023" y2="21875"/>
                            <a14:backgroundMark x1="74023" y1="21875" x2="83854" y2="45508"/>
                            <a14:backgroundMark x1="83854" y1="45508" x2="90430" y2="50391"/>
                            <a14:backgroundMark x1="90430" y1="50391" x2="90495" y2="50293"/>
                            <a14:backgroundMark x1="87630" y1="47168" x2="70638" y2="31055"/>
                            <a14:backgroundMark x1="70638" y1="31055" x2="75846" y2="30957"/>
                            <a14:backgroundMark x1="75846" y1="30957" x2="76888" y2="32715"/>
                            <a14:backgroundMark x1="67969" y1="62207" x2="61979" y2="48535"/>
                            <a14:backgroundMark x1="61979" y1="48535" x2="59701" y2="36133"/>
                            <a14:backgroundMark x1="59701" y1="36133" x2="60482" y2="25195"/>
                            <a14:backgroundMark x1="60482" y1="25195" x2="60547" y2="25195"/>
                            <a14:backgroundMark x1="66536" y1="40332" x2="67643" y2="18359"/>
                            <a14:backgroundMark x1="67643" y1="18359" x2="68034" y2="18848"/>
                            <a14:backgroundMark x1="72461" y1="28125" x2="63021" y2="17578"/>
                            <a14:backgroundMark x1="76367" y1="28613" x2="70247" y2="26660"/>
                            <a14:backgroundMark x1="70247" y1="26660" x2="63672" y2="21191"/>
                            <a14:backgroundMark x1="41797" y1="50098" x2="41797" y2="50098"/>
                            <a14:backgroundMark x1="41797" y1="50098" x2="41797" y2="50098"/>
                            <a14:backgroundMark x1="41927" y1="49805" x2="42253" y2="48340"/>
                            <a14:backgroundMark x1="42188" y1="49121" x2="41081" y2="51465"/>
                            <a14:backgroundMark x1="36589" y1="48145" x2="36589" y2="48145"/>
                            <a14:backgroundMark x1="36589" y1="48145" x2="36589" y2="48145"/>
                            <a14:backgroundMark x1="36589" y1="48145" x2="36589" y2="48145"/>
                            <a14:backgroundMark x1="36133" y1="48340" x2="36133" y2="48340"/>
                            <a14:backgroundMark x1="36133" y1="48438" x2="36133" y2="48438"/>
                            <a14:backgroundMark x1="36133" y1="48438" x2="36133" y2="48438"/>
                            <a14:backgroundMark x1="35612" y1="48828" x2="36328" y2="48340"/>
                            <a14:backgroundMark x1="35156" y1="49219" x2="35156" y2="49219"/>
                            <a14:backgroundMark x1="35156" y1="49219" x2="35156" y2="49219"/>
                            <a14:backgroundMark x1="35156" y1="49219" x2="35156" y2="49219"/>
                            <a14:backgroundMark x1="37174" y1="47168" x2="37174" y2="47168"/>
                            <a14:backgroundMark x1="37174" y1="47168" x2="37174" y2="47168"/>
                            <a14:backgroundMark x1="37174" y1="47168" x2="37174" y2="47168"/>
                            <a14:backgroundMark x1="37174" y1="47168" x2="37174" y2="47168"/>
                            <a14:backgroundMark x1="37174" y1="47168" x2="37174" y2="47168"/>
                            <a14:backgroundMark x1="37174" y1="47168" x2="37174" y2="47168"/>
                            <a14:backgroundMark x1="37435" y1="46094" x2="36589" y2="47461"/>
                            <a14:backgroundMark x1="36719" y1="46777" x2="34766" y2="49512"/>
                            <a14:backgroundMark x1="32747" y1="62695" x2="32487" y2="60742"/>
                            <a14:backgroundMark x1="32617" y1="63672" x2="33008" y2="59375"/>
                            <a14:backgroundMark x1="31966" y1="61621" x2="32096" y2="63672"/>
                            <a14:backgroundMark x1="32747" y1="62500" x2="31901" y2="63672"/>
                            <a14:backgroundMark x1="38997" y1="61816" x2="40560" y2="60254"/>
                            <a14:backgroundMark x1="23763" y1="52539" x2="19987" y2="59277"/>
                            <a14:backgroundMark x1="21289" y1="58203" x2="20117" y2="59766"/>
                            <a14:backgroundMark x1="20833" y1="55273" x2="20638" y2="51953"/>
                            <a14:backgroundMark x1="21745" y1="49219" x2="20768" y2="54102"/>
                            <a14:backgroundMark x1="20313" y1="59277" x2="21875" y2="61230"/>
                            <a14:backgroundMark x1="16471" y1="46191" x2="15755" y2="46191"/>
                            <a14:backgroundMark x1="17708" y1="47754" x2="16406" y2="45508"/>
                            <a14:backgroundMark x1="17122" y1="47266" x2="15755" y2="46094"/>
                            <a14:backgroundMark x1="16927" y1="47559" x2="15560" y2="45801"/>
                            <a14:backgroundMark x1="15951" y1="47168" x2="15951" y2="47168"/>
                            <a14:backgroundMark x1="15951" y1="47168" x2="15951" y2="47168"/>
                            <a14:backgroundMark x1="15951" y1="47168" x2="15951" y2="47168"/>
                            <a14:backgroundMark x1="15951" y1="47168" x2="15951" y2="47168"/>
                            <a14:backgroundMark x1="16016" y1="47168" x2="16016" y2="47168"/>
                            <a14:backgroundMark x1="16081" y1="47168" x2="16081" y2="47168"/>
                            <a14:backgroundMark x1="16146" y1="47168" x2="16146" y2="47168"/>
                            <a14:backgroundMark x1="16276" y1="47266" x2="16276" y2="47266"/>
                            <a14:backgroundMark x1="16276" y1="47266" x2="16276" y2="47266"/>
                            <a14:backgroundMark x1="16276" y1="47266" x2="16276" y2="47266"/>
                            <a14:backgroundMark x1="16276" y1="47266" x2="16276" y2="47266"/>
                          </a14:backgroundRemoval>
                        </a14:imgEffect>
                      </a14:imgLayer>
                    </a14:imgProps>
                  </a:ext>
                </a:extLst>
              </a:blip>
              <a:srcRect t="9702" r="41932" b="26199"/>
              <a:stretch/>
            </p:blipFill>
            <p:spPr>
              <a:xfrm>
                <a:off x="4466156" y="3773248"/>
                <a:ext cx="2360913" cy="1737422"/>
              </a:xfrm>
              <a:prstGeom prst="roundRect">
                <a:avLst>
                  <a:gd name="adj" fmla="val 23552"/>
                </a:avLst>
              </a:prstGeom>
              <a:solidFill>
                <a:srgbClr val="455E81"/>
              </a:solidFill>
              <a:ln>
                <a:noFill/>
              </a:ln>
            </p:spPr>
          </p:pic>
          <p:sp>
            <p:nvSpPr>
              <p:cNvPr id="12" name="語音泡泡: 橢圓形 11">
                <a:extLst>
                  <a:ext uri="{FF2B5EF4-FFF2-40B4-BE49-F238E27FC236}">
                    <a16:creationId xmlns:a16="http://schemas.microsoft.com/office/drawing/2014/main" id="{770252F5-BA98-7269-C772-D6080DDA11AA}"/>
                  </a:ext>
                </a:extLst>
              </p:cNvPr>
              <p:cNvSpPr/>
              <p:nvPr/>
            </p:nvSpPr>
            <p:spPr>
              <a:xfrm rot="20105715">
                <a:off x="2579156" y="2803480"/>
                <a:ext cx="2499634" cy="1640842"/>
              </a:xfrm>
              <a:prstGeom prst="wedgeEllipseCallout">
                <a:avLst>
                  <a:gd name="adj1" fmla="val 62813"/>
                  <a:gd name="adj2" fmla="val -13038"/>
                </a:avLst>
              </a:prstGeom>
              <a:solidFill>
                <a:srgbClr val="4A311C"/>
              </a:solidFill>
              <a:ln w="25400" cap="flat" cmpd="sng" algn="ctr">
                <a:solidFill>
                  <a:srgbClr val="FFF0BB"/>
                </a:solidFill>
                <a:prstDash val="solid"/>
              </a:ln>
              <a:effectLst/>
            </p:spPr>
            <p:txBody>
              <a:bodyPr rtlCol="0" anchor="ctr"/>
              <a:lstStyle/>
              <a:p>
                <a:pPr algn="ctr"/>
                <a:r>
                  <a:rPr lang="zh-TW" altLang="en-US" sz="24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貌似沒有我容身之處</a:t>
                </a:r>
                <a:endParaRPr lang="zh-TW" altLang="en-US" sz="2400" dirty="0">
                  <a:solidFill>
                    <a:srgbClr val="00B050"/>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grpSp>
        <p:sp>
          <p:nvSpPr>
            <p:cNvPr id="18" name="語音泡泡: 橢圓形 17">
              <a:extLst>
                <a:ext uri="{FF2B5EF4-FFF2-40B4-BE49-F238E27FC236}">
                  <a16:creationId xmlns:a16="http://schemas.microsoft.com/office/drawing/2014/main" id="{74A95DAA-5FB2-723A-F1DA-600586FBC81E}"/>
                </a:ext>
              </a:extLst>
            </p:cNvPr>
            <p:cNvSpPr/>
            <p:nvPr/>
          </p:nvSpPr>
          <p:spPr>
            <a:xfrm>
              <a:off x="1731612" y="5252901"/>
              <a:ext cx="3297489" cy="1640842"/>
            </a:xfrm>
            <a:prstGeom prst="wedgeEllipseCallout">
              <a:avLst>
                <a:gd name="adj1" fmla="val 66917"/>
                <a:gd name="adj2" fmla="val -40520"/>
              </a:avLst>
            </a:prstGeom>
            <a:solidFill>
              <a:srgbClr val="4A311C"/>
            </a:solidFill>
            <a:ln w="25400" cap="flat" cmpd="sng" algn="ctr">
              <a:solidFill>
                <a:srgbClr val="FFF0BB"/>
              </a:solidFill>
              <a:prstDash val="solid"/>
            </a:ln>
            <a:effectLst/>
          </p:spPr>
          <p:txBody>
            <a:bodyPr rtlCol="0" anchor="ctr"/>
            <a:lstStyle/>
            <a:p>
              <a:pPr algn="ctr"/>
              <a:r>
                <a:rPr lang="zh-TW" altLang="en-US" sz="24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看來我要在</a:t>
              </a:r>
              <a:br>
                <a:rPr lang="en-US" altLang="zh-TW" sz="24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br>
              <a:r>
                <a:rPr lang="zh-TW" altLang="en-US" sz="24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這邊孤老一世</a:t>
              </a:r>
              <a:r>
                <a:rPr lang="en-US" altLang="zh-TW" sz="24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a:t>
              </a:r>
              <a:endParaRPr lang="zh-TW" altLang="en-US" sz="2400" dirty="0">
                <a:solidFill>
                  <a:srgbClr val="00B050"/>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grpSp>
      <p:sp>
        <p:nvSpPr>
          <p:cNvPr id="8" name="文字方塊 7">
            <a:extLst>
              <a:ext uri="{FF2B5EF4-FFF2-40B4-BE49-F238E27FC236}">
                <a16:creationId xmlns:a16="http://schemas.microsoft.com/office/drawing/2014/main" id="{2BF865CC-83FA-6713-A9EE-C6EFC38155E6}"/>
              </a:ext>
            </a:extLst>
          </p:cNvPr>
          <p:cNvSpPr txBox="1"/>
          <p:nvPr/>
        </p:nvSpPr>
        <p:spPr>
          <a:xfrm>
            <a:off x="743483" y="698219"/>
            <a:ext cx="954107" cy="2708434"/>
          </a:xfrm>
          <a:prstGeom prst="rect">
            <a:avLst/>
          </a:prstGeom>
          <a:noFill/>
        </p:spPr>
        <p:txBody>
          <a:bodyPr vert="eaVert" wrap="none" rtlCol="0">
            <a:spAutoFit/>
          </a:bodyPr>
          <a:lstStyle/>
          <a:p>
            <a:r>
              <a:rPr lang="zh-TW" altLang="en-US" sz="50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病理機轉</a:t>
            </a:r>
          </a:p>
        </p:txBody>
      </p:sp>
      <p:cxnSp>
        <p:nvCxnSpPr>
          <p:cNvPr id="13" name="直線接點 12">
            <a:extLst>
              <a:ext uri="{FF2B5EF4-FFF2-40B4-BE49-F238E27FC236}">
                <a16:creationId xmlns:a16="http://schemas.microsoft.com/office/drawing/2014/main" id="{8493B8C6-39AD-A9E9-4A02-B3280C6C5846}"/>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8EEE209B-85C3-489E-0454-F3186B5FE37A}"/>
              </a:ext>
            </a:extLst>
          </p:cNvPr>
          <p:cNvSpPr txBox="1"/>
          <p:nvPr/>
        </p:nvSpPr>
        <p:spPr>
          <a:xfrm>
            <a:off x="5325566" y="6499978"/>
            <a:ext cx="7034298" cy="338554"/>
          </a:xfrm>
          <a:prstGeom prst="rect">
            <a:avLst/>
          </a:prstGeom>
          <a:solidFill>
            <a:schemeClr val="bg1">
              <a:alpha val="50000"/>
            </a:schemeClr>
          </a:solidFill>
        </p:spPr>
        <p:txBody>
          <a:bodyPr wrap="none" rtlCol="0">
            <a:spAutoFit/>
          </a:bodyPr>
          <a:lstStyle/>
          <a:p>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圖片由</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AI</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改編並重新整理自</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別讓視力老太快</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 </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40</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歲起必讀 白內障、青光眼</a:t>
            </a:r>
          </a:p>
        </p:txBody>
      </p:sp>
      <p:sp>
        <p:nvSpPr>
          <p:cNvPr id="15" name="語音泡泡: 橢圓形 14">
            <a:extLst>
              <a:ext uri="{FF2B5EF4-FFF2-40B4-BE49-F238E27FC236}">
                <a16:creationId xmlns:a16="http://schemas.microsoft.com/office/drawing/2014/main" id="{7809B147-3A93-E284-B454-1BD15D400BC9}"/>
              </a:ext>
            </a:extLst>
          </p:cNvPr>
          <p:cNvSpPr/>
          <p:nvPr/>
        </p:nvSpPr>
        <p:spPr>
          <a:xfrm>
            <a:off x="1731612" y="7005860"/>
            <a:ext cx="3297489" cy="1640842"/>
          </a:xfrm>
          <a:prstGeom prst="wedgeEllipseCallout">
            <a:avLst>
              <a:gd name="adj1" fmla="val 66917"/>
              <a:gd name="adj2" fmla="val -40520"/>
            </a:avLst>
          </a:prstGeom>
          <a:solidFill>
            <a:srgbClr val="4A311C"/>
          </a:solidFill>
          <a:ln w="25400" cap="flat" cmpd="sng" algn="ctr">
            <a:solidFill>
              <a:srgbClr val="FFF0BB"/>
            </a:solidFill>
            <a:prstDash val="solid"/>
          </a:ln>
          <a:effectLst/>
        </p:spPr>
        <p:txBody>
          <a:bodyPr rtlCol="0" anchor="ctr"/>
          <a:lstStyle/>
          <a:p>
            <a:pPr algn="ctr"/>
            <a:r>
              <a:rPr lang="zh-TW" altLang="en-US" sz="24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啊</a:t>
            </a:r>
            <a:r>
              <a:rPr lang="en-US" altLang="zh-TW" sz="24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a:t>
            </a:r>
            <a:r>
              <a:rPr lang="zh-TW" altLang="en-US" sz="24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是 </a:t>
            </a:r>
            <a:r>
              <a:rPr lang="zh-TW" altLang="en-US" sz="3200" dirty="0">
                <a:solidFill>
                  <a:schemeClr val="accent2">
                    <a:lumMod val="40000"/>
                    <a:lumOff val="60000"/>
                  </a:schemeClr>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光</a:t>
            </a:r>
            <a:br>
              <a:rPr lang="en-US" altLang="zh-TW" sz="24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br>
            <a:r>
              <a:rPr lang="zh-TW" altLang="en-US" sz="24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看來終於要來迎接我了</a:t>
            </a:r>
            <a:r>
              <a:rPr lang="en-US" altLang="zh-TW" sz="24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a:t>
            </a:r>
            <a:endParaRPr lang="zh-TW" altLang="en-US" sz="2400" dirty="0">
              <a:solidFill>
                <a:srgbClr val="00B050"/>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pic>
        <p:nvPicPr>
          <p:cNvPr id="23" name="圖片 22">
            <a:extLst>
              <a:ext uri="{FF2B5EF4-FFF2-40B4-BE49-F238E27FC236}">
                <a16:creationId xmlns:a16="http://schemas.microsoft.com/office/drawing/2014/main" id="{F2183F9B-3961-9731-6C16-457110923202}"/>
              </a:ext>
            </a:extLst>
          </p:cNvPr>
          <p:cNvPicPr>
            <a:picLocks noChangeAspect="1"/>
          </p:cNvPicPr>
          <p:nvPr/>
        </p:nvPicPr>
        <p:blipFill>
          <a:blip r:embed="rId8">
            <a:duotone>
              <a:prstClr val="black"/>
              <a:srgbClr val="0E5B93">
                <a:tint val="45000"/>
                <a:satMod val="400000"/>
              </a:srgbClr>
            </a:duotone>
            <a:extLst>
              <a:ext uri="{28A0092B-C50C-407E-A947-70E740481C1C}">
                <a14:useLocalDpi xmlns:a14="http://schemas.microsoft.com/office/drawing/2010/main" val="0"/>
              </a:ext>
            </a:extLst>
          </a:blip>
          <a:stretch>
            <a:fillRect/>
          </a:stretch>
        </p:blipFill>
        <p:spPr>
          <a:xfrm rot="2700000">
            <a:off x="1885372" y="2457796"/>
            <a:ext cx="7610332" cy="4120508"/>
          </a:xfrm>
          <a:prstGeom prst="roundRect">
            <a:avLst/>
          </a:prstGeom>
          <a:noFill/>
        </p:spPr>
      </p:pic>
      <p:sp>
        <p:nvSpPr>
          <p:cNvPr id="17" name="橢圓 16">
            <a:extLst>
              <a:ext uri="{FF2B5EF4-FFF2-40B4-BE49-F238E27FC236}">
                <a16:creationId xmlns:a16="http://schemas.microsoft.com/office/drawing/2014/main" id="{3738D60C-99F5-FC71-5219-DF1C46B98977}"/>
              </a:ext>
            </a:extLst>
          </p:cNvPr>
          <p:cNvSpPr/>
          <p:nvPr/>
        </p:nvSpPr>
        <p:spPr>
          <a:xfrm>
            <a:off x="5169079" y="3996590"/>
            <a:ext cx="1042921" cy="1042921"/>
          </a:xfrm>
          <a:prstGeom prst="ellipse">
            <a:avLst/>
          </a:prstGeom>
          <a:solidFill>
            <a:schemeClr val="bg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4" name="語音泡泡: 圓角矩形 23">
            <a:extLst>
              <a:ext uri="{FF2B5EF4-FFF2-40B4-BE49-F238E27FC236}">
                <a16:creationId xmlns:a16="http://schemas.microsoft.com/office/drawing/2014/main" id="{C93F4BBA-B11C-2972-99FE-92C77D9E8529}"/>
              </a:ext>
            </a:extLst>
          </p:cNvPr>
          <p:cNvSpPr/>
          <p:nvPr/>
        </p:nvSpPr>
        <p:spPr>
          <a:xfrm>
            <a:off x="6408139" y="460846"/>
            <a:ext cx="5189726" cy="912151"/>
          </a:xfrm>
          <a:prstGeom prst="wedgeRoundRectCallout">
            <a:avLst>
              <a:gd name="adj1" fmla="val -36793"/>
              <a:gd name="adj2" fmla="val 107615"/>
              <a:gd name="adj3" fmla="val 16667"/>
            </a:avLst>
          </a:prstGeom>
          <a:solidFill>
            <a:srgbClr val="455E81"/>
          </a:solidFill>
          <a:ln>
            <a:solidFill>
              <a:srgbClr val="50C6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200" dirty="0">
                <a:latin typeface="Gen Jyuu Gothic P Heavy" panose="020B0702020203020207" pitchFamily="34" charset="-120"/>
                <a:ea typeface="Gen Jyuu Gothic P Heavy" panose="020B0702020203020207" pitchFamily="34" charset="-120"/>
                <a:cs typeface="Gen Jyuu Gothic P Heavy" panose="020B0702020203020207" pitchFamily="34" charset="-120"/>
              </a:rPr>
              <a:t>不，這是</a:t>
            </a:r>
            <a:r>
              <a:rPr lang="zh-TW" altLang="en-US" sz="3200" dirty="0">
                <a:solidFill>
                  <a:srgbClr val="FFFF00"/>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白內障</a:t>
            </a:r>
            <a:r>
              <a:rPr lang="zh-TW" altLang="en-US" sz="3200" dirty="0">
                <a:latin typeface="Gen Jyuu Gothic P Heavy" panose="020B0702020203020207" pitchFamily="34" charset="-120"/>
                <a:ea typeface="Gen Jyuu Gothic P Heavy" panose="020B0702020203020207" pitchFamily="34" charset="-120"/>
                <a:cs typeface="Gen Jyuu Gothic P Heavy" panose="020B0702020203020207" pitchFamily="34" charset="-120"/>
              </a:rPr>
              <a:t>的形成過程</a:t>
            </a:r>
          </a:p>
        </p:txBody>
      </p:sp>
      <p:grpSp>
        <p:nvGrpSpPr>
          <p:cNvPr id="54" name="群組 53">
            <a:extLst>
              <a:ext uri="{FF2B5EF4-FFF2-40B4-BE49-F238E27FC236}">
                <a16:creationId xmlns:a16="http://schemas.microsoft.com/office/drawing/2014/main" id="{4B72A49C-5849-FF1C-4FEA-BD18FF5D6547}"/>
              </a:ext>
            </a:extLst>
          </p:cNvPr>
          <p:cNvGrpSpPr/>
          <p:nvPr/>
        </p:nvGrpSpPr>
        <p:grpSpPr>
          <a:xfrm>
            <a:off x="8243696" y="1491961"/>
            <a:ext cx="2440220" cy="917395"/>
            <a:chOff x="8243696" y="1491961"/>
            <a:chExt cx="2440220" cy="917395"/>
          </a:xfrm>
        </p:grpSpPr>
        <p:sp>
          <p:nvSpPr>
            <p:cNvPr id="25" name="矩形: 圓角 24">
              <a:extLst>
                <a:ext uri="{FF2B5EF4-FFF2-40B4-BE49-F238E27FC236}">
                  <a16:creationId xmlns:a16="http://schemas.microsoft.com/office/drawing/2014/main" id="{5E75AC4E-E7C6-31BD-A4FF-F658E0321F26}"/>
                </a:ext>
              </a:extLst>
            </p:cNvPr>
            <p:cNvSpPr/>
            <p:nvPr/>
          </p:nvSpPr>
          <p:spPr>
            <a:xfrm>
              <a:off x="8442445" y="1686687"/>
              <a:ext cx="2241471" cy="722669"/>
            </a:xfrm>
            <a:prstGeom prst="roundRect">
              <a:avLst/>
            </a:prstGeom>
            <a:ln w="28575">
              <a:solidFill>
                <a:srgbClr val="F7DC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t>由水晶體皮質</a:t>
              </a:r>
              <a:br>
                <a:rPr lang="en-US" altLang="zh-TW"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br>
              <a:r>
                <a:rPr lang="zh-TW" altLang="en-US" u="sng"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外側</a:t>
              </a:r>
              <a:r>
                <a:rPr lang="zh-TW" altLang="en-US"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t>生出</a:t>
              </a:r>
              <a:r>
                <a:rPr lang="zh-TW" altLang="en-US" b="1"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t>新</a:t>
              </a:r>
              <a:r>
                <a:rPr lang="zh-TW" altLang="en-US"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t>細胞</a:t>
              </a:r>
            </a:p>
          </p:txBody>
        </p:sp>
        <p:sp>
          <p:nvSpPr>
            <p:cNvPr id="28" name="橢圓 27">
              <a:extLst>
                <a:ext uri="{FF2B5EF4-FFF2-40B4-BE49-F238E27FC236}">
                  <a16:creationId xmlns:a16="http://schemas.microsoft.com/office/drawing/2014/main" id="{850B210C-4ECE-27F8-2734-06F0063DF426}"/>
                </a:ext>
              </a:extLst>
            </p:cNvPr>
            <p:cNvSpPr/>
            <p:nvPr/>
          </p:nvSpPr>
          <p:spPr>
            <a:xfrm>
              <a:off x="8243696" y="1491961"/>
              <a:ext cx="551600" cy="551600"/>
            </a:xfrm>
            <a:prstGeom prst="ellipse">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1</a:t>
              </a:r>
              <a:endParaRPr lang="zh-TW" altLang="en-US"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grpSp>
      <p:grpSp>
        <p:nvGrpSpPr>
          <p:cNvPr id="55" name="群組 54">
            <a:extLst>
              <a:ext uri="{FF2B5EF4-FFF2-40B4-BE49-F238E27FC236}">
                <a16:creationId xmlns:a16="http://schemas.microsoft.com/office/drawing/2014/main" id="{39856502-57A3-8F3F-EF62-8FA5505812F7}"/>
              </a:ext>
            </a:extLst>
          </p:cNvPr>
          <p:cNvGrpSpPr/>
          <p:nvPr/>
        </p:nvGrpSpPr>
        <p:grpSpPr>
          <a:xfrm>
            <a:off x="9018990" y="2633226"/>
            <a:ext cx="2440220" cy="917395"/>
            <a:chOff x="9018990" y="2633226"/>
            <a:chExt cx="2440220" cy="917395"/>
          </a:xfrm>
        </p:grpSpPr>
        <p:sp>
          <p:nvSpPr>
            <p:cNvPr id="48" name="矩形: 圓角 47">
              <a:extLst>
                <a:ext uri="{FF2B5EF4-FFF2-40B4-BE49-F238E27FC236}">
                  <a16:creationId xmlns:a16="http://schemas.microsoft.com/office/drawing/2014/main" id="{868ADFF5-A7A9-6A5F-374E-2ED812754A6D}"/>
                </a:ext>
              </a:extLst>
            </p:cNvPr>
            <p:cNvSpPr/>
            <p:nvPr/>
          </p:nvSpPr>
          <p:spPr>
            <a:xfrm>
              <a:off x="9217739" y="2827952"/>
              <a:ext cx="2241471" cy="722669"/>
            </a:xfrm>
            <a:prstGeom prst="roundRect">
              <a:avLst/>
            </a:prstGeom>
            <a:ln w="28575">
              <a:solidFill>
                <a:srgbClr val="F7DC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t>老舊細胞被</a:t>
              </a:r>
              <a:br>
                <a:rPr lang="en-US" altLang="zh-TW"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br>
              <a:r>
                <a:rPr lang="zh-TW" altLang="en-US" b="1"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t>推擠</a:t>
              </a:r>
              <a:r>
                <a:rPr lang="zh-TW" altLang="en-US"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t>而往</a:t>
              </a:r>
              <a:r>
                <a:rPr lang="zh-TW" altLang="en-US" u="sng"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中間</a:t>
              </a:r>
              <a:r>
                <a:rPr lang="zh-TW" altLang="en-US"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t>移動</a:t>
              </a:r>
            </a:p>
          </p:txBody>
        </p:sp>
        <p:sp>
          <p:nvSpPr>
            <p:cNvPr id="49" name="橢圓 48">
              <a:extLst>
                <a:ext uri="{FF2B5EF4-FFF2-40B4-BE49-F238E27FC236}">
                  <a16:creationId xmlns:a16="http://schemas.microsoft.com/office/drawing/2014/main" id="{E225539C-CFA7-7659-F674-83CE720361E3}"/>
                </a:ext>
              </a:extLst>
            </p:cNvPr>
            <p:cNvSpPr/>
            <p:nvPr/>
          </p:nvSpPr>
          <p:spPr>
            <a:xfrm>
              <a:off x="9018990" y="2633226"/>
              <a:ext cx="551600" cy="551600"/>
            </a:xfrm>
            <a:prstGeom prst="ellipse">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2</a:t>
              </a:r>
              <a:endParaRPr lang="zh-TW" altLang="en-US"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grpSp>
      <p:grpSp>
        <p:nvGrpSpPr>
          <p:cNvPr id="56" name="群組 55">
            <a:extLst>
              <a:ext uri="{FF2B5EF4-FFF2-40B4-BE49-F238E27FC236}">
                <a16:creationId xmlns:a16="http://schemas.microsoft.com/office/drawing/2014/main" id="{D13B4F82-F996-20C0-9216-3E812A487F64}"/>
              </a:ext>
            </a:extLst>
          </p:cNvPr>
          <p:cNvGrpSpPr/>
          <p:nvPr/>
        </p:nvGrpSpPr>
        <p:grpSpPr>
          <a:xfrm>
            <a:off x="9343919" y="3915505"/>
            <a:ext cx="2440220" cy="917395"/>
            <a:chOff x="9343919" y="3915505"/>
            <a:chExt cx="2440220" cy="917395"/>
          </a:xfrm>
        </p:grpSpPr>
        <p:sp>
          <p:nvSpPr>
            <p:cNvPr id="50" name="矩形: 圓角 49">
              <a:extLst>
                <a:ext uri="{FF2B5EF4-FFF2-40B4-BE49-F238E27FC236}">
                  <a16:creationId xmlns:a16="http://schemas.microsoft.com/office/drawing/2014/main" id="{625734DF-3C99-44CD-8A41-FE8B1AEEC783}"/>
                </a:ext>
              </a:extLst>
            </p:cNvPr>
            <p:cNvSpPr/>
            <p:nvPr/>
          </p:nvSpPr>
          <p:spPr>
            <a:xfrm>
              <a:off x="9542668" y="4110231"/>
              <a:ext cx="2241471" cy="722669"/>
            </a:xfrm>
            <a:prstGeom prst="roundRect">
              <a:avLst/>
            </a:prstGeom>
            <a:ln w="28575">
              <a:solidFill>
                <a:srgbClr val="F7DC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t>老舊細胞逐漸</a:t>
              </a:r>
              <a:br>
                <a:rPr lang="en-US" altLang="zh-TW"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br>
              <a:r>
                <a:rPr lang="zh-TW" altLang="en-US"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t>於中央聚集且</a:t>
              </a:r>
              <a:r>
                <a:rPr lang="zh-TW" altLang="en-US" b="1" u="sng"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變硬</a:t>
              </a:r>
            </a:p>
          </p:txBody>
        </p:sp>
        <p:sp>
          <p:nvSpPr>
            <p:cNvPr id="51" name="橢圓 50">
              <a:extLst>
                <a:ext uri="{FF2B5EF4-FFF2-40B4-BE49-F238E27FC236}">
                  <a16:creationId xmlns:a16="http://schemas.microsoft.com/office/drawing/2014/main" id="{FD5BB2CD-04FD-9AA1-0EEB-7CDD966226ED}"/>
                </a:ext>
              </a:extLst>
            </p:cNvPr>
            <p:cNvSpPr/>
            <p:nvPr/>
          </p:nvSpPr>
          <p:spPr>
            <a:xfrm>
              <a:off x="9343919" y="3915505"/>
              <a:ext cx="551600" cy="551600"/>
            </a:xfrm>
            <a:prstGeom prst="ellipse">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3</a:t>
              </a:r>
              <a:endParaRPr lang="zh-TW" altLang="en-US"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grpSp>
      <p:grpSp>
        <p:nvGrpSpPr>
          <p:cNvPr id="57" name="群組 56">
            <a:extLst>
              <a:ext uri="{FF2B5EF4-FFF2-40B4-BE49-F238E27FC236}">
                <a16:creationId xmlns:a16="http://schemas.microsoft.com/office/drawing/2014/main" id="{7E1DBE3F-859E-3BA1-662C-AB00CBAC98D9}"/>
              </a:ext>
            </a:extLst>
          </p:cNvPr>
          <p:cNvGrpSpPr/>
          <p:nvPr/>
        </p:nvGrpSpPr>
        <p:grpSpPr>
          <a:xfrm>
            <a:off x="8926665" y="5069464"/>
            <a:ext cx="2440220" cy="1213011"/>
            <a:chOff x="8926665" y="5069464"/>
            <a:chExt cx="2440220" cy="1213011"/>
          </a:xfrm>
        </p:grpSpPr>
        <p:sp>
          <p:nvSpPr>
            <p:cNvPr id="52" name="矩形: 圓角 51">
              <a:extLst>
                <a:ext uri="{FF2B5EF4-FFF2-40B4-BE49-F238E27FC236}">
                  <a16:creationId xmlns:a16="http://schemas.microsoft.com/office/drawing/2014/main" id="{1F655A0B-D728-BC0D-EA58-7FC1D9F27442}"/>
                </a:ext>
              </a:extLst>
            </p:cNvPr>
            <p:cNvSpPr/>
            <p:nvPr/>
          </p:nvSpPr>
          <p:spPr>
            <a:xfrm>
              <a:off x="9125414" y="5264190"/>
              <a:ext cx="2241471" cy="1018285"/>
            </a:xfrm>
            <a:prstGeom prst="roundRect">
              <a:avLst/>
            </a:prstGeom>
            <a:ln w="28575">
              <a:solidFill>
                <a:srgbClr val="F7DC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t>蛋白質逐漸</a:t>
              </a:r>
              <a:br>
                <a:rPr lang="en-US" altLang="zh-TW"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br>
              <a:r>
                <a:rPr lang="zh-TW" altLang="en-US"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t>變質而</a:t>
              </a:r>
              <a:r>
                <a:rPr lang="zh-TW" altLang="en-US" u="sng"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難溶於水</a:t>
              </a:r>
              <a:r>
                <a:rPr lang="zh-TW" altLang="en-US" dirty="0">
                  <a:solidFill>
                    <a:srgbClr val="663E1A"/>
                  </a:solidFill>
                  <a:latin typeface="Gen Jyuu Gothic Bold" panose="020B0602020203020207" pitchFamily="34" charset="-120"/>
                  <a:ea typeface="Gen Jyuu Gothic Bold" panose="020B0602020203020207" pitchFamily="34" charset="-120"/>
                  <a:cs typeface="Gen Jyuu Gothic Bold" panose="020B0602020203020207" pitchFamily="34" charset="-120"/>
                </a:rPr>
                <a:t>，終將形成</a:t>
              </a:r>
              <a:r>
                <a:rPr lang="zh-TW" altLang="en-US" b="1" u="sng"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混濁</a:t>
              </a:r>
            </a:p>
          </p:txBody>
        </p:sp>
        <p:sp>
          <p:nvSpPr>
            <p:cNvPr id="53" name="橢圓 52">
              <a:extLst>
                <a:ext uri="{FF2B5EF4-FFF2-40B4-BE49-F238E27FC236}">
                  <a16:creationId xmlns:a16="http://schemas.microsoft.com/office/drawing/2014/main" id="{2F27AD53-4ADC-716F-AD2D-C0B8A4B75D7C}"/>
                </a:ext>
              </a:extLst>
            </p:cNvPr>
            <p:cNvSpPr/>
            <p:nvPr/>
          </p:nvSpPr>
          <p:spPr>
            <a:xfrm>
              <a:off x="8926665" y="5069464"/>
              <a:ext cx="551600" cy="551600"/>
            </a:xfrm>
            <a:prstGeom prst="ellipse">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4</a:t>
              </a:r>
              <a:endParaRPr lang="zh-TW" altLang="en-US"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grpSp>
    </p:spTree>
    <p:custDataLst>
      <p:tags r:id="rId1"/>
    </p:custDataLst>
    <p:extLst>
      <p:ext uri="{BB962C8B-B14F-4D97-AF65-F5344CB8AC3E}">
        <p14:creationId xmlns:p14="http://schemas.microsoft.com/office/powerpoint/2010/main" val="40223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17"/>
                                        </p:tgtEl>
                                      </p:cBhvr>
                                      <p:by x="400000" y="400000"/>
                                    </p:animScale>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grpId="0" nodeType="clickEffect">
                                  <p:stCondLst>
                                    <p:cond delay="0"/>
                                  </p:stCondLst>
                                  <p:childTnLst>
                                    <p:animMotion origin="layout" path="M -3.54167E-6 -3.7037E-6 L -3.54167E-6 -0.25532 " pathEditMode="relative" rAng="0" ptsTypes="AA">
                                      <p:cBhvr>
                                        <p:cTn id="15" dur="2000" fill="hold"/>
                                        <p:tgtEl>
                                          <p:spTgt spid="15"/>
                                        </p:tgtEl>
                                        <p:attrNameLst>
                                          <p:attrName>ppt_x</p:attrName>
                                          <p:attrName>ppt_y</p:attrName>
                                        </p:attrNameLst>
                                      </p:cBhvr>
                                      <p:rCtr x="0" y="-12778"/>
                                    </p:animMotion>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out)">
                                      <p:cBhvr>
                                        <p:cTn id="20" dur="20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569EC-D195-3081-BEA3-BDB8651B4B79}"/>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DFDA7BB2-6462-BAE4-C4AD-8191AD6AAE34}"/>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7" name="十字形 26">
            <a:extLst>
              <a:ext uri="{FF2B5EF4-FFF2-40B4-BE49-F238E27FC236}">
                <a16:creationId xmlns:a16="http://schemas.microsoft.com/office/drawing/2014/main" id="{16F7B204-A99D-3AA9-4961-E2A1ACDA88EA}"/>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29" name="群組 28">
            <a:extLst>
              <a:ext uri="{FF2B5EF4-FFF2-40B4-BE49-F238E27FC236}">
                <a16:creationId xmlns:a16="http://schemas.microsoft.com/office/drawing/2014/main" id="{99C56151-C79A-6F78-4386-F8D6F73B8CD2}"/>
              </a:ext>
            </a:extLst>
          </p:cNvPr>
          <p:cNvGrpSpPr/>
          <p:nvPr/>
        </p:nvGrpSpPr>
        <p:grpSpPr>
          <a:xfrm>
            <a:off x="10974989" y="447559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03CEAC22-65F4-1D2B-AD58-7627971008A4}"/>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1" name="直線接點 30">
              <a:extLst>
                <a:ext uri="{FF2B5EF4-FFF2-40B4-BE49-F238E27FC236}">
                  <a16:creationId xmlns:a16="http://schemas.microsoft.com/office/drawing/2014/main" id="{E09A1916-A955-FCEE-16E7-CB0ADB2D8044}"/>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7599532E-E527-D63F-4D1A-F759D7DEF44B}"/>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1CA43DEA-A51E-0AC4-394A-78DA24095AC9}"/>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4" name="直線接點 33">
              <a:extLst>
                <a:ext uri="{FF2B5EF4-FFF2-40B4-BE49-F238E27FC236}">
                  <a16:creationId xmlns:a16="http://schemas.microsoft.com/office/drawing/2014/main" id="{6C50DAF6-68C9-D3FF-84EB-45DC7407B227}"/>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5A44AFCA-AAB1-CD70-D913-6B92B4A87DF4}"/>
              </a:ext>
            </a:extLst>
          </p:cNvPr>
          <p:cNvSpPr/>
          <p:nvPr/>
        </p:nvSpPr>
        <p:spPr>
          <a:xfrm flipH="1">
            <a:off x="11246423" y="2863251"/>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36" name="群組 35">
            <a:extLst>
              <a:ext uri="{FF2B5EF4-FFF2-40B4-BE49-F238E27FC236}">
                <a16:creationId xmlns:a16="http://schemas.microsoft.com/office/drawing/2014/main" id="{18446072-5585-319E-C4DA-757738C8D8CD}"/>
              </a:ext>
            </a:extLst>
          </p:cNvPr>
          <p:cNvGrpSpPr>
            <a:grpSpLocks/>
          </p:cNvGrpSpPr>
          <p:nvPr/>
        </p:nvGrpSpPr>
        <p:grpSpPr>
          <a:xfrm>
            <a:off x="-1909302" y="3902944"/>
            <a:ext cx="3356010" cy="3361512"/>
            <a:chOff x="9183091" y="4475589"/>
            <a:chExt cx="2103005" cy="2103005"/>
          </a:xfrm>
          <a:solidFill>
            <a:srgbClr val="0E5B93">
              <a:alpha val="50000"/>
            </a:srgbClr>
          </a:solidFill>
        </p:grpSpPr>
        <p:grpSp>
          <p:nvGrpSpPr>
            <p:cNvPr id="37" name="群組 36">
              <a:extLst>
                <a:ext uri="{FF2B5EF4-FFF2-40B4-BE49-F238E27FC236}">
                  <a16:creationId xmlns:a16="http://schemas.microsoft.com/office/drawing/2014/main" id="{D058AC9B-088B-6C3D-04F8-0E7FF526B58D}"/>
                </a:ext>
              </a:extLst>
            </p:cNvPr>
            <p:cNvGrpSpPr/>
            <p:nvPr/>
          </p:nvGrpSpPr>
          <p:grpSpPr>
            <a:xfrm rot="2700000">
              <a:off x="9183091" y="4475589"/>
              <a:ext cx="2103005" cy="2103005"/>
              <a:chOff x="9285315" y="4586316"/>
              <a:chExt cx="311112" cy="311112"/>
            </a:xfrm>
            <a:grpFill/>
          </p:grpSpPr>
          <p:sp>
            <p:nvSpPr>
              <p:cNvPr id="40" name="圓形: 空心 39">
                <a:extLst>
                  <a:ext uri="{FF2B5EF4-FFF2-40B4-BE49-F238E27FC236}">
                    <a16:creationId xmlns:a16="http://schemas.microsoft.com/office/drawing/2014/main" id="{DC351391-D13D-B822-6CF7-320AF87D4602}"/>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1" name="直線接點 40">
                <a:extLst>
                  <a:ext uri="{FF2B5EF4-FFF2-40B4-BE49-F238E27FC236}">
                    <a16:creationId xmlns:a16="http://schemas.microsoft.com/office/drawing/2014/main" id="{3E3AE36C-CDE5-90EB-91AD-C00D8A6A918D}"/>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8" name="文字方塊 37">
              <a:extLst>
                <a:ext uri="{FF2B5EF4-FFF2-40B4-BE49-F238E27FC236}">
                  <a16:creationId xmlns:a16="http://schemas.microsoft.com/office/drawing/2014/main" id="{1898FCD0-92DF-C76C-F659-F47AF435A71B}"/>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39" name="文字方塊 38">
              <a:extLst>
                <a:ext uri="{FF2B5EF4-FFF2-40B4-BE49-F238E27FC236}">
                  <a16:creationId xmlns:a16="http://schemas.microsoft.com/office/drawing/2014/main" id="{70795BA9-8EF5-E649-3A57-C2B0F9FEC06B}"/>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60" name="群組 59">
            <a:extLst>
              <a:ext uri="{FF2B5EF4-FFF2-40B4-BE49-F238E27FC236}">
                <a16:creationId xmlns:a16="http://schemas.microsoft.com/office/drawing/2014/main" id="{2AA0599C-2318-4A09-6D50-182B36F6D84E}"/>
              </a:ext>
            </a:extLst>
          </p:cNvPr>
          <p:cNvGrpSpPr>
            <a:grpSpLocks/>
          </p:cNvGrpSpPr>
          <p:nvPr/>
        </p:nvGrpSpPr>
        <p:grpSpPr>
          <a:xfrm>
            <a:off x="10745292" y="3902944"/>
            <a:ext cx="3356010" cy="3361512"/>
            <a:chOff x="9183091" y="4475589"/>
            <a:chExt cx="2103005" cy="2103005"/>
          </a:xfrm>
          <a:solidFill>
            <a:srgbClr val="0E5B93">
              <a:alpha val="50000"/>
            </a:srgbClr>
          </a:solidFill>
        </p:grpSpPr>
        <p:grpSp>
          <p:nvGrpSpPr>
            <p:cNvPr id="61" name="群組 60">
              <a:extLst>
                <a:ext uri="{FF2B5EF4-FFF2-40B4-BE49-F238E27FC236}">
                  <a16:creationId xmlns:a16="http://schemas.microsoft.com/office/drawing/2014/main" id="{A51E8E23-D275-E3D3-EACB-653C8CDB31C9}"/>
                </a:ext>
              </a:extLst>
            </p:cNvPr>
            <p:cNvGrpSpPr/>
            <p:nvPr/>
          </p:nvGrpSpPr>
          <p:grpSpPr>
            <a:xfrm rot="2700000">
              <a:off x="9183091" y="4475589"/>
              <a:ext cx="2103005" cy="2103005"/>
              <a:chOff x="9285315" y="4586316"/>
              <a:chExt cx="311112" cy="311112"/>
            </a:xfrm>
            <a:grpFill/>
          </p:grpSpPr>
          <p:sp>
            <p:nvSpPr>
              <p:cNvPr id="64" name="圓形: 空心 63">
                <a:extLst>
                  <a:ext uri="{FF2B5EF4-FFF2-40B4-BE49-F238E27FC236}">
                    <a16:creationId xmlns:a16="http://schemas.microsoft.com/office/drawing/2014/main" id="{636C81AC-6DDD-D1D4-7810-652CEDCF04DB}"/>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65" name="直線接點 64">
                <a:extLst>
                  <a:ext uri="{FF2B5EF4-FFF2-40B4-BE49-F238E27FC236}">
                    <a16:creationId xmlns:a16="http://schemas.microsoft.com/office/drawing/2014/main" id="{7A659771-533A-A157-C397-F31B52EFC438}"/>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2" name="文字方塊 61">
              <a:extLst>
                <a:ext uri="{FF2B5EF4-FFF2-40B4-BE49-F238E27FC236}">
                  <a16:creationId xmlns:a16="http://schemas.microsoft.com/office/drawing/2014/main" id="{F3EA5D44-AD99-D7C6-FB66-437F0ACA7073}"/>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63" name="文字方塊 62">
              <a:extLst>
                <a:ext uri="{FF2B5EF4-FFF2-40B4-BE49-F238E27FC236}">
                  <a16:creationId xmlns:a16="http://schemas.microsoft.com/office/drawing/2014/main" id="{2647AA12-AAD1-B2FB-70FF-0B31479ED41F}"/>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5" name="橢圓 4">
            <a:extLst>
              <a:ext uri="{FF2B5EF4-FFF2-40B4-BE49-F238E27FC236}">
                <a16:creationId xmlns:a16="http://schemas.microsoft.com/office/drawing/2014/main" id="{D19ACDF7-B208-FF90-B6BB-C4A648369817}"/>
              </a:ext>
            </a:extLst>
          </p:cNvPr>
          <p:cNvSpPr/>
          <p:nvPr/>
        </p:nvSpPr>
        <p:spPr>
          <a:xfrm>
            <a:off x="5574539" y="2897969"/>
            <a:ext cx="1042921" cy="1042921"/>
          </a:xfrm>
          <a:prstGeom prst="ellipse">
            <a:avLst/>
          </a:prstGeom>
          <a:solidFill>
            <a:schemeClr val="bg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8" name="群組 7">
            <a:extLst>
              <a:ext uri="{FF2B5EF4-FFF2-40B4-BE49-F238E27FC236}">
                <a16:creationId xmlns:a16="http://schemas.microsoft.com/office/drawing/2014/main" id="{1622F6F2-73AE-823D-365D-E81AD2A6CB18}"/>
              </a:ext>
            </a:extLst>
          </p:cNvPr>
          <p:cNvGrpSpPr/>
          <p:nvPr/>
        </p:nvGrpSpPr>
        <p:grpSpPr>
          <a:xfrm>
            <a:off x="1286488" y="1962370"/>
            <a:ext cx="2260723" cy="3750216"/>
            <a:chOff x="2233821" y="652290"/>
            <a:chExt cx="2260723" cy="3750216"/>
          </a:xfrm>
        </p:grpSpPr>
        <p:grpSp>
          <p:nvGrpSpPr>
            <p:cNvPr id="12" name="群組 11">
              <a:extLst>
                <a:ext uri="{FF2B5EF4-FFF2-40B4-BE49-F238E27FC236}">
                  <a16:creationId xmlns:a16="http://schemas.microsoft.com/office/drawing/2014/main" id="{BCD77198-A31C-66D1-76F0-A2DC039F61B0}"/>
                </a:ext>
              </a:extLst>
            </p:cNvPr>
            <p:cNvGrpSpPr>
              <a:grpSpLocks/>
            </p:cNvGrpSpPr>
            <p:nvPr/>
          </p:nvGrpSpPr>
          <p:grpSpPr>
            <a:xfrm>
              <a:off x="2471665" y="652290"/>
              <a:ext cx="1785035" cy="1793390"/>
              <a:chOff x="8486136" y="2140952"/>
              <a:chExt cx="3210031" cy="3225055"/>
            </a:xfrm>
            <a:solidFill>
              <a:srgbClr val="20876D"/>
            </a:solidFill>
          </p:grpSpPr>
          <p:sp>
            <p:nvSpPr>
              <p:cNvPr id="19" name="Google Shape;801;p37">
                <a:extLst>
                  <a:ext uri="{FF2B5EF4-FFF2-40B4-BE49-F238E27FC236}">
                    <a16:creationId xmlns:a16="http://schemas.microsoft.com/office/drawing/2014/main" id="{E8E20C94-410C-B19E-96DB-ACDD18FDA15E}"/>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0" name="橢圓 19">
                <a:extLst>
                  <a:ext uri="{FF2B5EF4-FFF2-40B4-BE49-F238E27FC236}">
                    <a16:creationId xmlns:a16="http://schemas.microsoft.com/office/drawing/2014/main" id="{1FC7F0D5-700F-D04C-6BF7-BA23F74132CD}"/>
                  </a:ext>
                </a:extLst>
              </p:cNvPr>
              <p:cNvSpPr>
                <a:spLocks/>
              </p:cNvSpPr>
              <p:nvPr/>
            </p:nvSpPr>
            <p:spPr>
              <a:xfrm>
                <a:off x="8486136" y="2140952"/>
                <a:ext cx="3210000" cy="3210000"/>
              </a:xfrm>
              <a:prstGeom prst="ellipse">
                <a:avLst/>
              </a:prstGeom>
              <a:solidFill>
                <a:srgbClr val="0E5B93"/>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藥物面</a:t>
                </a:r>
                <a:endParaRPr lang="en-US" altLang="zh-TW" sz="2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cxnSp>
          <p:nvCxnSpPr>
            <p:cNvPr id="14" name="直線接點 13">
              <a:extLst>
                <a:ext uri="{FF2B5EF4-FFF2-40B4-BE49-F238E27FC236}">
                  <a16:creationId xmlns:a16="http://schemas.microsoft.com/office/drawing/2014/main" id="{FF5B7D80-7715-3A4E-DC6C-E7757FABF951}"/>
                </a:ext>
              </a:extLst>
            </p:cNvPr>
            <p:cNvCxnSpPr>
              <a:cxnSpLocks/>
            </p:cNvCxnSpPr>
            <p:nvPr/>
          </p:nvCxnSpPr>
          <p:spPr>
            <a:xfrm>
              <a:off x="2233821" y="4402506"/>
              <a:ext cx="2260723"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C629404B-F70D-9B43-FE45-FBEBDE170EBC}"/>
                </a:ext>
              </a:extLst>
            </p:cNvPr>
            <p:cNvCxnSpPr>
              <a:cxnSpLocks/>
            </p:cNvCxnSpPr>
            <p:nvPr/>
          </p:nvCxnSpPr>
          <p:spPr>
            <a:xfrm>
              <a:off x="2233821" y="3913758"/>
              <a:ext cx="2260723"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39BB664B-D030-08FB-C971-C7D9CE67150E}"/>
                </a:ext>
              </a:extLst>
            </p:cNvPr>
            <p:cNvCxnSpPr>
              <a:cxnSpLocks/>
            </p:cNvCxnSpPr>
            <p:nvPr/>
          </p:nvCxnSpPr>
          <p:spPr>
            <a:xfrm>
              <a:off x="2233821" y="3429000"/>
              <a:ext cx="2260723"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21" name="群組 20">
            <a:extLst>
              <a:ext uri="{FF2B5EF4-FFF2-40B4-BE49-F238E27FC236}">
                <a16:creationId xmlns:a16="http://schemas.microsoft.com/office/drawing/2014/main" id="{4277662D-383B-F258-96CE-8F302F3C34A9}"/>
              </a:ext>
            </a:extLst>
          </p:cNvPr>
          <p:cNvGrpSpPr/>
          <p:nvPr/>
        </p:nvGrpSpPr>
        <p:grpSpPr>
          <a:xfrm>
            <a:off x="4965639" y="1962370"/>
            <a:ext cx="2260723" cy="3750216"/>
            <a:chOff x="4727639" y="652290"/>
            <a:chExt cx="2260723" cy="3750216"/>
          </a:xfrm>
        </p:grpSpPr>
        <p:grpSp>
          <p:nvGrpSpPr>
            <p:cNvPr id="22" name="群組 21">
              <a:extLst>
                <a:ext uri="{FF2B5EF4-FFF2-40B4-BE49-F238E27FC236}">
                  <a16:creationId xmlns:a16="http://schemas.microsoft.com/office/drawing/2014/main" id="{CF38BA94-0F44-D377-D33B-66C35CA304C0}"/>
                </a:ext>
              </a:extLst>
            </p:cNvPr>
            <p:cNvGrpSpPr>
              <a:grpSpLocks/>
            </p:cNvGrpSpPr>
            <p:nvPr/>
          </p:nvGrpSpPr>
          <p:grpSpPr>
            <a:xfrm>
              <a:off x="4965484" y="652290"/>
              <a:ext cx="1785036" cy="1793390"/>
              <a:chOff x="8486135" y="2140952"/>
              <a:chExt cx="3210032" cy="3225055"/>
            </a:xfrm>
            <a:solidFill>
              <a:srgbClr val="20876D"/>
            </a:solidFill>
          </p:grpSpPr>
          <p:sp>
            <p:nvSpPr>
              <p:cNvPr id="49" name="Google Shape;801;p37">
                <a:extLst>
                  <a:ext uri="{FF2B5EF4-FFF2-40B4-BE49-F238E27FC236}">
                    <a16:creationId xmlns:a16="http://schemas.microsoft.com/office/drawing/2014/main" id="{C200C494-0FF2-8419-7C6B-7947062F8ED4}"/>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1" name="橢圓 50">
                <a:extLst>
                  <a:ext uri="{FF2B5EF4-FFF2-40B4-BE49-F238E27FC236}">
                    <a16:creationId xmlns:a16="http://schemas.microsoft.com/office/drawing/2014/main" id="{6540DEF3-38F9-94B3-3018-9636E253C171}"/>
                  </a:ext>
                </a:extLst>
              </p:cNvPr>
              <p:cNvSpPr>
                <a:spLocks/>
              </p:cNvSpPr>
              <p:nvPr/>
            </p:nvSpPr>
            <p:spPr>
              <a:xfrm>
                <a:off x="8486135" y="2140952"/>
                <a:ext cx="3210000" cy="3209999"/>
              </a:xfrm>
              <a:prstGeom prst="ellipse">
                <a:avLst/>
              </a:prstGeom>
              <a:solidFill>
                <a:srgbClr val="0E5B93"/>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手術面</a:t>
                </a:r>
                <a:endParaRPr lang="zh-TW" altLang="en-US" sz="105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cxnSp>
          <p:nvCxnSpPr>
            <p:cNvPr id="23" name="直線接點 22">
              <a:extLst>
                <a:ext uri="{FF2B5EF4-FFF2-40B4-BE49-F238E27FC236}">
                  <a16:creationId xmlns:a16="http://schemas.microsoft.com/office/drawing/2014/main" id="{87631030-4BE8-9613-496A-05FF2F7204C5}"/>
                </a:ext>
              </a:extLst>
            </p:cNvPr>
            <p:cNvCxnSpPr>
              <a:cxnSpLocks/>
            </p:cNvCxnSpPr>
            <p:nvPr/>
          </p:nvCxnSpPr>
          <p:spPr>
            <a:xfrm>
              <a:off x="4727639" y="4402506"/>
              <a:ext cx="2260723"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9293DBD2-B3F7-CA89-FF71-7C7CAB8752A1}"/>
                </a:ext>
              </a:extLst>
            </p:cNvPr>
            <p:cNvCxnSpPr>
              <a:cxnSpLocks/>
            </p:cNvCxnSpPr>
            <p:nvPr/>
          </p:nvCxnSpPr>
          <p:spPr>
            <a:xfrm>
              <a:off x="4727639" y="3913758"/>
              <a:ext cx="2260723"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491566EB-C2B1-8A4E-BBC7-AA3CE8534D71}"/>
                </a:ext>
              </a:extLst>
            </p:cNvPr>
            <p:cNvCxnSpPr>
              <a:cxnSpLocks/>
            </p:cNvCxnSpPr>
            <p:nvPr/>
          </p:nvCxnSpPr>
          <p:spPr>
            <a:xfrm>
              <a:off x="4727639" y="3429000"/>
              <a:ext cx="2260723"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56" name="群組 55">
            <a:extLst>
              <a:ext uri="{FF2B5EF4-FFF2-40B4-BE49-F238E27FC236}">
                <a16:creationId xmlns:a16="http://schemas.microsoft.com/office/drawing/2014/main" id="{BC2AE9CF-8CF1-7AD0-B68B-BA5BFFA4F582}"/>
              </a:ext>
            </a:extLst>
          </p:cNvPr>
          <p:cNvGrpSpPr/>
          <p:nvPr/>
        </p:nvGrpSpPr>
        <p:grpSpPr>
          <a:xfrm>
            <a:off x="8644790" y="1962370"/>
            <a:ext cx="2260723" cy="3750216"/>
            <a:chOff x="7265312" y="652290"/>
            <a:chExt cx="2260723" cy="3750216"/>
          </a:xfrm>
        </p:grpSpPr>
        <p:grpSp>
          <p:nvGrpSpPr>
            <p:cNvPr id="57" name="群組 56">
              <a:extLst>
                <a:ext uri="{FF2B5EF4-FFF2-40B4-BE49-F238E27FC236}">
                  <a16:creationId xmlns:a16="http://schemas.microsoft.com/office/drawing/2014/main" id="{C0B0E5C4-36FD-D070-D3D4-C639067FBA15}"/>
                </a:ext>
              </a:extLst>
            </p:cNvPr>
            <p:cNvGrpSpPr>
              <a:grpSpLocks/>
            </p:cNvGrpSpPr>
            <p:nvPr/>
          </p:nvGrpSpPr>
          <p:grpSpPr>
            <a:xfrm>
              <a:off x="7503156" y="652290"/>
              <a:ext cx="1785035" cy="1793390"/>
              <a:chOff x="8486136" y="2140952"/>
              <a:chExt cx="3210031" cy="3225055"/>
            </a:xfrm>
            <a:solidFill>
              <a:srgbClr val="20876D"/>
            </a:solidFill>
          </p:grpSpPr>
          <p:sp>
            <p:nvSpPr>
              <p:cNvPr id="73" name="Google Shape;801;p37">
                <a:extLst>
                  <a:ext uri="{FF2B5EF4-FFF2-40B4-BE49-F238E27FC236}">
                    <a16:creationId xmlns:a16="http://schemas.microsoft.com/office/drawing/2014/main" id="{F82AB829-406D-EF20-0415-3859CC893E98}"/>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74" name="橢圓 73">
                <a:extLst>
                  <a:ext uri="{FF2B5EF4-FFF2-40B4-BE49-F238E27FC236}">
                    <a16:creationId xmlns:a16="http://schemas.microsoft.com/office/drawing/2014/main" id="{7D4DBB8A-A5A2-A803-4A9A-A97848D14298}"/>
                  </a:ext>
                </a:extLst>
              </p:cNvPr>
              <p:cNvSpPr>
                <a:spLocks/>
              </p:cNvSpPr>
              <p:nvPr/>
            </p:nvSpPr>
            <p:spPr>
              <a:xfrm>
                <a:off x="8486136" y="2140952"/>
                <a:ext cx="3210000" cy="3210000"/>
              </a:xfrm>
              <a:prstGeom prst="ellipse">
                <a:avLst/>
              </a:prstGeom>
              <a:solidFill>
                <a:srgbClr val="0E5B93"/>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2800" dirty="0">
                    <a:solidFill>
                      <a:prstClr val="white"/>
                    </a:solidFill>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生活面</a:t>
                </a:r>
                <a:endParaRPr kumimoji="0" lang="zh-TW" altLang="en-US" sz="900" b="0" i="0" u="none" strike="noStrike" kern="1200" cap="none" spc="0" normalizeH="0" baseline="0" noProof="0" dirty="0">
                  <a:ln>
                    <a:noFill/>
                  </a:ln>
                  <a:solidFill>
                    <a:prstClr val="white"/>
                  </a:solidFill>
                  <a:effectLst>
                    <a:outerShdw blurRad="88900" dist="63500" dir="2700000" algn="tl" rotWithShape="0">
                      <a:prstClr val="black">
                        <a:alpha val="50000"/>
                      </a:prstClr>
                    </a:outerShdw>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cxnSp>
          <p:nvCxnSpPr>
            <p:cNvPr id="58" name="直線接點 57">
              <a:extLst>
                <a:ext uri="{FF2B5EF4-FFF2-40B4-BE49-F238E27FC236}">
                  <a16:creationId xmlns:a16="http://schemas.microsoft.com/office/drawing/2014/main" id="{1868A7B5-9C24-2A75-CF69-007DC60A865A}"/>
                </a:ext>
              </a:extLst>
            </p:cNvPr>
            <p:cNvCxnSpPr>
              <a:cxnSpLocks/>
            </p:cNvCxnSpPr>
            <p:nvPr/>
          </p:nvCxnSpPr>
          <p:spPr>
            <a:xfrm>
              <a:off x="7265312" y="4402506"/>
              <a:ext cx="2260723"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BDFB2225-6C62-0E98-2533-2180B50E4351}"/>
                </a:ext>
              </a:extLst>
            </p:cNvPr>
            <p:cNvCxnSpPr>
              <a:cxnSpLocks/>
            </p:cNvCxnSpPr>
            <p:nvPr/>
          </p:nvCxnSpPr>
          <p:spPr>
            <a:xfrm>
              <a:off x="7265312" y="3913758"/>
              <a:ext cx="2260723"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8C0D7946-D241-87A8-95A4-1B73BB9C7877}"/>
                </a:ext>
              </a:extLst>
            </p:cNvPr>
            <p:cNvCxnSpPr>
              <a:cxnSpLocks/>
            </p:cNvCxnSpPr>
            <p:nvPr/>
          </p:nvCxnSpPr>
          <p:spPr>
            <a:xfrm>
              <a:off x="7265312" y="3429000"/>
              <a:ext cx="2260723"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grpSp>
      <p:cxnSp>
        <p:nvCxnSpPr>
          <p:cNvPr id="76" name="直線接點 75">
            <a:extLst>
              <a:ext uri="{FF2B5EF4-FFF2-40B4-BE49-F238E27FC236}">
                <a16:creationId xmlns:a16="http://schemas.microsoft.com/office/drawing/2014/main" id="{0E473BFD-1CC0-9907-7706-56A4A83DB3A3}"/>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77" name="標題 3">
            <a:extLst>
              <a:ext uri="{FF2B5EF4-FFF2-40B4-BE49-F238E27FC236}">
                <a16:creationId xmlns:a16="http://schemas.microsoft.com/office/drawing/2014/main" id="{9DFFBD08-5E86-2905-DEC9-EC714D0F0895}"/>
              </a:ext>
            </a:extLst>
          </p:cNvPr>
          <p:cNvSpPr txBox="1">
            <a:spLocks/>
          </p:cNvSpPr>
          <p:nvPr/>
        </p:nvSpPr>
        <p:spPr>
          <a:xfrm>
            <a:off x="766763" y="815982"/>
            <a:ext cx="6981924" cy="82391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白內障了，該怎麼辦</a:t>
            </a:r>
            <a:r>
              <a:rPr lang="en-US" altLang="zh-TW"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endPar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79" name="文字方塊 78">
            <a:extLst>
              <a:ext uri="{FF2B5EF4-FFF2-40B4-BE49-F238E27FC236}">
                <a16:creationId xmlns:a16="http://schemas.microsoft.com/office/drawing/2014/main" id="{A7692CBC-4314-20B2-8696-9E75C09DF8A3}"/>
              </a:ext>
            </a:extLst>
          </p:cNvPr>
          <p:cNvSpPr txBox="1"/>
          <p:nvPr/>
        </p:nvSpPr>
        <p:spPr>
          <a:xfrm>
            <a:off x="1049137" y="4770574"/>
            <a:ext cx="2640919"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zh-TW" altLang="en-US"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懸浮液</a:t>
            </a:r>
            <a:endPar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80" name="文字方塊 79">
            <a:extLst>
              <a:ext uri="{FF2B5EF4-FFF2-40B4-BE49-F238E27FC236}">
                <a16:creationId xmlns:a16="http://schemas.microsoft.com/office/drawing/2014/main" id="{D7D6138E-FA81-9C09-F990-6ADE3B2D5340}"/>
              </a:ext>
            </a:extLst>
          </p:cNvPr>
          <p:cNvSpPr txBox="1"/>
          <p:nvPr/>
        </p:nvSpPr>
        <p:spPr>
          <a:xfrm>
            <a:off x="781392" y="5256767"/>
            <a:ext cx="3176407"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zh-TW" altLang="en-US"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減緩</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白內障惡化</a:t>
            </a:r>
          </a:p>
        </p:txBody>
      </p:sp>
      <p:grpSp>
        <p:nvGrpSpPr>
          <p:cNvPr id="28" name="群組 27">
            <a:extLst>
              <a:ext uri="{FF2B5EF4-FFF2-40B4-BE49-F238E27FC236}">
                <a16:creationId xmlns:a16="http://schemas.microsoft.com/office/drawing/2014/main" id="{D70C59D4-4363-92F6-90CB-459C80F526A6}"/>
              </a:ext>
            </a:extLst>
          </p:cNvPr>
          <p:cNvGrpSpPr/>
          <p:nvPr/>
        </p:nvGrpSpPr>
        <p:grpSpPr>
          <a:xfrm>
            <a:off x="1207904" y="4139503"/>
            <a:ext cx="2813563" cy="632856"/>
            <a:chOff x="1207904" y="4139503"/>
            <a:chExt cx="2813563" cy="632856"/>
          </a:xfrm>
        </p:grpSpPr>
        <p:sp>
          <p:nvSpPr>
            <p:cNvPr id="78" name="文字方塊 77">
              <a:extLst>
                <a:ext uri="{FF2B5EF4-FFF2-40B4-BE49-F238E27FC236}">
                  <a16:creationId xmlns:a16="http://schemas.microsoft.com/office/drawing/2014/main" id="{6F2FB6E2-CBC1-C86A-1170-271A18FDAE33}"/>
                </a:ext>
              </a:extLst>
            </p:cNvPr>
            <p:cNvSpPr txBox="1"/>
            <p:nvPr/>
          </p:nvSpPr>
          <p:spPr>
            <a:xfrm>
              <a:off x="1298896" y="4283836"/>
              <a:ext cx="2722571"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Kary</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柯寧優尼</a:t>
              </a:r>
            </a:p>
          </p:txBody>
        </p:sp>
        <p:pic>
          <p:nvPicPr>
            <p:cNvPr id="3" name="圖形 2" descr="醫藥">
              <a:extLst>
                <a:ext uri="{FF2B5EF4-FFF2-40B4-BE49-F238E27FC236}">
                  <a16:creationId xmlns:a16="http://schemas.microsoft.com/office/drawing/2014/main" id="{FBD4B462-5D76-FE7A-D9A0-22180DEE32B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7904" y="4139503"/>
              <a:ext cx="632856" cy="632856"/>
            </a:xfrm>
            <a:prstGeom prst="rect">
              <a:avLst/>
            </a:prstGeom>
          </p:spPr>
        </p:pic>
      </p:grpSp>
      <p:pic>
        <p:nvPicPr>
          <p:cNvPr id="4" name="圖片 3">
            <a:extLst>
              <a:ext uri="{FF2B5EF4-FFF2-40B4-BE49-F238E27FC236}">
                <a16:creationId xmlns:a16="http://schemas.microsoft.com/office/drawing/2014/main" id="{42ADBD91-F8A4-F505-BAEF-6298ACCD1F72}"/>
              </a:ext>
            </a:extLst>
          </p:cNvPr>
          <p:cNvPicPr>
            <a:picLocks noChangeAspect="1"/>
          </p:cNvPicPr>
          <p:nvPr/>
        </p:nvPicPr>
        <p:blipFill rotWithShape="1">
          <a:blip r:embed="rId5">
            <a:extLst>
              <a:ext uri="{28A0092B-C50C-407E-A947-70E740481C1C}">
                <a14:useLocalDpi xmlns:a14="http://schemas.microsoft.com/office/drawing/2010/main" val="0"/>
              </a:ext>
            </a:extLst>
          </a:blip>
          <a:srcRect l="18557" t="9185" r="19514" b="7113"/>
          <a:stretch/>
        </p:blipFill>
        <p:spPr>
          <a:xfrm>
            <a:off x="62624" y="4185349"/>
            <a:ext cx="1152360" cy="2336293"/>
          </a:xfrm>
          <a:prstGeom prst="roundRect">
            <a:avLst>
              <a:gd name="adj" fmla="val 8594"/>
            </a:avLst>
          </a:prstGeom>
          <a:solidFill>
            <a:srgbClr val="FFFFFF">
              <a:shade val="85000"/>
            </a:srgbClr>
          </a:solidFill>
          <a:ln>
            <a:noFill/>
          </a:ln>
          <a:effectLst>
            <a:reflection blurRad="6350" stA="50000" endA="300" endPos="55000" dir="5400000" sy="-100000" algn="bl" rotWithShape="0"/>
          </a:effectLst>
        </p:spPr>
      </p:pic>
      <p:sp>
        <p:nvSpPr>
          <p:cNvPr id="6" name="文字方塊 5">
            <a:extLst>
              <a:ext uri="{FF2B5EF4-FFF2-40B4-BE49-F238E27FC236}">
                <a16:creationId xmlns:a16="http://schemas.microsoft.com/office/drawing/2014/main" id="{830E255D-91D5-AC6E-5484-EF9F4FBD67A3}"/>
              </a:ext>
            </a:extLst>
          </p:cNvPr>
          <p:cNvSpPr txBox="1"/>
          <p:nvPr/>
        </p:nvSpPr>
        <p:spPr>
          <a:xfrm>
            <a:off x="4735585" y="4283836"/>
            <a:ext cx="2722571"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極其普遍</a:t>
            </a:r>
          </a:p>
        </p:txBody>
      </p:sp>
      <p:sp>
        <p:nvSpPr>
          <p:cNvPr id="7" name="文字方塊 6">
            <a:extLst>
              <a:ext uri="{FF2B5EF4-FFF2-40B4-BE49-F238E27FC236}">
                <a16:creationId xmlns:a16="http://schemas.microsoft.com/office/drawing/2014/main" id="{A1490AB9-D493-9713-8F9C-DC0F510982B5}"/>
              </a:ext>
            </a:extLst>
          </p:cNvPr>
          <p:cNvSpPr txBox="1"/>
          <p:nvPr/>
        </p:nvSpPr>
        <p:spPr>
          <a:xfrm>
            <a:off x="4800306" y="4770574"/>
            <a:ext cx="2640919"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技術相對純熟</a:t>
            </a:r>
          </a:p>
        </p:txBody>
      </p:sp>
      <p:sp>
        <p:nvSpPr>
          <p:cNvPr id="9" name="文字方塊 8">
            <a:extLst>
              <a:ext uri="{FF2B5EF4-FFF2-40B4-BE49-F238E27FC236}">
                <a16:creationId xmlns:a16="http://schemas.microsoft.com/office/drawing/2014/main" id="{5F78BB98-3D92-C978-78E9-A0589C31B75E}"/>
              </a:ext>
            </a:extLst>
          </p:cNvPr>
          <p:cNvSpPr txBox="1"/>
          <p:nvPr/>
        </p:nvSpPr>
        <p:spPr>
          <a:xfrm>
            <a:off x="4532561" y="5256767"/>
            <a:ext cx="3176407"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應</a:t>
            </a:r>
            <a:r>
              <a:rPr lang="zh-TW" altLang="en-US"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積極</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接受治療</a:t>
            </a:r>
          </a:p>
        </p:txBody>
      </p:sp>
      <p:pic>
        <p:nvPicPr>
          <p:cNvPr id="10" name="圖形 9" descr="手持拐杖的男人">
            <a:extLst>
              <a:ext uri="{FF2B5EF4-FFF2-40B4-BE49-F238E27FC236}">
                <a16:creationId xmlns:a16="http://schemas.microsoft.com/office/drawing/2014/main" id="{CD780982-2B2E-1579-61A5-91605525461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882632" y="3796154"/>
            <a:ext cx="914400" cy="914400"/>
          </a:xfrm>
          <a:prstGeom prst="rect">
            <a:avLst/>
          </a:prstGeom>
        </p:spPr>
      </p:pic>
      <p:sp>
        <p:nvSpPr>
          <p:cNvPr id="11" name="文字方塊 10">
            <a:extLst>
              <a:ext uri="{FF2B5EF4-FFF2-40B4-BE49-F238E27FC236}">
                <a16:creationId xmlns:a16="http://schemas.microsoft.com/office/drawing/2014/main" id="{E559521A-6695-0DB0-5CE8-C24FC44FFAA8}"/>
              </a:ext>
            </a:extLst>
          </p:cNvPr>
          <p:cNvSpPr txBox="1"/>
          <p:nvPr/>
        </p:nvSpPr>
        <p:spPr>
          <a:xfrm>
            <a:off x="9647498" y="3930915"/>
            <a:ext cx="1081414" cy="914400"/>
          </a:xfrm>
          <a:prstGeom prst="rect">
            <a:avLst/>
          </a:prstGeom>
        </p:spPr>
        <p:txBody>
          <a:bodyPr spcFirstLastPara="1" vert="horz" wrap="none" lIns="121900" tIns="121900" rIns="121900" bIns="121900" rtlCol="0" anchor="t" anchorCtr="0">
            <a:noAutofit/>
          </a:bodyPr>
          <a:lstStyle/>
          <a:p>
            <a:pPr algn="l">
              <a:spcAft>
                <a:spcPts val="0"/>
              </a:spcAft>
            </a:pPr>
            <a:r>
              <a:rPr lang="en-US" altLang="zh-TW" sz="4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UV</a:t>
            </a:r>
            <a:endParaRPr lang="zh-TW" altLang="en-US" sz="4800" dirty="0" err="1">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3" name="文字方塊 12">
            <a:extLst>
              <a:ext uri="{FF2B5EF4-FFF2-40B4-BE49-F238E27FC236}">
                <a16:creationId xmlns:a16="http://schemas.microsoft.com/office/drawing/2014/main" id="{9353B5AF-A180-DBAD-E5FE-6B4186CA794B}"/>
              </a:ext>
            </a:extLst>
          </p:cNvPr>
          <p:cNvSpPr txBox="1"/>
          <p:nvPr/>
        </p:nvSpPr>
        <p:spPr>
          <a:xfrm>
            <a:off x="8424888" y="4770574"/>
            <a:ext cx="2640919"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避免惡化是首要</a:t>
            </a:r>
          </a:p>
        </p:txBody>
      </p:sp>
      <p:sp>
        <p:nvSpPr>
          <p:cNvPr id="15" name="文字方塊 14">
            <a:extLst>
              <a:ext uri="{FF2B5EF4-FFF2-40B4-BE49-F238E27FC236}">
                <a16:creationId xmlns:a16="http://schemas.microsoft.com/office/drawing/2014/main" id="{CF237CD3-4280-CD14-6F7F-DFB8BAEB8BD6}"/>
              </a:ext>
            </a:extLst>
          </p:cNvPr>
          <p:cNvSpPr txBox="1"/>
          <p:nvPr/>
        </p:nvSpPr>
        <p:spPr>
          <a:xfrm>
            <a:off x="8157143" y="5256767"/>
            <a:ext cx="3176407"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zh-TW" altLang="en-US" sz="2400" dirty="0">
                <a:latin typeface="Berlin Sans FB Demi" panose="020E0802020502020306" pitchFamily="34" charset="0"/>
                <a:ea typeface="Gen Jyuu Gothic Bold" panose="020B0602020203020207" pitchFamily="34" charset="-120"/>
                <a:cs typeface="Gen Jyuu Gothic Bold" panose="020B0602020203020207" pitchFamily="34" charset="-120"/>
              </a:rPr>
              <a:t>隨身攜帶</a:t>
            </a:r>
            <a:r>
              <a:rPr lang="zh-TW" altLang="en-US"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太陽眼鏡</a:t>
            </a:r>
            <a:endPar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pic>
        <p:nvPicPr>
          <p:cNvPr id="25" name="圖形 24" descr="太陽眼鏡">
            <a:extLst>
              <a:ext uri="{FF2B5EF4-FFF2-40B4-BE49-F238E27FC236}">
                <a16:creationId xmlns:a16="http://schemas.microsoft.com/office/drawing/2014/main" id="{91BB2E16-920B-BBE2-D9D1-98308C55F0A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92927" y="5030399"/>
            <a:ext cx="914400" cy="914400"/>
          </a:xfrm>
          <a:prstGeom prst="rect">
            <a:avLst/>
          </a:prstGeom>
        </p:spPr>
      </p:pic>
      <p:grpSp>
        <p:nvGrpSpPr>
          <p:cNvPr id="54" name="群組 53">
            <a:extLst>
              <a:ext uri="{FF2B5EF4-FFF2-40B4-BE49-F238E27FC236}">
                <a16:creationId xmlns:a16="http://schemas.microsoft.com/office/drawing/2014/main" id="{EB3371C6-9FBB-89FC-8DA1-1BE8482818FA}"/>
              </a:ext>
            </a:extLst>
          </p:cNvPr>
          <p:cNvGrpSpPr/>
          <p:nvPr/>
        </p:nvGrpSpPr>
        <p:grpSpPr>
          <a:xfrm>
            <a:off x="1954988" y="6152808"/>
            <a:ext cx="8282025" cy="707886"/>
            <a:chOff x="1393014" y="5987844"/>
            <a:chExt cx="9389606" cy="707886"/>
          </a:xfrm>
        </p:grpSpPr>
        <p:sp>
          <p:nvSpPr>
            <p:cNvPr id="52" name="文字方塊 51">
              <a:extLst>
                <a:ext uri="{FF2B5EF4-FFF2-40B4-BE49-F238E27FC236}">
                  <a16:creationId xmlns:a16="http://schemas.microsoft.com/office/drawing/2014/main" id="{5B79312B-2062-554F-ECA3-94BFBD1F880F}"/>
                </a:ext>
              </a:extLst>
            </p:cNvPr>
            <p:cNvSpPr txBox="1"/>
            <p:nvPr/>
          </p:nvSpPr>
          <p:spPr>
            <a:xfrm>
              <a:off x="1393014" y="5987844"/>
              <a:ext cx="9389606" cy="707886"/>
            </a:xfrm>
            <a:prstGeom prst="rect">
              <a:avLst/>
            </a:prstGeom>
            <a:noFill/>
          </p:spPr>
          <p:txBody>
            <a:bodyPr wrap="square" rtlCol="0">
              <a:spAutoFit/>
            </a:bodyPr>
            <a:lstStyle/>
            <a:p>
              <a:pPr>
                <a:buClr>
                  <a:srgbClr val="0E5B93"/>
                </a:buClr>
              </a:pPr>
              <a:r>
                <a:rPr lang="zh-TW" altLang="en-US" sz="2000" cap="all" spc="100" dirty="0">
                  <a:solidFill>
                    <a:srgbClr val="000046"/>
                  </a:solidFill>
                  <a:ea typeface="Gen Jyuu Gothic Bold" panose="020B0602020203020207" pitchFamily="34" charset="-120"/>
                  <a:cs typeface="Gen Jyuu Gothic Bold" panose="020B0602020203020207" pitchFamily="34" charset="-120"/>
                </a:rPr>
                <a:t>   請注意</a:t>
              </a:r>
              <a:r>
                <a:rPr lang="en-US" altLang="zh-TW" sz="2000" cap="all" spc="100" dirty="0">
                  <a:solidFill>
                    <a:srgbClr val="000046"/>
                  </a:solidFill>
                  <a:ea typeface="Gen Jyuu Gothic Bold" panose="020B0602020203020207" pitchFamily="34" charset="-120"/>
                  <a:cs typeface="Gen Jyuu Gothic Bold" panose="020B0602020203020207" pitchFamily="34" charset="-120"/>
                </a:rPr>
                <a:t>!!! </a:t>
              </a:r>
              <a:r>
                <a:rPr lang="zh-TW" altLang="en-US" sz="2000" cap="all" spc="100" dirty="0">
                  <a:solidFill>
                    <a:srgbClr val="000046"/>
                  </a:solidFill>
                  <a:ea typeface="Gen Jyuu Gothic Bold" panose="020B0602020203020207" pitchFamily="34" charset="-120"/>
                  <a:cs typeface="Gen Jyuu Gothic Bold" panose="020B0602020203020207" pitchFamily="34" charset="-120"/>
                </a:rPr>
                <a:t>凡牽涉醫療處置之判斷請以</a:t>
              </a:r>
              <a:r>
                <a:rPr lang="zh-TW" altLang="en-US" sz="2000" cap="all" spc="100" dirty="0">
                  <a:solidFill>
                    <a:srgbClr val="FF0000"/>
                  </a:solidFill>
                  <a:ea typeface="Gen Jyuu Gothic Bold" panose="020B0602020203020207" pitchFamily="34" charset="-120"/>
                  <a:cs typeface="Gen Jyuu Gothic Bold" panose="020B0602020203020207" pitchFamily="34" charset="-120"/>
                </a:rPr>
                <a:t>醫囑</a:t>
              </a:r>
              <a:r>
                <a:rPr lang="zh-TW" altLang="en-US" sz="2000" cap="all" spc="100" dirty="0">
                  <a:solidFill>
                    <a:srgbClr val="000046"/>
                  </a:solidFill>
                  <a:ea typeface="Gen Jyuu Gothic Bold" panose="020B0602020203020207" pitchFamily="34" charset="-120"/>
                  <a:cs typeface="Gen Jyuu Gothic Bold" panose="020B0602020203020207" pitchFamily="34" charset="-120"/>
                </a:rPr>
                <a:t>為依歸，相關介紹是為了</a:t>
              </a:r>
              <a:br>
                <a:rPr lang="en-US" altLang="zh-TW" sz="2000" cap="all" spc="100" dirty="0">
                  <a:solidFill>
                    <a:srgbClr val="000046"/>
                  </a:solidFill>
                  <a:ea typeface="Gen Jyuu Gothic Bold" panose="020B0602020203020207" pitchFamily="34" charset="-120"/>
                  <a:cs typeface="Gen Jyuu Gothic Bold" panose="020B0602020203020207" pitchFamily="34" charset="-120"/>
                </a:rPr>
              </a:br>
              <a:r>
                <a:rPr lang="en-US" altLang="zh-TW" sz="2000" cap="all" spc="100" dirty="0">
                  <a:solidFill>
                    <a:srgbClr val="000046"/>
                  </a:solidFill>
                  <a:ea typeface="Gen Jyuu Gothic Bold" panose="020B0602020203020207" pitchFamily="34" charset="-120"/>
                  <a:cs typeface="Gen Jyuu Gothic Bold" panose="020B0602020203020207" pitchFamily="34" charset="-120"/>
                </a:rPr>
                <a:t>   </a:t>
              </a:r>
              <a:r>
                <a:rPr lang="zh-TW" altLang="en-US" sz="2000" cap="all" spc="100" dirty="0">
                  <a:solidFill>
                    <a:srgbClr val="000046"/>
                  </a:solidFill>
                  <a:ea typeface="Gen Jyuu Gothic Bold" panose="020B0602020203020207" pitchFamily="34" charset="-120"/>
                  <a:cs typeface="Gen Jyuu Gothic Bold" panose="020B0602020203020207" pitchFamily="34" charset="-120"/>
                </a:rPr>
                <a:t>更了解醫療處置及用藥之目的，</a:t>
              </a:r>
              <a:r>
                <a:rPr lang="zh-TW" altLang="en-US" sz="2000" cap="all" spc="100" dirty="0">
                  <a:solidFill>
                    <a:srgbClr val="FF0000"/>
                  </a:solidFill>
                  <a:ea typeface="Gen Jyuu Gothic Bold" panose="020B0602020203020207" pitchFamily="34" charset="-120"/>
                  <a:cs typeface="Gen Jyuu Gothic Bold" panose="020B0602020203020207" pitchFamily="34" charset="-120"/>
                </a:rPr>
                <a:t>非</a:t>
              </a:r>
              <a:r>
                <a:rPr lang="zh-TW" altLang="en-US" sz="2000" cap="all" spc="100" dirty="0">
                  <a:solidFill>
                    <a:srgbClr val="000046"/>
                  </a:solidFill>
                  <a:ea typeface="Gen Jyuu Gothic Bold" panose="020B0602020203020207" pitchFamily="34" charset="-120"/>
                  <a:cs typeface="Gen Jyuu Gothic Bold" panose="020B0602020203020207" pitchFamily="34" charset="-120"/>
                </a:rPr>
                <a:t>診斷及改變醫囑之使用</a:t>
              </a:r>
              <a:r>
                <a:rPr lang="en-US" altLang="zh-TW" sz="2000" cap="all" spc="100" dirty="0">
                  <a:solidFill>
                    <a:srgbClr val="000046"/>
                  </a:solidFill>
                  <a:ea typeface="Gen Jyuu Gothic Bold" panose="020B0602020203020207" pitchFamily="34" charset="-120"/>
                  <a:cs typeface="Gen Jyuu Gothic Bold" panose="020B0602020203020207" pitchFamily="34" charset="-120"/>
                </a:rPr>
                <a:t>!!!</a:t>
              </a:r>
              <a:endParaRPr lang="zh-TW" altLang="en-US" sz="2000" cap="all" spc="100" dirty="0">
                <a:solidFill>
                  <a:srgbClr val="000046"/>
                </a:solidFill>
                <a:ea typeface="Gen Jyuu Gothic Bold" panose="020B0602020203020207" pitchFamily="34" charset="-120"/>
                <a:cs typeface="Gen Jyuu Gothic Bold" panose="020B0602020203020207" pitchFamily="34" charset="-120"/>
              </a:endParaRPr>
            </a:p>
          </p:txBody>
        </p:sp>
        <p:pic>
          <p:nvPicPr>
            <p:cNvPr id="53" name="圖形 52" descr="警告">
              <a:extLst>
                <a:ext uri="{FF2B5EF4-FFF2-40B4-BE49-F238E27FC236}">
                  <a16:creationId xmlns:a16="http://schemas.microsoft.com/office/drawing/2014/main" id="{98BE73FF-F068-2F30-AF3B-876ACB17A69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480078" y="6017489"/>
              <a:ext cx="253783" cy="311188"/>
            </a:xfrm>
            <a:prstGeom prst="rect">
              <a:avLst/>
            </a:prstGeom>
          </p:spPr>
        </p:pic>
      </p:grpSp>
    </p:spTree>
    <p:custDataLst>
      <p:tags r:id="rId1"/>
    </p:custDataLst>
    <p:extLst>
      <p:ext uri="{BB962C8B-B14F-4D97-AF65-F5344CB8AC3E}">
        <p14:creationId xmlns:p14="http://schemas.microsoft.com/office/powerpoint/2010/main" val="2359090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randombar(horizontal)">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500"/>
                                        <p:tgtEl>
                                          <p:spTgt spid="8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par>
                          <p:cTn id="67" fill="hold">
                            <p:stCondLst>
                              <p:cond delay="2000"/>
                            </p:stCondLst>
                            <p:childTnLst>
                              <p:par>
                                <p:cTn id="68" presetID="42" presetClass="entr" presetSubtype="0"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anim calcmode="lin" valueType="num">
                                      <p:cBhvr>
                                        <p:cTn id="71" dur="1000" fill="hold"/>
                                        <p:tgtEl>
                                          <p:spTgt spid="25"/>
                                        </p:tgtEl>
                                        <p:attrNameLst>
                                          <p:attrName>ppt_x</p:attrName>
                                        </p:attrNameLst>
                                      </p:cBhvr>
                                      <p:tavLst>
                                        <p:tav tm="0">
                                          <p:val>
                                            <p:strVal val="#ppt_x"/>
                                          </p:val>
                                        </p:tav>
                                        <p:tav tm="100000">
                                          <p:val>
                                            <p:strVal val="#ppt_x"/>
                                          </p:val>
                                        </p:tav>
                                      </p:tavLst>
                                    </p:anim>
                                    <p:anim calcmode="lin" valueType="num">
                                      <p:cBhvr>
                                        <p:cTn id="7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6" grpId="0"/>
      <p:bldP spid="7" grpId="0"/>
      <p:bldP spid="9" grpId="0"/>
      <p:bldP spid="11"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1C12F-7FBB-4339-D22B-D2C554426CC1}"/>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0AC7C5F9-4FBF-44DC-E3AE-DDACF5C9555C}"/>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7" name="群組 6">
            <a:extLst>
              <a:ext uri="{FF2B5EF4-FFF2-40B4-BE49-F238E27FC236}">
                <a16:creationId xmlns:a16="http://schemas.microsoft.com/office/drawing/2014/main" id="{EF41D249-CAF5-4BE6-CBE3-F14E5D05B872}"/>
              </a:ext>
            </a:extLst>
          </p:cNvPr>
          <p:cNvGrpSpPr/>
          <p:nvPr/>
        </p:nvGrpSpPr>
        <p:grpSpPr>
          <a:xfrm>
            <a:off x="11070976" y="5774758"/>
            <a:ext cx="1919334" cy="1919334"/>
            <a:chOff x="9183091" y="4475589"/>
            <a:chExt cx="2103005" cy="2103005"/>
          </a:xfrm>
          <a:solidFill>
            <a:srgbClr val="0E5B93">
              <a:alpha val="50000"/>
            </a:srgbClr>
          </a:solidFill>
        </p:grpSpPr>
        <p:grpSp>
          <p:nvGrpSpPr>
            <p:cNvPr id="9" name="群組 8">
              <a:extLst>
                <a:ext uri="{FF2B5EF4-FFF2-40B4-BE49-F238E27FC236}">
                  <a16:creationId xmlns:a16="http://schemas.microsoft.com/office/drawing/2014/main" id="{CA6D3E01-028F-39AF-0473-179778BCE1A0}"/>
                </a:ext>
              </a:extLst>
            </p:cNvPr>
            <p:cNvGrpSpPr/>
            <p:nvPr/>
          </p:nvGrpSpPr>
          <p:grpSpPr>
            <a:xfrm rot="2700000">
              <a:off x="9183091" y="4475589"/>
              <a:ext cx="2103005" cy="2103005"/>
              <a:chOff x="9285315" y="4586316"/>
              <a:chExt cx="311112" cy="311112"/>
            </a:xfrm>
            <a:grpFill/>
          </p:grpSpPr>
          <p:sp>
            <p:nvSpPr>
              <p:cNvPr id="13" name="圓形: 空心 12">
                <a:extLst>
                  <a:ext uri="{FF2B5EF4-FFF2-40B4-BE49-F238E27FC236}">
                    <a16:creationId xmlns:a16="http://schemas.microsoft.com/office/drawing/2014/main" id="{78F14BBD-9F68-87F5-A52E-AF200EA658C1}"/>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17" name="直線接點 16">
                <a:extLst>
                  <a:ext uri="{FF2B5EF4-FFF2-40B4-BE49-F238E27FC236}">
                    <a16:creationId xmlns:a16="http://schemas.microsoft.com/office/drawing/2014/main" id="{2F083FB5-78E2-78FA-910D-530F7AFD0C2C}"/>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10" name="文字方塊 9">
              <a:extLst>
                <a:ext uri="{FF2B5EF4-FFF2-40B4-BE49-F238E27FC236}">
                  <a16:creationId xmlns:a16="http://schemas.microsoft.com/office/drawing/2014/main" id="{3FDFA706-D1F3-7C72-59F4-F91DE0CD1C36}"/>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11" name="文字方塊 10">
              <a:extLst>
                <a:ext uri="{FF2B5EF4-FFF2-40B4-BE49-F238E27FC236}">
                  <a16:creationId xmlns:a16="http://schemas.microsoft.com/office/drawing/2014/main" id="{D7396AB6-BE3F-326F-5405-12C7B300DA92}"/>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sp>
        <p:nvSpPr>
          <p:cNvPr id="27" name="十字形 26">
            <a:extLst>
              <a:ext uri="{FF2B5EF4-FFF2-40B4-BE49-F238E27FC236}">
                <a16:creationId xmlns:a16="http://schemas.microsoft.com/office/drawing/2014/main" id="{92DD11A2-7D18-E4C1-D17F-8799D6233DF7}"/>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E6C1184B-51C4-66E3-DCC7-9D9D3B6831B2}"/>
              </a:ext>
            </a:extLst>
          </p:cNvPr>
          <p:cNvGrpSpPr/>
          <p:nvPr/>
        </p:nvGrpSpPr>
        <p:grpSpPr>
          <a:xfrm>
            <a:off x="11463104" y="4931876"/>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2B95C154-A426-809F-C630-21AF5252C4A3}"/>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1153BD96-BB88-2C6F-0B93-D3F8240E5D60}"/>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AF2FCF04-A842-2E78-072A-A6F96999918F}"/>
              </a:ext>
            </a:extLst>
          </p:cNvPr>
          <p:cNvSpPr/>
          <p:nvPr/>
        </p:nvSpPr>
        <p:spPr>
          <a:xfrm flipH="1">
            <a:off x="626793" y="4947604"/>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5" name="橢圓 4">
            <a:extLst>
              <a:ext uri="{FF2B5EF4-FFF2-40B4-BE49-F238E27FC236}">
                <a16:creationId xmlns:a16="http://schemas.microsoft.com/office/drawing/2014/main" id="{84319D6D-EF0D-C243-74E7-9284611A9F13}"/>
              </a:ext>
            </a:extLst>
          </p:cNvPr>
          <p:cNvSpPr/>
          <p:nvPr/>
        </p:nvSpPr>
        <p:spPr>
          <a:xfrm>
            <a:off x="5574539" y="2897969"/>
            <a:ext cx="1042921" cy="1042921"/>
          </a:xfrm>
          <a:prstGeom prst="ellipse">
            <a:avLst/>
          </a:prstGeom>
          <a:solidFill>
            <a:schemeClr val="bg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6" name="直線接點 75">
            <a:extLst>
              <a:ext uri="{FF2B5EF4-FFF2-40B4-BE49-F238E27FC236}">
                <a16:creationId xmlns:a16="http://schemas.microsoft.com/office/drawing/2014/main" id="{9E21987A-60F3-AF90-E248-9E1877E4E15F}"/>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48" name="標題 3">
            <a:extLst>
              <a:ext uri="{FF2B5EF4-FFF2-40B4-BE49-F238E27FC236}">
                <a16:creationId xmlns:a16="http://schemas.microsoft.com/office/drawing/2014/main" id="{9F7B05C7-463B-AD0C-067C-319026346199}"/>
              </a:ext>
            </a:extLst>
          </p:cNvPr>
          <p:cNvSpPr txBox="1">
            <a:spLocks/>
          </p:cNvSpPr>
          <p:nvPr/>
        </p:nvSpPr>
        <p:spPr>
          <a:xfrm>
            <a:off x="3605911" y="770564"/>
            <a:ext cx="5173649" cy="82391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單焦點 </a:t>
            </a:r>
            <a:r>
              <a:rPr lang="en-US" altLang="zh-TW"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vs </a:t>
            </a:r>
            <a:r>
              <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多焦點</a:t>
            </a:r>
          </a:p>
        </p:txBody>
      </p:sp>
      <p:sp>
        <p:nvSpPr>
          <p:cNvPr id="41" name="文字方塊 40">
            <a:extLst>
              <a:ext uri="{FF2B5EF4-FFF2-40B4-BE49-F238E27FC236}">
                <a16:creationId xmlns:a16="http://schemas.microsoft.com/office/drawing/2014/main" id="{337E5FF2-D9E2-BD72-0ECA-643D25E7FEBC}"/>
              </a:ext>
            </a:extLst>
          </p:cNvPr>
          <p:cNvSpPr txBox="1"/>
          <p:nvPr/>
        </p:nvSpPr>
        <p:spPr>
          <a:xfrm>
            <a:off x="1117175" y="5095709"/>
            <a:ext cx="4977472" cy="523220"/>
          </a:xfrm>
          <a:prstGeom prst="rect">
            <a:avLst/>
          </a:prstGeom>
          <a:noFill/>
        </p:spPr>
        <p:txBody>
          <a:bodyPr wrap="square">
            <a:spAutoFit/>
          </a:bodyPr>
          <a:lstStyle/>
          <a:p>
            <a:r>
              <a:rPr lang="zh-TW" altLang="en-US" sz="2800" dirty="0">
                <a:solidFill>
                  <a:srgbClr val="0F3443"/>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可清楚看見</a:t>
            </a:r>
            <a:r>
              <a:rPr lang="zh-TW" altLang="en-US" sz="2800" dirty="0">
                <a:solidFill>
                  <a:srgbClr val="FF0000"/>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對焦範圍內</a:t>
            </a:r>
            <a:r>
              <a:rPr lang="zh-TW" altLang="en-US" sz="2800" dirty="0">
                <a:solidFill>
                  <a:srgbClr val="0F3443"/>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之景觀</a:t>
            </a:r>
            <a:endParaRPr lang="zh-TW" altLang="en-US" sz="2800" u="sng" dirty="0">
              <a:solidFill>
                <a:schemeClr val="accent5">
                  <a:lumMod val="75000"/>
                </a:schemeClr>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42" name="文字方塊 41">
            <a:extLst>
              <a:ext uri="{FF2B5EF4-FFF2-40B4-BE49-F238E27FC236}">
                <a16:creationId xmlns:a16="http://schemas.microsoft.com/office/drawing/2014/main" id="{3579A01A-050F-1C4A-9A29-C45311B10A3D}"/>
              </a:ext>
            </a:extLst>
          </p:cNvPr>
          <p:cNvSpPr txBox="1"/>
          <p:nvPr/>
        </p:nvSpPr>
        <p:spPr>
          <a:xfrm>
            <a:off x="6557860" y="4844570"/>
            <a:ext cx="4977472" cy="954107"/>
          </a:xfrm>
          <a:prstGeom prst="rect">
            <a:avLst/>
          </a:prstGeom>
          <a:noFill/>
        </p:spPr>
        <p:txBody>
          <a:bodyPr wrap="square">
            <a:spAutoFit/>
          </a:bodyPr>
          <a:lstStyle/>
          <a:p>
            <a:pPr algn="ctr"/>
            <a:r>
              <a:rPr lang="zh-TW" altLang="en-US" sz="2800" dirty="0">
                <a:solidFill>
                  <a:srgbClr val="FF0000"/>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遠近距離</a:t>
            </a:r>
            <a:r>
              <a:rPr lang="zh-TW" altLang="en-US" sz="2800" dirty="0">
                <a:solidFill>
                  <a:srgbClr val="0F3443"/>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皆</a:t>
            </a:r>
            <a:r>
              <a:rPr lang="zh-TW" altLang="en-US" sz="2800" dirty="0">
                <a:solidFill>
                  <a:srgbClr val="FF0000"/>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可對焦</a:t>
            </a:r>
            <a:r>
              <a:rPr lang="zh-TW" altLang="en-US" sz="2800" dirty="0">
                <a:solidFill>
                  <a:srgbClr val="0F3443"/>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a:t>
            </a:r>
            <a:br>
              <a:rPr lang="en-US" altLang="zh-TW" sz="2800" dirty="0">
                <a:solidFill>
                  <a:srgbClr val="0F3443"/>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br>
            <a:r>
              <a:rPr lang="zh-TW" altLang="en-US" sz="2800" dirty="0">
                <a:solidFill>
                  <a:srgbClr val="0F3443"/>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但仍有看不清楚之距離</a:t>
            </a:r>
            <a:endParaRPr lang="zh-TW" altLang="en-US" sz="2800" u="sng" dirty="0">
              <a:solidFill>
                <a:schemeClr val="accent5">
                  <a:lumMod val="75000"/>
                </a:schemeClr>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pic>
        <p:nvPicPr>
          <p:cNvPr id="8" name="圖片 7">
            <a:extLst>
              <a:ext uri="{FF2B5EF4-FFF2-40B4-BE49-F238E27FC236}">
                <a16:creationId xmlns:a16="http://schemas.microsoft.com/office/drawing/2014/main" id="{7FDC5527-8C98-086F-2756-37EEF3E91CE2}"/>
              </a:ext>
            </a:extLst>
          </p:cNvPr>
          <p:cNvPicPr>
            <a:picLocks/>
          </p:cNvPicPr>
          <p:nvPr/>
        </p:nvPicPr>
        <p:blipFill>
          <a:blip r:embed="rId4"/>
          <a:srcRect t="15447" b="29358"/>
          <a:stretch/>
        </p:blipFill>
        <p:spPr>
          <a:xfrm>
            <a:off x="1136694" y="2020430"/>
            <a:ext cx="4578908" cy="2736437"/>
          </a:xfrm>
          <a:prstGeom prst="roundRect">
            <a:avLst/>
          </a:prstGeom>
        </p:spPr>
      </p:pic>
      <p:sp>
        <p:nvSpPr>
          <p:cNvPr id="3" name="橢圓 2">
            <a:extLst>
              <a:ext uri="{FF2B5EF4-FFF2-40B4-BE49-F238E27FC236}">
                <a16:creationId xmlns:a16="http://schemas.microsoft.com/office/drawing/2014/main" id="{B7273DCE-7C23-26CA-9A6E-EBAB5D89FB38}"/>
              </a:ext>
            </a:extLst>
          </p:cNvPr>
          <p:cNvSpPr/>
          <p:nvPr/>
        </p:nvSpPr>
        <p:spPr>
          <a:xfrm rot="16200000">
            <a:off x="2776972" y="2691278"/>
            <a:ext cx="1298352" cy="1866398"/>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文字方塊 43">
            <a:extLst>
              <a:ext uri="{FF2B5EF4-FFF2-40B4-BE49-F238E27FC236}">
                <a16:creationId xmlns:a16="http://schemas.microsoft.com/office/drawing/2014/main" id="{55F15667-5C33-72E6-2BBF-8EF9C8298E90}"/>
              </a:ext>
            </a:extLst>
          </p:cNvPr>
          <p:cNvSpPr txBox="1"/>
          <p:nvPr/>
        </p:nvSpPr>
        <p:spPr>
          <a:xfrm>
            <a:off x="2440040" y="6211669"/>
            <a:ext cx="7309213" cy="646331"/>
          </a:xfrm>
          <a:prstGeom prst="rect">
            <a:avLst/>
          </a:prstGeom>
          <a:noFill/>
        </p:spPr>
        <p:txBody>
          <a:bodyPr wrap="square" rtlCol="0">
            <a:spAutoFit/>
          </a:bodyPr>
          <a:lstStyle/>
          <a:p>
            <a:pPr>
              <a:buClr>
                <a:srgbClr val="0E5B93"/>
              </a:buClr>
            </a:pPr>
            <a:r>
              <a:rPr lang="zh-TW" altLang="en-US" cap="all" spc="100" dirty="0">
                <a:solidFill>
                  <a:srgbClr val="000046"/>
                </a:solidFill>
                <a:ea typeface="Gen Jyuu Gothic Bold" panose="020B0602020203020207" pitchFamily="34" charset="-120"/>
                <a:cs typeface="Gen Jyuu Gothic Bold" panose="020B0602020203020207" pitchFamily="34" charset="-120"/>
              </a:rPr>
              <a:t>   請注意</a:t>
            </a:r>
            <a:r>
              <a:rPr lang="en-US" altLang="zh-TW" cap="all" spc="100" dirty="0">
                <a:solidFill>
                  <a:srgbClr val="000046"/>
                </a:solidFill>
                <a:ea typeface="Gen Jyuu Gothic Bold" panose="020B0602020203020207" pitchFamily="34" charset="-120"/>
                <a:cs typeface="Gen Jyuu Gothic Bold" panose="020B0602020203020207" pitchFamily="34" charset="-120"/>
              </a:rPr>
              <a:t>!!! </a:t>
            </a:r>
            <a:r>
              <a:rPr lang="zh-TW" altLang="en-US" cap="all" spc="100" dirty="0">
                <a:solidFill>
                  <a:srgbClr val="000046"/>
                </a:solidFill>
                <a:ea typeface="Gen Jyuu Gothic Bold" panose="020B0602020203020207" pitchFamily="34" charset="-120"/>
                <a:cs typeface="Gen Jyuu Gothic Bold" panose="020B0602020203020207" pitchFamily="34" charset="-120"/>
              </a:rPr>
              <a:t>凡牽涉醫療處置之判斷請以</a:t>
            </a:r>
            <a:r>
              <a:rPr lang="zh-TW" altLang="en-US" cap="all" spc="100" dirty="0">
                <a:solidFill>
                  <a:srgbClr val="FF0000"/>
                </a:solidFill>
                <a:ea typeface="Gen Jyuu Gothic Bold" panose="020B0602020203020207" pitchFamily="34" charset="-120"/>
                <a:cs typeface="Gen Jyuu Gothic Bold" panose="020B0602020203020207" pitchFamily="34" charset="-120"/>
              </a:rPr>
              <a:t>醫囑</a:t>
            </a:r>
            <a:r>
              <a:rPr lang="zh-TW" altLang="en-US" cap="all" spc="100" dirty="0">
                <a:solidFill>
                  <a:srgbClr val="000046"/>
                </a:solidFill>
                <a:ea typeface="Gen Jyuu Gothic Bold" panose="020B0602020203020207" pitchFamily="34" charset="-120"/>
                <a:cs typeface="Gen Jyuu Gothic Bold" panose="020B0602020203020207" pitchFamily="34" charset="-120"/>
              </a:rPr>
              <a:t>為依歸，相關介紹是為</a:t>
            </a:r>
            <a:br>
              <a:rPr lang="en-US" altLang="zh-TW" cap="all" spc="100" dirty="0">
                <a:solidFill>
                  <a:srgbClr val="000046"/>
                </a:solidFill>
                <a:ea typeface="Gen Jyuu Gothic Bold" panose="020B0602020203020207" pitchFamily="34" charset="-120"/>
                <a:cs typeface="Gen Jyuu Gothic Bold" panose="020B0602020203020207" pitchFamily="34" charset="-120"/>
              </a:rPr>
            </a:br>
            <a:r>
              <a:rPr lang="zh-TW" altLang="en-US" cap="all" spc="100" dirty="0">
                <a:solidFill>
                  <a:srgbClr val="000046"/>
                </a:solidFill>
                <a:ea typeface="Gen Jyuu Gothic Bold" panose="020B0602020203020207" pitchFamily="34" charset="-120"/>
                <a:cs typeface="Gen Jyuu Gothic Bold" panose="020B0602020203020207" pitchFamily="34" charset="-120"/>
              </a:rPr>
              <a:t>更了解相關醫療處置之目的，</a:t>
            </a:r>
            <a:r>
              <a:rPr lang="zh-TW" altLang="en-US" cap="all" spc="100" dirty="0">
                <a:solidFill>
                  <a:srgbClr val="FF0000"/>
                </a:solidFill>
                <a:ea typeface="Gen Jyuu Gothic Bold" panose="020B0602020203020207" pitchFamily="34" charset="-120"/>
                <a:cs typeface="Gen Jyuu Gothic Bold" panose="020B0602020203020207" pitchFamily="34" charset="-120"/>
              </a:rPr>
              <a:t>非</a:t>
            </a:r>
            <a:r>
              <a:rPr lang="zh-TW" altLang="en-US" cap="all" spc="100" dirty="0">
                <a:solidFill>
                  <a:srgbClr val="000046"/>
                </a:solidFill>
                <a:ea typeface="Gen Jyuu Gothic Bold" panose="020B0602020203020207" pitchFamily="34" charset="-120"/>
                <a:cs typeface="Gen Jyuu Gothic Bold" panose="020B0602020203020207" pitchFamily="34" charset="-120"/>
              </a:rPr>
              <a:t>診斷及改變醫囑之使用</a:t>
            </a:r>
            <a:r>
              <a:rPr lang="en-US" altLang="zh-TW" cap="all" spc="100" dirty="0">
                <a:solidFill>
                  <a:srgbClr val="000046"/>
                </a:solidFill>
                <a:ea typeface="Gen Jyuu Gothic Bold" panose="020B0602020203020207" pitchFamily="34" charset="-120"/>
                <a:cs typeface="Gen Jyuu Gothic Bold" panose="020B0602020203020207" pitchFamily="34" charset="-120"/>
              </a:rPr>
              <a:t>!!!</a:t>
            </a:r>
            <a:endParaRPr lang="zh-TW" altLang="en-US" cap="all" spc="100" dirty="0">
              <a:solidFill>
                <a:srgbClr val="000046"/>
              </a:solidFill>
              <a:ea typeface="Gen Jyuu Gothic Bold" panose="020B0602020203020207" pitchFamily="34" charset="-120"/>
              <a:cs typeface="Gen Jyuu Gothic Bold" panose="020B0602020203020207" pitchFamily="34" charset="-120"/>
            </a:endParaRPr>
          </a:p>
        </p:txBody>
      </p:sp>
      <p:pic>
        <p:nvPicPr>
          <p:cNvPr id="45" name="圖形 44" descr="警告">
            <a:extLst>
              <a:ext uri="{FF2B5EF4-FFF2-40B4-BE49-F238E27FC236}">
                <a16:creationId xmlns:a16="http://schemas.microsoft.com/office/drawing/2014/main" id="{4EE6259F-3499-8C59-2955-25C72840408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538992" y="6273506"/>
            <a:ext cx="197402" cy="242054"/>
          </a:xfrm>
          <a:prstGeom prst="rect">
            <a:avLst/>
          </a:prstGeom>
        </p:spPr>
      </p:pic>
      <p:sp>
        <p:nvSpPr>
          <p:cNvPr id="14" name="文字方塊 13">
            <a:extLst>
              <a:ext uri="{FF2B5EF4-FFF2-40B4-BE49-F238E27FC236}">
                <a16:creationId xmlns:a16="http://schemas.microsoft.com/office/drawing/2014/main" id="{B4670DE9-A4B2-CE24-11DE-286E3D97C7FF}"/>
              </a:ext>
            </a:extLst>
          </p:cNvPr>
          <p:cNvSpPr txBox="1"/>
          <p:nvPr/>
        </p:nvSpPr>
        <p:spPr>
          <a:xfrm>
            <a:off x="5233673" y="1607398"/>
            <a:ext cx="1721946" cy="400110"/>
          </a:xfrm>
          <a:prstGeom prst="rect">
            <a:avLst/>
          </a:prstGeom>
          <a:noFill/>
        </p:spPr>
        <p:txBody>
          <a:bodyPr wrap="none" rtlCol="0">
            <a:spAutoFit/>
          </a:bodyPr>
          <a:lstStyle/>
          <a:p>
            <a:r>
              <a:rPr lang="zh-TW" altLang="en-US" sz="20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圖片由</a:t>
            </a:r>
            <a:r>
              <a:rPr lang="en-US" altLang="zh-TW" sz="20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AI</a:t>
            </a:r>
            <a:r>
              <a:rPr lang="zh-TW" altLang="en-US" sz="20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生成</a:t>
            </a:r>
          </a:p>
        </p:txBody>
      </p:sp>
      <p:grpSp>
        <p:nvGrpSpPr>
          <p:cNvPr id="16" name="群組 15">
            <a:extLst>
              <a:ext uri="{FF2B5EF4-FFF2-40B4-BE49-F238E27FC236}">
                <a16:creationId xmlns:a16="http://schemas.microsoft.com/office/drawing/2014/main" id="{0B1F704A-6595-5B72-058E-F9D3BC83591B}"/>
              </a:ext>
            </a:extLst>
          </p:cNvPr>
          <p:cNvGrpSpPr/>
          <p:nvPr/>
        </p:nvGrpSpPr>
        <p:grpSpPr>
          <a:xfrm>
            <a:off x="6492068" y="2020430"/>
            <a:ext cx="4578908" cy="2736437"/>
            <a:chOff x="6492068" y="2020430"/>
            <a:chExt cx="4578908" cy="2736437"/>
          </a:xfrm>
        </p:grpSpPr>
        <p:pic>
          <p:nvPicPr>
            <p:cNvPr id="12" name="圖片 11">
              <a:extLst>
                <a:ext uri="{FF2B5EF4-FFF2-40B4-BE49-F238E27FC236}">
                  <a16:creationId xmlns:a16="http://schemas.microsoft.com/office/drawing/2014/main" id="{373DA023-6ABB-D283-7359-48D42F01E6B3}"/>
                </a:ext>
              </a:extLst>
            </p:cNvPr>
            <p:cNvPicPr>
              <a:picLocks/>
            </p:cNvPicPr>
            <p:nvPr/>
          </p:nvPicPr>
          <p:blipFill>
            <a:blip r:embed="rId6"/>
            <a:srcRect t="16794" b="29422"/>
            <a:stretch/>
          </p:blipFill>
          <p:spPr>
            <a:xfrm>
              <a:off x="6492068" y="2020430"/>
              <a:ext cx="4578908" cy="2736437"/>
            </a:xfrm>
            <a:prstGeom prst="roundRect">
              <a:avLst/>
            </a:prstGeom>
          </p:spPr>
        </p:pic>
        <p:pic>
          <p:nvPicPr>
            <p:cNvPr id="15" name="圖片 14">
              <a:extLst>
                <a:ext uri="{FF2B5EF4-FFF2-40B4-BE49-F238E27FC236}">
                  <a16:creationId xmlns:a16="http://schemas.microsoft.com/office/drawing/2014/main" id="{20C36174-1F6C-14EB-65B7-6A9486BF11FF}"/>
                </a:ext>
              </a:extLst>
            </p:cNvPr>
            <p:cNvPicPr>
              <a:picLocks/>
            </p:cNvPicPr>
            <p:nvPr/>
          </p:nvPicPr>
          <p:blipFill>
            <a:blip r:embed="rId7">
              <a:extLst>
                <a:ext uri="{BEBA8EAE-BF5A-486C-A8C5-ECC9F3942E4B}">
                  <a14:imgProps xmlns:a14="http://schemas.microsoft.com/office/drawing/2010/main">
                    <a14:imgLayer r:embed="rId8">
                      <a14:imgEffect>
                        <a14:backgroundRemoval t="21094" b="68164" l="879" r="98340">
                          <a14:foregroundMark x1="98340" y1="27246" x2="95996" y2="51563"/>
                          <a14:foregroundMark x1="21855" y1="25425" x2="18820" y2="25638"/>
                          <a14:foregroundMark x1="61255" y1="22656" x2="39261" y2="24201"/>
                          <a14:foregroundMark x1="82757" y1="21144" x2="77789" y2="21494"/>
                          <a14:foregroundMark x1="90430" y1="20605" x2="89714" y2="20655"/>
                          <a14:foregroundMark x1="7515" y1="30932" x2="4980" y2="34180"/>
                          <a14:foregroundMark x1="4980" y1="34180" x2="7520" y2="43359"/>
                          <a14:foregroundMark x1="15806" y1="50486" x2="25684" y2="58984"/>
                          <a14:foregroundMark x1="7520" y1="43359" x2="10584" y2="45994"/>
                          <a14:foregroundMark x1="66288" y1="64775" x2="67168" y2="64901"/>
                          <a14:foregroundMark x1="25684" y1="58984" x2="29035" y2="59462"/>
                          <a14:foregroundMark x1="92326" y1="66555" x2="93066" y2="66504"/>
                          <a14:foregroundMark x1="84830" y1="56119" x2="77148" y2="50488"/>
                          <a14:foregroundMark x1="69199" y1="48286" x2="68756" y2="48163"/>
                          <a14:foregroundMark x1="77148" y1="50488" x2="74161" y2="49660"/>
                          <a14:foregroundMark x1="14934" y1="29812" x2="14737" y2="29793"/>
                          <a14:foregroundMark x1="23307" y1="30615" x2="15231" y2="29840"/>
                          <a14:foregroundMark x1="29083" y1="31169" x2="28624" y2="31125"/>
                          <a14:foregroundMark x1="31553" y1="31406" x2="30431" y2="31298"/>
                          <a14:foregroundMark x1="32714" y1="31518" x2="32593" y2="31506"/>
                          <a14:foregroundMark x1="34532" y1="31692" x2="33759" y2="31618"/>
                          <a14:foregroundMark x1="66358" y1="34745" x2="35589" y2="31793"/>
                          <a14:foregroundMark x1="76758" y1="35742" x2="74720" y2="35547"/>
                          <a14:foregroundMark x1="9434" y1="23722" x2="8594" y2="23730"/>
                          <a14:foregroundMark x1="21348" y1="23614" x2="19441" y2="23631"/>
                          <a14:foregroundMark x1="27077" y1="23562" x2="26509" y2="23567"/>
                          <a14:foregroundMark x1="61174" y1="23252" x2="39534" y2="23449"/>
                          <a14:foregroundMark x1="83210" y1="23052" x2="82429" y2="23059"/>
                          <a14:foregroundMark x1="6851" y1="31312" x2="3027" y2="47949"/>
                          <a14:foregroundMark x1="8594" y1="23730" x2="8222" y2="25348"/>
                          <a14:foregroundMark x1="3027" y1="47949" x2="9668" y2="55371"/>
                          <a14:foregroundMark x1="16852" y1="59950" x2="18555" y2="61035"/>
                          <a14:foregroundMark x1="36148" y1="66624" x2="37305" y2="66992"/>
                          <a14:foregroundMark x1="30054" y1="64688" x2="30718" y2="64899"/>
                          <a14:foregroundMark x1="18555" y1="61035" x2="23466" y2="62595"/>
                          <a14:foregroundMark x1="71888" y1="58914" x2="69853" y2="58573"/>
                          <a14:foregroundMark x1="80469" y1="60352" x2="71968" y2="58927"/>
                          <a14:foregroundMark x1="37102" y1="66918" x2="36323" y2="66877"/>
                          <a14:foregroundMark x1="7698" y1="62069" x2="4297" y2="37695"/>
                          <a14:foregroundMark x1="6555" y1="22757" x2="6836" y2="20898"/>
                          <a14:foregroundMark x1="4297" y1="37695" x2="5429" y2="30204"/>
                          <a14:foregroundMark x1="17210" y1="22606" x2="21253" y2="23272"/>
                          <a14:foregroundMark x1="6836" y1="20898" x2="9449" y2="21328"/>
                          <a14:foregroundMark x1="40103" y1="21886" x2="47363" y2="21191"/>
                          <a14:foregroundMark x1="33558" y1="22511" x2="33882" y2="22480"/>
                          <a14:foregroundMark x1="32232" y1="22638" x2="32496" y2="22613"/>
                          <a14:foregroundMark x1="26405" y1="23196" x2="27239" y2="23116"/>
                          <a14:foregroundMark x1="47363" y1="21191" x2="59180" y2="21777"/>
                          <a14:foregroundMark x1="65988" y1="33499" x2="57324" y2="31055"/>
                          <a14:foregroundMark x1="77051" y1="36621" x2="74756" y2="35973"/>
                          <a14:foregroundMark x1="93243" y1="56215" x2="96777" y2="58691"/>
                          <a14:foregroundMark x1="89775" y1="53786" x2="90778" y2="54488"/>
                          <a14:foregroundMark x1="74263" y1="42920" x2="84733" y2="50254"/>
                          <a14:foregroundMark x1="57324" y1="31055" x2="64890" y2="36355"/>
                          <a14:foregroundMark x1="97266" y1="33105" x2="94757" y2="29720"/>
                          <a14:foregroundMark x1="22197" y1="26647" x2="18430" y2="26899"/>
                          <a14:foregroundMark x1="61969" y1="23987" x2="38775" y2="25538"/>
                          <a14:foregroundMark x1="4419" y1="28634" x2="2539" y2="49316"/>
                          <a14:foregroundMark x1="2539" y1="49316" x2="4883" y2="60059"/>
                          <a14:foregroundMark x1="4883" y1="60059" x2="7786" y2="61953"/>
                          <a14:foregroundMark x1="3711" y1="28418" x2="3711" y2="57715"/>
                          <a14:foregroundMark x1="5859" y1="48047" x2="879" y2="60156"/>
                          <a14:foregroundMark x1="879" y1="60156" x2="4443" y2="64722"/>
                          <a14:foregroundMark x1="19531" y1="35840" x2="20508" y2="50195"/>
                          <a14:foregroundMark x1="31836" y1="50098" x2="31836" y2="51660"/>
                          <a14:foregroundMark x1="31836" y1="46777" x2="31836" y2="48535"/>
                          <a14:backgroundMark x1="11914" y1="23438" x2="13770" y2="59375"/>
                          <a14:backgroundMark x1="11523" y1="55957" x2="10352" y2="60742"/>
                          <a14:backgroundMark x1="11816" y1="22363" x2="11816" y2="22363"/>
                          <a14:backgroundMark x1="11816" y1="22363" x2="11816" y2="22363"/>
                          <a14:backgroundMark x1="16406" y1="22461" x2="16406" y2="22461"/>
                          <a14:backgroundMark x1="16504" y1="22461" x2="16504" y2="22461"/>
                          <a14:backgroundMark x1="16406" y1="23828" x2="16406" y2="23828"/>
                          <a14:backgroundMark x1="16406" y1="23828" x2="16406" y2="23828"/>
                          <a14:backgroundMark x1="8691" y1="28418" x2="8691" y2="28418"/>
                          <a14:backgroundMark x1="8691" y1="28418" x2="8691" y2="28418"/>
                          <a14:backgroundMark x1="9180" y1="29102" x2="9180" y2="29102"/>
                          <a14:backgroundMark x1="9180" y1="29102" x2="9180" y2="29102"/>
                          <a14:backgroundMark x1="9180" y1="29102" x2="9180" y2="29102"/>
                          <a14:backgroundMark x1="9180" y1="29102" x2="9180" y2="29102"/>
                          <a14:backgroundMark x1="27930" y1="37598" x2="28613" y2="37988"/>
                          <a14:backgroundMark x1="33203" y1="45898" x2="50293" y2="49609"/>
                          <a14:backgroundMark x1="50293" y1="49609" x2="69727" y2="46484"/>
                          <a14:backgroundMark x1="71875" y1="36035" x2="71582" y2="55469"/>
                          <a14:backgroundMark x1="57324" y1="44629" x2="41211" y2="45410"/>
                          <a14:backgroundMark x1="51660" y1="42188" x2="45996" y2="41797"/>
                          <a14:backgroundMark x1="58984" y1="45020" x2="46777" y2="52246"/>
                          <a14:backgroundMark x1="46777" y1="52246" x2="46289" y2="52441"/>
                          <a14:backgroundMark x1="58887" y1="50391" x2="57520" y2="52246"/>
                          <a14:backgroundMark x1="87207" y1="49219" x2="87402" y2="60938"/>
                          <a14:backgroundMark x1="90137" y1="54688" x2="91797" y2="59863"/>
                          <a14:backgroundMark x1="91992" y1="59277" x2="92090" y2="62598"/>
                          <a14:backgroundMark x1="90723" y1="61328" x2="93848" y2="62988"/>
                          <a14:backgroundMark x1="12500" y1="57031" x2="15234" y2="60938"/>
                          <a14:backgroundMark x1="72070" y1="36816" x2="72559" y2="31543"/>
                          <a14:backgroundMark x1="29004" y1="47070" x2="29297" y2="58203"/>
                          <a14:backgroundMark x1="34082" y1="48535" x2="34082" y2="50098"/>
                          <a14:backgroundMark x1="38965" y1="45508" x2="56055" y2="38672"/>
                          <a14:backgroundMark x1="56055" y1="38672" x2="63574" y2="47949"/>
                          <a14:backgroundMark x1="63574" y1="47949" x2="53125" y2="56152"/>
                          <a14:backgroundMark x1="53125" y1="56152" x2="40039" y2="51660"/>
                          <a14:backgroundMark x1="40039" y1="51660" x2="36719" y2="45996"/>
                          <a14:backgroundMark x1="37305" y1="45313" x2="48730" y2="40527"/>
                          <a14:backgroundMark x1="48730" y1="40527" x2="48730" y2="40527"/>
                          <a14:backgroundMark x1="47363" y1="39453" x2="38184" y2="43262"/>
                          <a14:backgroundMark x1="38867" y1="52344" x2="38477" y2="47656"/>
                          <a14:backgroundMark x1="38281" y1="47559" x2="39941" y2="52246"/>
                          <a14:backgroundMark x1="36816" y1="49609" x2="39063" y2="51758"/>
                          <a14:backgroundMark x1="31738" y1="34570" x2="33594" y2="17285"/>
                          <a14:backgroundMark x1="35352" y1="31641" x2="35059" y2="32031"/>
                          <a14:backgroundMark x1="34766" y1="32520" x2="40723" y2="17871"/>
                          <a14:backgroundMark x1="40723" y1="17871" x2="40723" y2="17871"/>
                          <a14:backgroundMark x1="32813" y1="35547" x2="34082" y2="23633"/>
                          <a14:backgroundMark x1="34082" y1="23633" x2="34473" y2="23438"/>
                          <a14:backgroundMark x1="29980" y1="36914" x2="29297" y2="19531"/>
                          <a14:backgroundMark x1="29297" y1="19531" x2="28809" y2="19043"/>
                          <a14:backgroundMark x1="29199" y1="35352" x2="26660" y2="24707"/>
                          <a14:backgroundMark x1="26660" y1="24707" x2="28613" y2="20020"/>
                          <a14:backgroundMark x1="29590" y1="33789" x2="36523" y2="19434"/>
                          <a14:backgroundMark x1="36523" y1="19434" x2="36719" y2="19336"/>
                          <a14:backgroundMark x1="69238" y1="37695" x2="65332" y2="13965"/>
                          <a14:backgroundMark x1="71973" y1="27539" x2="76953" y2="20117"/>
                          <a14:backgroundMark x1="73340" y1="37695" x2="66309" y2="19727"/>
                          <a14:backgroundMark x1="62793" y1="21387" x2="69238" y2="27344"/>
                          <a14:backgroundMark x1="67383" y1="22168" x2="71973" y2="32617"/>
                          <a14:backgroundMark x1="71973" y1="32617" x2="72559" y2="39551"/>
                          <a14:backgroundMark x1="67773" y1="30762" x2="70703" y2="40625"/>
                          <a14:backgroundMark x1="70703" y1="40625" x2="71484" y2="41504"/>
                          <a14:backgroundMark x1="70410" y1="19824" x2="70605" y2="34375"/>
                          <a14:backgroundMark x1="70605" y1="34375" x2="64160" y2="40430"/>
                          <a14:backgroundMark x1="80859" y1="20215" x2="75293" y2="34570"/>
                          <a14:backgroundMark x1="35645" y1="57617" x2="48730" y2="54883"/>
                          <a14:backgroundMark x1="48730" y1="54883" x2="70898" y2="57031"/>
                          <a14:backgroundMark x1="28223" y1="57031" x2="57031" y2="62207"/>
                          <a14:backgroundMark x1="57031" y1="62207" x2="70898" y2="62012"/>
                          <a14:backgroundMark x1="70898" y1="62012" x2="72070" y2="58398"/>
                          <a14:backgroundMark x1="64746" y1="57617" x2="44043" y2="57910"/>
                          <a14:backgroundMark x1="42480" y1="38965" x2="34180" y2="38379"/>
                          <a14:backgroundMark x1="2148" y1="20508" x2="8496" y2="30371"/>
                          <a14:backgroundMark x1="8496" y1="30371" x2="9180" y2="30566"/>
                          <a14:backgroundMark x1="14844" y1="30957" x2="17773" y2="19629"/>
                          <a14:backgroundMark x1="80371" y1="29590" x2="83301" y2="20508"/>
                          <a14:backgroundMark x1="83301" y1="20508" x2="93164" y2="24707"/>
                          <a14:backgroundMark x1="93164" y1="24707" x2="93164" y2="24707"/>
                          <a14:backgroundMark x1="93457" y1="24121" x2="91797" y2="31543"/>
                          <a14:backgroundMark x1="78516" y1="22656" x2="71777" y2="22461"/>
                          <a14:backgroundMark x1="7520" y1="62305" x2="17773" y2="64941"/>
                          <a14:backgroundMark x1="17773" y1="64941" x2="16992" y2="61328"/>
                          <a14:backgroundMark x1="83496" y1="61914" x2="93652" y2="64844"/>
                          <a14:backgroundMark x1="93652" y1="64844" x2="94043" y2="61914"/>
                          <a14:backgroundMark x1="37793" y1="60156" x2="27832" y2="72363"/>
                          <a14:backgroundMark x1="27832" y1="72363" x2="28613" y2="74414"/>
                          <a14:backgroundMark x1="51563" y1="61621" x2="78125" y2="71875"/>
                          <a14:backgroundMark x1="68750" y1="63086" x2="84570" y2="70215"/>
                          <a14:backgroundMark x1="74707" y1="63867" x2="92090" y2="65332"/>
                          <a14:backgroundMark x1="91211" y1="68066" x2="49023" y2="68262"/>
                          <a14:backgroundMark x1="49023" y1="68262" x2="48047" y2="66113"/>
                          <a14:backgroundMark x1="53613" y1="65918" x2="38477" y2="59766"/>
                          <a14:backgroundMark x1="38477" y1="59766" x2="44238" y2="60547"/>
                          <a14:backgroundMark x1="48438" y1="66113" x2="38086" y2="68262"/>
                          <a14:backgroundMark x1="38086" y1="68262" x2="47266" y2="69141"/>
                          <a14:backgroundMark x1="32617" y1="60742" x2="22754" y2="65625"/>
                          <a14:backgroundMark x1="22754" y1="65625" x2="14453" y2="64746"/>
                          <a14:backgroundMark x1="36133" y1="66602" x2="21387" y2="68457"/>
                          <a14:backgroundMark x1="21387" y1="68457" x2="1270" y2="66406"/>
                          <a14:backgroundMark x1="11230" y1="64844" x2="3809" y2="63672"/>
                          <a14:backgroundMark x1="75098" y1="62012" x2="98047" y2="64551"/>
                          <a14:backgroundMark x1="29102" y1="20605" x2="31055" y2="27832"/>
                          <a14:backgroundMark x1="37793" y1="20410" x2="34180" y2="27246"/>
                          <a14:backgroundMark x1="37988" y1="20410" x2="34863" y2="29004"/>
                          <a14:backgroundMark x1="23340" y1="21484" x2="27246" y2="35449"/>
                          <a14:backgroundMark x1="28418" y1="25391" x2="27637" y2="26758"/>
                          <a14:backgroundMark x1="17285" y1="22168" x2="15625" y2="27539"/>
                          <a14:backgroundMark x1="11133" y1="19141" x2="14746" y2="26270"/>
                        </a14:backgroundRemoval>
                      </a14:imgEffect>
                      <a14:imgEffect>
                        <a14:artisticBlur/>
                      </a14:imgEffect>
                    </a14:imgLayer>
                  </a14:imgProps>
                </a:ext>
              </a:extLst>
            </a:blip>
            <a:srcRect t="16794" b="29422"/>
            <a:stretch/>
          </p:blipFill>
          <p:spPr>
            <a:xfrm>
              <a:off x="6492068" y="2020430"/>
              <a:ext cx="4578908" cy="2736437"/>
            </a:xfrm>
            <a:prstGeom prst="roundRect">
              <a:avLst/>
            </a:prstGeom>
          </p:spPr>
        </p:pic>
      </p:grpSp>
      <p:sp>
        <p:nvSpPr>
          <p:cNvPr id="4" name="文字方塊 3">
            <a:extLst>
              <a:ext uri="{FF2B5EF4-FFF2-40B4-BE49-F238E27FC236}">
                <a16:creationId xmlns:a16="http://schemas.microsoft.com/office/drawing/2014/main" id="{D10CDDEF-73EE-C8C7-CF88-CF5C72FB3D74}"/>
              </a:ext>
            </a:extLst>
          </p:cNvPr>
          <p:cNvSpPr txBox="1"/>
          <p:nvPr/>
        </p:nvSpPr>
        <p:spPr>
          <a:xfrm>
            <a:off x="-5538956" y="5774758"/>
            <a:ext cx="7641885" cy="1499625"/>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2000" sy="102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sp>
        <p:nvSpPr>
          <p:cNvPr id="6" name="文字方塊 5">
            <a:extLst>
              <a:ext uri="{FF2B5EF4-FFF2-40B4-BE49-F238E27FC236}">
                <a16:creationId xmlns:a16="http://schemas.microsoft.com/office/drawing/2014/main" id="{CF59A96F-2E3E-8290-45C4-E850A0F155BF}"/>
              </a:ext>
            </a:extLst>
          </p:cNvPr>
          <p:cNvSpPr txBox="1"/>
          <p:nvPr/>
        </p:nvSpPr>
        <p:spPr>
          <a:xfrm>
            <a:off x="9541577" y="-42946"/>
            <a:ext cx="4164678" cy="1501681"/>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5000" sy="105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Tree>
    <p:custDataLst>
      <p:tags r:id="rId1"/>
    </p:custDataLst>
    <p:extLst>
      <p:ext uri="{BB962C8B-B14F-4D97-AF65-F5344CB8AC3E}">
        <p14:creationId xmlns:p14="http://schemas.microsoft.com/office/powerpoint/2010/main" val="64971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anim calcmode="lin" valueType="num">
                                      <p:cBhvr>
                                        <p:cTn id="29" dur="1000" fill="hold"/>
                                        <p:tgtEl>
                                          <p:spTgt spid="41"/>
                                        </p:tgtEl>
                                        <p:attrNameLst>
                                          <p:attrName>ppt_x</p:attrName>
                                        </p:attrNameLst>
                                      </p:cBhvr>
                                      <p:tavLst>
                                        <p:tav tm="0">
                                          <p:val>
                                            <p:strVal val="#ppt_x"/>
                                          </p:val>
                                        </p:tav>
                                        <p:tav tm="100000">
                                          <p:val>
                                            <p:strVal val="#ppt_x"/>
                                          </p:val>
                                        </p:tav>
                                      </p:tavLst>
                                    </p:anim>
                                    <p:anim calcmode="lin" valueType="num">
                                      <p:cBhvr>
                                        <p:cTn id="3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1" grpId="0"/>
      <p:bldP spid="42" grpId="0"/>
      <p:bldP spid="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9">
          <a:extLst>
            <a:ext uri="{FF2B5EF4-FFF2-40B4-BE49-F238E27FC236}">
              <a16:creationId xmlns:a16="http://schemas.microsoft.com/office/drawing/2014/main" id="{BDFA23D6-60D5-D264-7589-B5E8638E0EF9}"/>
            </a:ext>
          </a:extLst>
        </p:cNvPr>
        <p:cNvGrpSpPr/>
        <p:nvPr/>
      </p:nvGrpSpPr>
      <p:grpSpPr>
        <a:xfrm>
          <a:off x="0" y="0"/>
          <a:ext cx="0" cy="0"/>
          <a:chOff x="0" y="0"/>
          <a:chExt cx="0" cy="0"/>
        </a:xfrm>
      </p:grpSpPr>
      <p:sp>
        <p:nvSpPr>
          <p:cNvPr id="42" name="矩形 41">
            <a:extLst>
              <a:ext uri="{FF2B5EF4-FFF2-40B4-BE49-F238E27FC236}">
                <a16:creationId xmlns:a16="http://schemas.microsoft.com/office/drawing/2014/main" id="{751FF9B1-FF2C-9CCC-FB46-6C301FB78FC0}"/>
              </a:ext>
            </a:extLst>
          </p:cNvPr>
          <p:cNvSpPr/>
          <p:nvPr/>
        </p:nvSpPr>
        <p:spPr>
          <a:xfrm>
            <a:off x="0" y="-9570"/>
            <a:ext cx="12192000" cy="6858000"/>
          </a:xfrm>
          <a:prstGeom prst="rect">
            <a:avLst/>
          </a:prstGeom>
          <a:pattFill prst="pct5">
            <a:fgClr>
              <a:srgbClr val="93D3BE"/>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6" name="十字形 25">
            <a:extLst>
              <a:ext uri="{FF2B5EF4-FFF2-40B4-BE49-F238E27FC236}">
                <a16:creationId xmlns:a16="http://schemas.microsoft.com/office/drawing/2014/main" id="{07DF40E5-9429-15B8-172C-4463367EEA8D}"/>
              </a:ext>
            </a:extLst>
          </p:cNvPr>
          <p:cNvSpPr/>
          <p:nvPr/>
        </p:nvSpPr>
        <p:spPr>
          <a:xfrm flipH="1">
            <a:off x="108461" y="5076160"/>
            <a:ext cx="495753" cy="495753"/>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pic>
        <p:nvPicPr>
          <p:cNvPr id="28" name="圖形 27" descr="醫藥">
            <a:extLst>
              <a:ext uri="{FF2B5EF4-FFF2-40B4-BE49-F238E27FC236}">
                <a16:creationId xmlns:a16="http://schemas.microsoft.com/office/drawing/2014/main" id="{A012827C-AA92-3725-89ED-22AE2D22214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4214" y="5727468"/>
            <a:ext cx="914400" cy="914400"/>
          </a:xfrm>
          <a:prstGeom prst="rect">
            <a:avLst/>
          </a:prstGeom>
        </p:spPr>
      </p:pic>
      <p:grpSp>
        <p:nvGrpSpPr>
          <p:cNvPr id="30" name="群組 29">
            <a:extLst>
              <a:ext uri="{FF2B5EF4-FFF2-40B4-BE49-F238E27FC236}">
                <a16:creationId xmlns:a16="http://schemas.microsoft.com/office/drawing/2014/main" id="{B1D7277B-2BEE-CABE-A52E-A793EA8D7569}"/>
              </a:ext>
            </a:extLst>
          </p:cNvPr>
          <p:cNvGrpSpPr/>
          <p:nvPr/>
        </p:nvGrpSpPr>
        <p:grpSpPr>
          <a:xfrm>
            <a:off x="11271288" y="260119"/>
            <a:ext cx="311112" cy="311112"/>
            <a:chOff x="9285316" y="4586316"/>
            <a:chExt cx="311112" cy="311112"/>
          </a:xfrm>
          <a:solidFill>
            <a:srgbClr val="0E5B93"/>
          </a:solidFill>
        </p:grpSpPr>
        <p:sp>
          <p:nvSpPr>
            <p:cNvPr id="32" name="圓形: 空心 31">
              <a:extLst>
                <a:ext uri="{FF2B5EF4-FFF2-40B4-BE49-F238E27FC236}">
                  <a16:creationId xmlns:a16="http://schemas.microsoft.com/office/drawing/2014/main" id="{8770FB32-F29D-5C94-884A-1B6353838621}"/>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4" name="直線接點 33">
              <a:extLst>
                <a:ext uri="{FF2B5EF4-FFF2-40B4-BE49-F238E27FC236}">
                  <a16:creationId xmlns:a16="http://schemas.microsoft.com/office/drawing/2014/main" id="{954CDFCF-35CD-8595-836D-C1A54580A1F2}"/>
                </a:ext>
              </a:extLst>
            </p:cNvPr>
            <p:cNvCxnSpPr>
              <a:cxnSpLocks/>
            </p:cNvCxnSpPr>
            <p:nvPr/>
          </p:nvCxnSpPr>
          <p:spPr>
            <a:xfrm>
              <a:off x="9315450" y="4741872"/>
              <a:ext cx="241300" cy="0"/>
            </a:xfrm>
            <a:prstGeom prst="line">
              <a:avLst/>
            </a:prstGeom>
            <a:grpFill/>
            <a:ln w="381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3" name="群組 2">
            <a:extLst>
              <a:ext uri="{FF2B5EF4-FFF2-40B4-BE49-F238E27FC236}">
                <a16:creationId xmlns:a16="http://schemas.microsoft.com/office/drawing/2014/main" id="{AE1763EB-B05B-43F9-532F-AEC51E11781A}"/>
              </a:ext>
            </a:extLst>
          </p:cNvPr>
          <p:cNvGrpSpPr>
            <a:grpSpLocks/>
          </p:cNvGrpSpPr>
          <p:nvPr/>
        </p:nvGrpSpPr>
        <p:grpSpPr>
          <a:xfrm>
            <a:off x="7029837" y="2374243"/>
            <a:ext cx="7509465" cy="7509465"/>
            <a:chOff x="9183091" y="4475589"/>
            <a:chExt cx="2103005" cy="2103005"/>
          </a:xfrm>
          <a:solidFill>
            <a:srgbClr val="0E5B93">
              <a:alpha val="50000"/>
            </a:srgbClr>
          </a:solidFill>
        </p:grpSpPr>
        <p:grpSp>
          <p:nvGrpSpPr>
            <p:cNvPr id="5" name="群組 4">
              <a:extLst>
                <a:ext uri="{FF2B5EF4-FFF2-40B4-BE49-F238E27FC236}">
                  <a16:creationId xmlns:a16="http://schemas.microsoft.com/office/drawing/2014/main" id="{1B6FD737-E8FD-F24E-7176-CE9022FAE146}"/>
                </a:ext>
              </a:extLst>
            </p:cNvPr>
            <p:cNvGrpSpPr/>
            <p:nvPr/>
          </p:nvGrpSpPr>
          <p:grpSpPr>
            <a:xfrm rot="2700000">
              <a:off x="9183091" y="4475589"/>
              <a:ext cx="2103005" cy="2103005"/>
              <a:chOff x="9285315" y="4586316"/>
              <a:chExt cx="311112" cy="311112"/>
            </a:xfrm>
            <a:grpFill/>
          </p:grpSpPr>
          <p:sp>
            <p:nvSpPr>
              <p:cNvPr id="17" name="圓形: 空心 16">
                <a:extLst>
                  <a:ext uri="{FF2B5EF4-FFF2-40B4-BE49-F238E27FC236}">
                    <a16:creationId xmlns:a16="http://schemas.microsoft.com/office/drawing/2014/main" id="{2F676B33-E2E9-C632-7529-26A9415A42EB}"/>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18" name="直線接點 17">
                <a:extLst>
                  <a:ext uri="{FF2B5EF4-FFF2-40B4-BE49-F238E27FC236}">
                    <a16:creationId xmlns:a16="http://schemas.microsoft.com/office/drawing/2014/main" id="{846EBB97-02A9-3452-93B0-E13049F76F06}"/>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 name="文字方塊 5">
              <a:extLst>
                <a:ext uri="{FF2B5EF4-FFF2-40B4-BE49-F238E27FC236}">
                  <a16:creationId xmlns:a16="http://schemas.microsoft.com/office/drawing/2014/main" id="{BC052677-8296-0683-44E6-E005350A7BD0}"/>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2" name="文字方塊 11">
              <a:extLst>
                <a:ext uri="{FF2B5EF4-FFF2-40B4-BE49-F238E27FC236}">
                  <a16:creationId xmlns:a16="http://schemas.microsoft.com/office/drawing/2014/main" id="{2033045C-8938-C8E2-A2BC-6006599D1933}"/>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7" name="十字形 6">
            <a:extLst>
              <a:ext uri="{FF2B5EF4-FFF2-40B4-BE49-F238E27FC236}">
                <a16:creationId xmlns:a16="http://schemas.microsoft.com/office/drawing/2014/main" id="{E3783550-BB3A-4F4F-F055-D64C2485F2E6}"/>
              </a:ext>
            </a:extLst>
          </p:cNvPr>
          <p:cNvSpPr/>
          <p:nvPr/>
        </p:nvSpPr>
        <p:spPr>
          <a:xfrm flipH="1">
            <a:off x="11787733" y="1196979"/>
            <a:ext cx="269522" cy="269522"/>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783" name="內容版面配置區 2">
            <a:extLst>
              <a:ext uri="{FF2B5EF4-FFF2-40B4-BE49-F238E27FC236}">
                <a16:creationId xmlns:a16="http://schemas.microsoft.com/office/drawing/2014/main" id="{3D45E067-5BFC-D5C2-89B3-2AA57D038107}"/>
              </a:ext>
            </a:extLst>
          </p:cNvPr>
          <p:cNvSpPr>
            <a:spLocks noGrp="1"/>
          </p:cNvSpPr>
          <p:nvPr>
            <p:ph idx="1"/>
          </p:nvPr>
        </p:nvSpPr>
        <p:spPr>
          <a:xfrm>
            <a:off x="5339467" y="729024"/>
            <a:ext cx="6865895" cy="2514717"/>
          </a:xfrm>
          <a:solidFill>
            <a:schemeClr val="bg1">
              <a:alpha val="50000"/>
            </a:schemeClr>
          </a:solidFill>
        </p:spPr>
        <p:txBody>
          <a:bodyPr>
            <a:noAutofit/>
          </a:bodyPr>
          <a:lstStyle/>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水晶體退化，</a:t>
            </a:r>
            <a:endPar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marL="0" indent="0">
              <a:buClr>
                <a:srgbClr val="0E5B93"/>
              </a:buClr>
              <a:buNone/>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蛋白質變性後引起之混濁</a:t>
            </a:r>
            <a:endPar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適當的補充</a:t>
            </a:r>
            <a:r>
              <a:rPr lang="zh-TW" altLang="en-US" sz="32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抗氧化劑</a:t>
            </a:r>
            <a:endParaRPr lang="en-US" altLang="zh-TW" sz="32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臨床經驗建議不要超過</a:t>
            </a:r>
            <a:r>
              <a:rPr lang="en-US" altLang="zh-TW" sz="32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500mg</a:t>
            </a:r>
            <a:r>
              <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天。</a:t>
            </a:r>
          </a:p>
        </p:txBody>
      </p:sp>
      <p:sp>
        <p:nvSpPr>
          <p:cNvPr id="2" name="內容版面配置區 2">
            <a:extLst>
              <a:ext uri="{FF2B5EF4-FFF2-40B4-BE49-F238E27FC236}">
                <a16:creationId xmlns:a16="http://schemas.microsoft.com/office/drawing/2014/main" id="{BD2DB7DB-7296-7E2A-36AC-8033FBD5A561}"/>
              </a:ext>
            </a:extLst>
          </p:cNvPr>
          <p:cNvSpPr txBox="1">
            <a:spLocks/>
          </p:cNvSpPr>
          <p:nvPr/>
        </p:nvSpPr>
        <p:spPr>
          <a:xfrm>
            <a:off x="3456722" y="3870440"/>
            <a:ext cx="7968516" cy="1956130"/>
          </a:xfrm>
          <a:prstGeom prst="rect">
            <a:avLst/>
          </a:prstGeom>
          <a:solidFill>
            <a:schemeClr val="bg1">
              <a:alpha val="50000"/>
            </a:schemeClr>
          </a:solidFill>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年老體弱而氣血不足</a:t>
            </a:r>
            <a:endPar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精氣不能上榮於目，而致混濁變化</a:t>
            </a:r>
            <a:endPar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補腎氣減緩腎虛，以緩濁目。</a:t>
            </a:r>
          </a:p>
        </p:txBody>
      </p:sp>
      <p:grpSp>
        <p:nvGrpSpPr>
          <p:cNvPr id="4" name="群組 3">
            <a:extLst>
              <a:ext uri="{FF2B5EF4-FFF2-40B4-BE49-F238E27FC236}">
                <a16:creationId xmlns:a16="http://schemas.microsoft.com/office/drawing/2014/main" id="{AD36798A-A8F0-5492-BF72-596E1CF91F79}"/>
              </a:ext>
            </a:extLst>
          </p:cNvPr>
          <p:cNvGrpSpPr/>
          <p:nvPr/>
        </p:nvGrpSpPr>
        <p:grpSpPr>
          <a:xfrm>
            <a:off x="1621073" y="3081317"/>
            <a:ext cx="1785038" cy="1793390"/>
            <a:chOff x="8486133" y="2140952"/>
            <a:chExt cx="3210034" cy="3225055"/>
          </a:xfrm>
          <a:solidFill>
            <a:srgbClr val="0E5B93"/>
          </a:solidFill>
        </p:grpSpPr>
        <p:sp>
          <p:nvSpPr>
            <p:cNvPr id="8" name="Google Shape;801;p37">
              <a:extLst>
                <a:ext uri="{FF2B5EF4-FFF2-40B4-BE49-F238E27FC236}">
                  <a16:creationId xmlns:a16="http://schemas.microsoft.com/office/drawing/2014/main" id="{6643899F-0EAA-A425-D379-E2F317740985}"/>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9" name="橢圓 8">
              <a:extLst>
                <a:ext uri="{FF2B5EF4-FFF2-40B4-BE49-F238E27FC236}">
                  <a16:creationId xmlns:a16="http://schemas.microsoft.com/office/drawing/2014/main" id="{B4FD49F1-0C6C-4EF1-944B-267A6C8A9060}"/>
                </a:ext>
              </a:extLst>
            </p:cNvPr>
            <p:cNvSpPr>
              <a:spLocks/>
            </p:cNvSpPr>
            <p:nvPr/>
          </p:nvSpPr>
          <p:spPr>
            <a:xfrm>
              <a:off x="8486133" y="2140952"/>
              <a:ext cx="3209998"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八味地黃丸</a:t>
              </a:r>
            </a:p>
          </p:txBody>
        </p:sp>
      </p:grpSp>
      <p:grpSp>
        <p:nvGrpSpPr>
          <p:cNvPr id="10" name="群組 9">
            <a:extLst>
              <a:ext uri="{FF2B5EF4-FFF2-40B4-BE49-F238E27FC236}">
                <a16:creationId xmlns:a16="http://schemas.microsoft.com/office/drawing/2014/main" id="{96980CF7-54E8-AB39-BA58-25BD8DF400B0}"/>
              </a:ext>
            </a:extLst>
          </p:cNvPr>
          <p:cNvGrpSpPr/>
          <p:nvPr/>
        </p:nvGrpSpPr>
        <p:grpSpPr>
          <a:xfrm>
            <a:off x="3406111" y="867446"/>
            <a:ext cx="1785035" cy="1793390"/>
            <a:chOff x="8486136" y="2140952"/>
            <a:chExt cx="3210031" cy="3225055"/>
          </a:xfrm>
          <a:solidFill>
            <a:srgbClr val="0E5B93"/>
          </a:solidFill>
        </p:grpSpPr>
        <p:sp>
          <p:nvSpPr>
            <p:cNvPr id="16" name="Google Shape;801;p37">
              <a:extLst>
                <a:ext uri="{FF2B5EF4-FFF2-40B4-BE49-F238E27FC236}">
                  <a16:creationId xmlns:a16="http://schemas.microsoft.com/office/drawing/2014/main" id="{67642ABD-C66F-7E1E-84EB-427434B68BB0}"/>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5" name="橢圓 24">
              <a:extLst>
                <a:ext uri="{FF2B5EF4-FFF2-40B4-BE49-F238E27FC236}">
                  <a16:creationId xmlns:a16="http://schemas.microsoft.com/office/drawing/2014/main" id="{033F3E5D-69CD-02E5-3F1C-CAEDD315AA88}"/>
                </a:ext>
              </a:extLst>
            </p:cNvPr>
            <p:cNvSpPr>
              <a:spLocks/>
            </p:cNvSpPr>
            <p:nvPr/>
          </p:nvSpPr>
          <p:spPr>
            <a:xfrm>
              <a:off x="8486136" y="2140952"/>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3600" dirty="0" err="1">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Vit.C</a:t>
              </a:r>
              <a:endPar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36" name="群組 35">
            <a:extLst>
              <a:ext uri="{FF2B5EF4-FFF2-40B4-BE49-F238E27FC236}">
                <a16:creationId xmlns:a16="http://schemas.microsoft.com/office/drawing/2014/main" id="{9E6AB726-F142-7881-8676-398A56462542}"/>
              </a:ext>
            </a:extLst>
          </p:cNvPr>
          <p:cNvGrpSpPr/>
          <p:nvPr/>
        </p:nvGrpSpPr>
        <p:grpSpPr>
          <a:xfrm rot="11594448">
            <a:off x="2686133" y="1306248"/>
            <a:ext cx="550772" cy="246144"/>
            <a:chOff x="2121274" y="1307805"/>
            <a:chExt cx="550772" cy="246144"/>
          </a:xfrm>
        </p:grpSpPr>
        <p:cxnSp>
          <p:nvCxnSpPr>
            <p:cNvPr id="37" name="直線接點 36">
              <a:extLst>
                <a:ext uri="{FF2B5EF4-FFF2-40B4-BE49-F238E27FC236}">
                  <a16:creationId xmlns:a16="http://schemas.microsoft.com/office/drawing/2014/main" id="{F087FDD1-BCD9-6E9D-5214-956B8403B9E5}"/>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1D742CC7-1614-6502-0AF0-8626F1B42351}"/>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39" name="群組 38">
            <a:extLst>
              <a:ext uri="{FF2B5EF4-FFF2-40B4-BE49-F238E27FC236}">
                <a16:creationId xmlns:a16="http://schemas.microsoft.com/office/drawing/2014/main" id="{911A97EF-7095-4F81-D580-59A7B763E441}"/>
              </a:ext>
            </a:extLst>
          </p:cNvPr>
          <p:cNvGrpSpPr/>
          <p:nvPr/>
        </p:nvGrpSpPr>
        <p:grpSpPr>
          <a:xfrm rot="14252053">
            <a:off x="1530294" y="2703319"/>
            <a:ext cx="550772" cy="246144"/>
            <a:chOff x="2121274" y="1307805"/>
            <a:chExt cx="550772" cy="246144"/>
          </a:xfrm>
        </p:grpSpPr>
        <p:cxnSp>
          <p:nvCxnSpPr>
            <p:cNvPr id="40" name="直線接點 39">
              <a:extLst>
                <a:ext uri="{FF2B5EF4-FFF2-40B4-BE49-F238E27FC236}">
                  <a16:creationId xmlns:a16="http://schemas.microsoft.com/office/drawing/2014/main" id="{4954CADD-1A8E-0641-C735-F7395E610757}"/>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4ABE0D4C-E234-2002-956E-5011235A2F74}"/>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43" name="群組 42">
            <a:extLst>
              <a:ext uri="{FF2B5EF4-FFF2-40B4-BE49-F238E27FC236}">
                <a16:creationId xmlns:a16="http://schemas.microsoft.com/office/drawing/2014/main" id="{0D430BAC-FEC8-2362-B43B-F3200D32D343}"/>
              </a:ext>
            </a:extLst>
          </p:cNvPr>
          <p:cNvGrpSpPr/>
          <p:nvPr/>
        </p:nvGrpSpPr>
        <p:grpSpPr>
          <a:xfrm>
            <a:off x="-367121" y="-366166"/>
            <a:ext cx="2938993" cy="2938573"/>
            <a:chOff x="8475498" y="2145798"/>
            <a:chExt cx="3220669" cy="3220209"/>
          </a:xfrm>
          <a:solidFill>
            <a:srgbClr val="0E5B93"/>
          </a:solidFill>
        </p:grpSpPr>
        <p:sp>
          <p:nvSpPr>
            <p:cNvPr id="44" name="Google Shape;801;p37">
              <a:extLst>
                <a:ext uri="{FF2B5EF4-FFF2-40B4-BE49-F238E27FC236}">
                  <a16:creationId xmlns:a16="http://schemas.microsoft.com/office/drawing/2014/main" id="{A374E724-D575-DE30-4AD8-27549114A138}"/>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5" name="橢圓 44">
              <a:extLst>
                <a:ext uri="{FF2B5EF4-FFF2-40B4-BE49-F238E27FC236}">
                  <a16:creationId xmlns:a16="http://schemas.microsoft.com/office/drawing/2014/main" id="{AF1BF6ED-C2C5-6932-D2D8-EFE205F81F3F}"/>
                </a:ext>
              </a:extLst>
            </p:cNvPr>
            <p:cNvSpPr>
              <a:spLocks/>
            </p:cNvSpPr>
            <p:nvPr/>
          </p:nvSpPr>
          <p:spPr>
            <a:xfrm rot="18900000">
              <a:off x="8475498" y="2145798"/>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6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保健食品</a:t>
              </a:r>
              <a:endParaRPr lang="en-US" altLang="zh-TW" sz="6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11" name="文字方塊 10">
            <a:extLst>
              <a:ext uri="{FF2B5EF4-FFF2-40B4-BE49-F238E27FC236}">
                <a16:creationId xmlns:a16="http://schemas.microsoft.com/office/drawing/2014/main" id="{DED61467-B012-BA0E-7960-006D2911B250}"/>
              </a:ext>
            </a:extLst>
          </p:cNvPr>
          <p:cNvSpPr txBox="1"/>
          <p:nvPr/>
        </p:nvSpPr>
        <p:spPr>
          <a:xfrm>
            <a:off x="2974485" y="6441786"/>
            <a:ext cx="6243030" cy="369332"/>
          </a:xfrm>
          <a:prstGeom prst="rect">
            <a:avLst/>
          </a:prstGeom>
          <a:noFill/>
        </p:spPr>
        <p:txBody>
          <a:bodyPr wrap="square">
            <a:spAutoFit/>
          </a:bodyPr>
          <a:lstStyle/>
          <a:p>
            <a:pPr algn="ctr"/>
            <a:r>
              <a:rPr lang="en-US" altLang="zh-TW"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Ref :</a:t>
            </a:r>
            <a:r>
              <a:rPr lang="zh-TW" altLang="en-US"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別讓視力老太快</a:t>
            </a:r>
            <a:r>
              <a:rPr lang="en-US" altLang="zh-TW"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 40</a:t>
            </a:r>
            <a:r>
              <a:rPr lang="zh-TW" altLang="en-US"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歲起必讀 白內障、青光眼</a:t>
            </a:r>
          </a:p>
        </p:txBody>
      </p:sp>
    </p:spTree>
    <p:custDataLst>
      <p:tags r:id="rId1"/>
    </p:custDataLst>
    <p:extLst>
      <p:ext uri="{BB962C8B-B14F-4D97-AF65-F5344CB8AC3E}">
        <p14:creationId xmlns:p14="http://schemas.microsoft.com/office/powerpoint/2010/main" val="142621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83">
                                            <p:txEl>
                                              <p:pRg st="0" end="0"/>
                                            </p:txEl>
                                          </p:spTgt>
                                        </p:tgtEl>
                                        <p:attrNameLst>
                                          <p:attrName>style.visibility</p:attrName>
                                        </p:attrNameLst>
                                      </p:cBhvr>
                                      <p:to>
                                        <p:strVal val="visible"/>
                                      </p:to>
                                    </p:set>
                                    <p:animEffect transition="in" filter="fade">
                                      <p:cBhvr>
                                        <p:cTn id="15" dur="1000"/>
                                        <p:tgtEl>
                                          <p:spTgt spid="783">
                                            <p:txEl>
                                              <p:pRg st="0" end="0"/>
                                            </p:txEl>
                                          </p:spTgt>
                                        </p:tgtEl>
                                      </p:cBhvr>
                                    </p:animEffect>
                                    <p:anim calcmode="lin" valueType="num">
                                      <p:cBhvr>
                                        <p:cTn id="16" dur="1000" fill="hold"/>
                                        <p:tgtEl>
                                          <p:spTgt spid="78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8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83">
                                            <p:txEl>
                                              <p:pRg st="1" end="1"/>
                                            </p:txEl>
                                          </p:spTgt>
                                        </p:tgtEl>
                                        <p:attrNameLst>
                                          <p:attrName>style.visibility</p:attrName>
                                        </p:attrNameLst>
                                      </p:cBhvr>
                                      <p:to>
                                        <p:strVal val="visible"/>
                                      </p:to>
                                    </p:set>
                                    <p:animEffect transition="in" filter="fade">
                                      <p:cBhvr>
                                        <p:cTn id="20" dur="1000"/>
                                        <p:tgtEl>
                                          <p:spTgt spid="783">
                                            <p:txEl>
                                              <p:pRg st="1" end="1"/>
                                            </p:txEl>
                                          </p:spTgt>
                                        </p:tgtEl>
                                      </p:cBhvr>
                                    </p:animEffect>
                                    <p:anim calcmode="lin" valueType="num">
                                      <p:cBhvr>
                                        <p:cTn id="21" dur="1000" fill="hold"/>
                                        <p:tgtEl>
                                          <p:spTgt spid="78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783">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83">
                                            <p:txEl>
                                              <p:pRg st="2" end="2"/>
                                            </p:txEl>
                                          </p:spTgt>
                                        </p:tgtEl>
                                        <p:attrNameLst>
                                          <p:attrName>style.visibility</p:attrName>
                                        </p:attrNameLst>
                                      </p:cBhvr>
                                      <p:to>
                                        <p:strVal val="visible"/>
                                      </p:to>
                                    </p:set>
                                    <p:animEffect transition="in" filter="fade">
                                      <p:cBhvr>
                                        <p:cTn id="25" dur="1000"/>
                                        <p:tgtEl>
                                          <p:spTgt spid="783">
                                            <p:txEl>
                                              <p:pRg st="2" end="2"/>
                                            </p:txEl>
                                          </p:spTgt>
                                        </p:tgtEl>
                                      </p:cBhvr>
                                    </p:animEffect>
                                    <p:anim calcmode="lin" valueType="num">
                                      <p:cBhvr>
                                        <p:cTn id="26" dur="1000" fill="hold"/>
                                        <p:tgtEl>
                                          <p:spTgt spid="78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83">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83">
                                            <p:txEl>
                                              <p:pRg st="3" end="3"/>
                                            </p:txEl>
                                          </p:spTgt>
                                        </p:tgtEl>
                                        <p:attrNameLst>
                                          <p:attrName>style.visibility</p:attrName>
                                        </p:attrNameLst>
                                      </p:cBhvr>
                                      <p:to>
                                        <p:strVal val="visible"/>
                                      </p:to>
                                    </p:set>
                                    <p:animEffect transition="in" filter="fade">
                                      <p:cBhvr>
                                        <p:cTn id="30" dur="1000"/>
                                        <p:tgtEl>
                                          <p:spTgt spid="783">
                                            <p:txEl>
                                              <p:pRg st="3" end="3"/>
                                            </p:txEl>
                                          </p:spTgt>
                                        </p:tgtEl>
                                      </p:cBhvr>
                                    </p:animEffect>
                                    <p:anim calcmode="lin" valueType="num">
                                      <p:cBhvr>
                                        <p:cTn id="31" dur="1000" fill="hold"/>
                                        <p:tgtEl>
                                          <p:spTgt spid="783">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78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uiExpand="1" build="p"/>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08FC3D12-34D4-C198-6B80-042E81A13F79}"/>
              </a:ext>
            </a:extLst>
          </p:cNvPr>
          <p:cNvSpPr/>
          <p:nvPr/>
        </p:nvSpPr>
        <p:spPr>
          <a:xfrm>
            <a:off x="0" y="-9570"/>
            <a:ext cx="12192000" cy="6858000"/>
          </a:xfrm>
          <a:prstGeom prst="rect">
            <a:avLst/>
          </a:prstGeom>
          <a:pattFill prst="pct5">
            <a:fgClr>
              <a:srgbClr val="34E89E"/>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 name="標題 3">
            <a:extLst>
              <a:ext uri="{FF2B5EF4-FFF2-40B4-BE49-F238E27FC236}">
                <a16:creationId xmlns:a16="http://schemas.microsoft.com/office/drawing/2014/main" id="{5412FBA9-B374-5907-9A6D-D63168D9314A}"/>
              </a:ext>
            </a:extLst>
          </p:cNvPr>
          <p:cNvSpPr txBox="1">
            <a:spLocks/>
          </p:cNvSpPr>
          <p:nvPr/>
        </p:nvSpPr>
        <p:spPr>
          <a:xfrm>
            <a:off x="4075938" y="5385627"/>
            <a:ext cx="4095750" cy="766235"/>
          </a:xfrm>
          <a:prstGeom prst="rect">
            <a:avLst/>
          </a:prstGeom>
          <a:noFill/>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r"/>
            <a:r>
              <a:rPr lang="zh-TW" altLang="en-US" dirty="0">
                <a:latin typeface="Gen Jyuu Gothic P Bold" panose="020B0602020203020207" pitchFamily="34" charset="-120"/>
                <a:ea typeface="Gen Jyuu Gothic P Bold" panose="020B0602020203020207" pitchFamily="34" charset="-120"/>
                <a:cs typeface="Gen Jyuu Gothic P Bold" panose="020B0602020203020207" pitchFamily="34" charset="-120"/>
              </a:rPr>
              <a:t>青光眼</a:t>
            </a:r>
          </a:p>
        </p:txBody>
      </p:sp>
      <p:sp>
        <p:nvSpPr>
          <p:cNvPr id="5" name="文字版面配置區 5">
            <a:extLst>
              <a:ext uri="{FF2B5EF4-FFF2-40B4-BE49-F238E27FC236}">
                <a16:creationId xmlns:a16="http://schemas.microsoft.com/office/drawing/2014/main" id="{24D4D279-23F4-4DB2-FF47-10E0454B89FC}"/>
              </a:ext>
            </a:extLst>
          </p:cNvPr>
          <p:cNvSpPr txBox="1">
            <a:spLocks/>
          </p:cNvSpPr>
          <p:nvPr/>
        </p:nvSpPr>
        <p:spPr>
          <a:xfrm>
            <a:off x="8549640" y="5598224"/>
            <a:ext cx="3200400" cy="446252"/>
          </a:xfrm>
          <a:prstGeom prst="rect">
            <a:avLst/>
          </a:prstGeom>
          <a:noFill/>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altLang="zh-TW" dirty="0">
                <a:latin typeface="Berlin Sans FB Demi" panose="020E0802020502020306" pitchFamily="34" charset="0"/>
              </a:rPr>
              <a:t>Glaucoma</a:t>
            </a:r>
            <a:endParaRPr lang="zh-TW" altLang="en-US" dirty="0">
              <a:latin typeface="Berlin Sans FB Demi" panose="020E0802020502020306" pitchFamily="34" charset="0"/>
            </a:endParaRPr>
          </a:p>
        </p:txBody>
      </p:sp>
      <p:cxnSp>
        <p:nvCxnSpPr>
          <p:cNvPr id="8" name="直線接點 7">
            <a:extLst>
              <a:ext uri="{FF2B5EF4-FFF2-40B4-BE49-F238E27FC236}">
                <a16:creationId xmlns:a16="http://schemas.microsoft.com/office/drawing/2014/main" id="{F07D70D8-BF11-A71D-D915-B5EDF3808210}"/>
              </a:ext>
            </a:extLst>
          </p:cNvPr>
          <p:cNvCxnSpPr>
            <a:cxnSpLocks/>
          </p:cNvCxnSpPr>
          <p:nvPr/>
        </p:nvCxnSpPr>
        <p:spPr>
          <a:xfrm>
            <a:off x="8370124" y="5284027"/>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22" name="圖片版面配置區 21">
            <a:extLst>
              <a:ext uri="{FF2B5EF4-FFF2-40B4-BE49-F238E27FC236}">
                <a16:creationId xmlns:a16="http://schemas.microsoft.com/office/drawing/2014/main" id="{FB411024-4839-6BF5-78CC-619BB2ABC246}"/>
              </a:ext>
            </a:extLst>
          </p:cNvPr>
          <p:cNvSpPr>
            <a:spLocks noGrp="1"/>
          </p:cNvSpPr>
          <p:nvPr>
            <p:ph type="pic" idx="1"/>
          </p:nvPr>
        </p:nvSpPr>
        <p:spPr/>
        <p:txBody>
          <a:bodyPr/>
          <a:lstStyle/>
          <a:p>
            <a:endParaRPr lang="zh-TW" altLang="en-US"/>
          </a:p>
        </p:txBody>
      </p:sp>
      <p:pic>
        <p:nvPicPr>
          <p:cNvPr id="9" name="圖片 8">
            <a:extLst>
              <a:ext uri="{FF2B5EF4-FFF2-40B4-BE49-F238E27FC236}">
                <a16:creationId xmlns:a16="http://schemas.microsoft.com/office/drawing/2014/main" id="{2F1F52A6-D9D2-178B-EEFF-447E9E7ADE35}"/>
              </a:ext>
            </a:extLst>
          </p:cNvPr>
          <p:cNvPicPr>
            <a:picLocks noChangeAspect="1"/>
          </p:cNvPicPr>
          <p:nvPr/>
        </p:nvPicPr>
        <p:blipFill>
          <a:blip r:embed="rId3"/>
          <a:stretch>
            <a:fillRect/>
          </a:stretch>
        </p:blipFill>
        <p:spPr>
          <a:xfrm>
            <a:off x="-3048" y="-3438941"/>
            <a:ext cx="12192000" cy="8128000"/>
          </a:xfrm>
          <a:prstGeom prst="rect">
            <a:avLst/>
          </a:prstGeom>
          <a:ln>
            <a:noFill/>
          </a:ln>
          <a:effectLst>
            <a:softEdge rad="38100"/>
          </a:effectLst>
        </p:spPr>
      </p:pic>
      <p:pic>
        <p:nvPicPr>
          <p:cNvPr id="23" name="圖片 22">
            <a:extLst>
              <a:ext uri="{FF2B5EF4-FFF2-40B4-BE49-F238E27FC236}">
                <a16:creationId xmlns:a16="http://schemas.microsoft.com/office/drawing/2014/main" id="{008D7ED1-CBB9-2EDB-7E1F-2AB09068629E}"/>
              </a:ext>
            </a:extLst>
          </p:cNvPr>
          <p:cNvPicPr>
            <a:picLocks noChangeAspect="1"/>
          </p:cNvPicPr>
          <p:nvPr/>
        </p:nvPicPr>
        <p:blipFill>
          <a:blip r:embed="rId3"/>
          <a:srcRect t="42192"/>
          <a:stretch/>
        </p:blipFill>
        <p:spPr>
          <a:xfrm>
            <a:off x="-3048" y="-9571"/>
            <a:ext cx="12192000" cy="4698629"/>
          </a:xfrm>
          <a:prstGeom prst="ellipse">
            <a:avLst/>
          </a:prstGeom>
          <a:ln w="63500" cap="rnd">
            <a:solidFill>
              <a:srgbClr val="333333"/>
            </a:solidFill>
          </a:ln>
          <a:effectLst>
            <a:glow rad="1905000">
              <a:schemeClr val="tx1"/>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圖片 26">
            <a:extLst>
              <a:ext uri="{FF2B5EF4-FFF2-40B4-BE49-F238E27FC236}">
                <a16:creationId xmlns:a16="http://schemas.microsoft.com/office/drawing/2014/main" id="{A274A7F2-D680-BCF0-2F34-170287EB2ACA}"/>
              </a:ext>
            </a:extLst>
          </p:cNvPr>
          <p:cNvPicPr>
            <a:picLocks noChangeAspect="1"/>
          </p:cNvPicPr>
          <p:nvPr/>
        </p:nvPicPr>
        <p:blipFill>
          <a:blip r:embed="rId4"/>
          <a:stretch>
            <a:fillRect/>
          </a:stretch>
        </p:blipFill>
        <p:spPr>
          <a:xfrm>
            <a:off x="0" y="4595837"/>
            <a:ext cx="12192000" cy="2252593"/>
          </a:xfrm>
          <a:prstGeom prst="rect">
            <a:avLst/>
          </a:prstGeom>
        </p:spPr>
      </p:pic>
      <p:sp>
        <p:nvSpPr>
          <p:cNvPr id="2" name="文字方塊 1">
            <a:extLst>
              <a:ext uri="{FF2B5EF4-FFF2-40B4-BE49-F238E27FC236}">
                <a16:creationId xmlns:a16="http://schemas.microsoft.com/office/drawing/2014/main" id="{E2943F05-1B44-E5C2-1DFB-6F33D683F9D3}"/>
              </a:ext>
            </a:extLst>
          </p:cNvPr>
          <p:cNvSpPr txBox="1"/>
          <p:nvPr/>
        </p:nvSpPr>
        <p:spPr>
          <a:xfrm>
            <a:off x="6467475" y="4605565"/>
            <a:ext cx="8599251" cy="307777"/>
          </a:xfrm>
          <a:prstGeom prst="rect">
            <a:avLst/>
          </a:prstGeom>
          <a:noFill/>
        </p:spPr>
        <p:txBody>
          <a:bodyPr wrap="square">
            <a:spAutoFit/>
          </a:bodyPr>
          <a:lstStyle/>
          <a:p>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Copyright © 2025 </a:t>
            </a:r>
            <a:r>
              <a:rPr lang="zh-TW" altLang="en-US" sz="1400" dirty="0">
                <a:latin typeface="Berlin Sans FB Demi" panose="020E0802020502020306" pitchFamily="34" charset="0"/>
                <a:ea typeface="Gen Jyuu Gothic Bold" panose="020B0602020203020207" pitchFamily="34" charset="-120"/>
                <a:cs typeface="Gen Jyuu Gothic Bold" panose="020B0602020203020207" pitchFamily="34" charset="-120"/>
              </a:rPr>
              <a:t>方知樂學教育有限公司 </a:t>
            </a:r>
            <a:r>
              <a:rPr lang="en-US" altLang="zh-TW" sz="1400" dirty="0" err="1">
                <a:latin typeface="Berlin Sans FB Demi" panose="020E0802020502020306" pitchFamily="34" charset="0"/>
                <a:ea typeface="Gen Jyuu Gothic Bold" panose="020B0602020203020207" pitchFamily="34" charset="-120"/>
                <a:cs typeface="Gen Jyuu Gothic Bold" panose="020B0602020203020207" pitchFamily="34" charset="-120"/>
              </a:rPr>
              <a:t>FunPharm</a:t>
            </a:r>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 All rights reserved.</a:t>
            </a:r>
            <a:endParaRPr lang="zh-TW" altLang="en-US" sz="1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Tree>
    <p:custDataLst>
      <p:tags r:id="rId1"/>
    </p:custDataLst>
    <p:extLst>
      <p:ext uri="{BB962C8B-B14F-4D97-AF65-F5344CB8AC3E}">
        <p14:creationId xmlns:p14="http://schemas.microsoft.com/office/powerpoint/2010/main" val="3786894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out)">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785ED-5013-7FC9-9EFE-C54628E8EDE7}"/>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71AB1B6A-2686-7AB4-334C-8005177CFD21}"/>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十字形 26">
            <a:extLst>
              <a:ext uri="{FF2B5EF4-FFF2-40B4-BE49-F238E27FC236}">
                <a16:creationId xmlns:a16="http://schemas.microsoft.com/office/drawing/2014/main" id="{392B5C0E-72A6-915E-AA56-7BC85531580A}"/>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8102FC20-A7B8-8C04-1972-B08266EB472B}"/>
              </a:ext>
            </a:extLst>
          </p:cNvPr>
          <p:cNvGrpSpPr/>
          <p:nvPr/>
        </p:nvGrpSpPr>
        <p:grpSpPr>
          <a:xfrm>
            <a:off x="10974989" y="447559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54BD5A95-3A32-9C45-A904-7FE1D2D8DB73}"/>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86A3A0FD-0834-F345-D1C5-47C850096474}"/>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B4C9F848-BEB7-CCD5-81DA-E15E3DEEE4F1}"/>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34C5F93D-79CF-D84B-8C20-B46B9DD85502}"/>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5C8684D7-A7A1-62B1-C023-24BDF1479E87}"/>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07E07E30-0B52-7E37-E4B0-7A36BBF34BB4}"/>
              </a:ext>
            </a:extLst>
          </p:cNvPr>
          <p:cNvSpPr/>
          <p:nvPr/>
        </p:nvSpPr>
        <p:spPr>
          <a:xfrm flipH="1">
            <a:off x="657931" y="6281914"/>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4" name="文字方塊 3">
            <a:extLst>
              <a:ext uri="{FF2B5EF4-FFF2-40B4-BE49-F238E27FC236}">
                <a16:creationId xmlns:a16="http://schemas.microsoft.com/office/drawing/2014/main" id="{35B86C5F-1001-A454-8B60-F2092FF69458}"/>
              </a:ext>
            </a:extLst>
          </p:cNvPr>
          <p:cNvSpPr txBox="1"/>
          <p:nvPr/>
        </p:nvSpPr>
        <p:spPr>
          <a:xfrm>
            <a:off x="4724400" y="3036185"/>
            <a:ext cx="3116893" cy="759201"/>
          </a:xfrm>
          <a:prstGeom prst="rect">
            <a:avLst/>
          </a:prstGeom>
        </p:spPr>
        <p:txBody>
          <a:bodyPr spcFirstLastPara="1" vert="horz" wrap="none" lIns="121900" tIns="121900" rIns="121900" bIns="121900" rtlCol="0" anchor="t" anchorCtr="0">
            <a:noAutofit/>
          </a:bodyPr>
          <a:lstStyle/>
          <a:p>
            <a:pPr algn="ctr"/>
            <a:r>
              <a:rPr lang="zh-TW" altLang="en-US" sz="28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原發性隅角</a:t>
            </a:r>
            <a:br>
              <a:rPr lang="en-US" altLang="zh-TW" sz="28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br>
            <a:r>
              <a:rPr lang="zh-TW" altLang="en-US" sz="3600" cap="all" spc="100"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rPr>
              <a:t>閉鎖型</a:t>
            </a:r>
            <a:endParaRPr lang="zh-TW" altLang="en-US" sz="4500" cap="all" spc="100"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p:txBody>
      </p:sp>
      <p:sp>
        <p:nvSpPr>
          <p:cNvPr id="6" name="文字方塊 5">
            <a:extLst>
              <a:ext uri="{FF2B5EF4-FFF2-40B4-BE49-F238E27FC236}">
                <a16:creationId xmlns:a16="http://schemas.microsoft.com/office/drawing/2014/main" id="{5249E4AC-9779-C2CC-DECD-F4D2E04C34B0}"/>
              </a:ext>
            </a:extLst>
          </p:cNvPr>
          <p:cNvSpPr txBox="1"/>
          <p:nvPr/>
        </p:nvSpPr>
        <p:spPr>
          <a:xfrm>
            <a:off x="4794828" y="3036184"/>
            <a:ext cx="1976360" cy="796779"/>
          </a:xfrm>
          <a:prstGeom prst="rect">
            <a:avLst/>
          </a:prstGeom>
        </p:spPr>
        <p:txBody>
          <a:bodyPr spcFirstLastPara="1" vert="horz" wrap="none" lIns="121900" tIns="121900" rIns="121900" bIns="121900" rtlCol="0" anchor="t" anchorCtr="0">
            <a:noAutofit/>
          </a:bodyPr>
          <a:lstStyle/>
          <a:p>
            <a:r>
              <a:rPr lang="zh-TW" altLang="en-US" sz="28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原發性隅角</a:t>
            </a:r>
            <a:endParaRPr lang="en-US" altLang="zh-TW" sz="28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a:p>
            <a:pPr algn="ctr"/>
            <a:r>
              <a:rPr lang="zh-TW" altLang="en-US" sz="3600" cap="all" spc="100"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rPr>
              <a:t>開放型</a:t>
            </a:r>
          </a:p>
        </p:txBody>
      </p:sp>
      <p:sp>
        <p:nvSpPr>
          <p:cNvPr id="10" name="文字方塊 9">
            <a:extLst>
              <a:ext uri="{FF2B5EF4-FFF2-40B4-BE49-F238E27FC236}">
                <a16:creationId xmlns:a16="http://schemas.microsoft.com/office/drawing/2014/main" id="{EA348264-EF26-A5CA-ACB3-506892AC4B5E}"/>
              </a:ext>
            </a:extLst>
          </p:cNvPr>
          <p:cNvSpPr txBox="1"/>
          <p:nvPr/>
        </p:nvSpPr>
        <p:spPr>
          <a:xfrm>
            <a:off x="5188528" y="3036185"/>
            <a:ext cx="1814945" cy="785630"/>
          </a:xfrm>
          <a:prstGeom prst="rect">
            <a:avLst/>
          </a:prstGeom>
        </p:spPr>
        <p:txBody>
          <a:bodyPr spcFirstLastPara="1" vert="horz" wrap="none" lIns="121900" tIns="121900" rIns="121900" bIns="121900" rtlCol="0" anchor="t" anchorCtr="0">
            <a:noAutofit/>
          </a:bodyPr>
          <a:lstStyle/>
          <a:p>
            <a:r>
              <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繼發性</a:t>
            </a:r>
          </a:p>
          <a:p>
            <a:endPar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p:txBody>
      </p:sp>
      <p:sp>
        <p:nvSpPr>
          <p:cNvPr id="11" name="文字方塊 10">
            <a:extLst>
              <a:ext uri="{FF2B5EF4-FFF2-40B4-BE49-F238E27FC236}">
                <a16:creationId xmlns:a16="http://schemas.microsoft.com/office/drawing/2014/main" id="{A7603AE6-E9AB-D643-1102-5972BFDDB97E}"/>
              </a:ext>
            </a:extLst>
          </p:cNvPr>
          <p:cNvSpPr txBox="1"/>
          <p:nvPr/>
        </p:nvSpPr>
        <p:spPr>
          <a:xfrm>
            <a:off x="5046031" y="2971800"/>
            <a:ext cx="2099938" cy="914400"/>
          </a:xfrm>
          <a:prstGeom prst="rect">
            <a:avLst/>
          </a:prstGeom>
        </p:spPr>
        <p:txBody>
          <a:bodyPr spcFirstLastPara="1" vert="horz" wrap="none" lIns="121900" tIns="121900" rIns="121900" bIns="121900" rtlCol="0" anchor="t" anchorCtr="0">
            <a:noAutofit/>
          </a:bodyPr>
          <a:lstStyle/>
          <a:p>
            <a:r>
              <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生育性</a:t>
            </a:r>
          </a:p>
        </p:txBody>
      </p:sp>
      <p:pic>
        <p:nvPicPr>
          <p:cNvPr id="3" name="圖片 2">
            <a:extLst>
              <a:ext uri="{FF2B5EF4-FFF2-40B4-BE49-F238E27FC236}">
                <a16:creationId xmlns:a16="http://schemas.microsoft.com/office/drawing/2014/main" id="{20C1533E-48F0-1776-EE2F-CB86D2338F47}"/>
              </a:ext>
            </a:extLst>
          </p:cNvPr>
          <p:cNvPicPr>
            <a:picLocks noChangeAspect="1"/>
          </p:cNvPicPr>
          <p:nvPr/>
        </p:nvPicPr>
        <p:blipFill>
          <a:blip r:embed="rId4">
            <a:duotone>
              <a:prstClr val="black"/>
              <a:srgbClr val="0E5B93">
                <a:tint val="45000"/>
                <a:satMod val="400000"/>
              </a:srgbClr>
            </a:duotone>
            <a:extLst>
              <a:ext uri="{28A0092B-C50C-407E-A947-70E740481C1C}">
                <a14:useLocalDpi xmlns:a14="http://schemas.microsoft.com/office/drawing/2010/main" val="0"/>
              </a:ext>
            </a:extLst>
          </a:blip>
          <a:stretch>
            <a:fillRect/>
          </a:stretch>
        </p:blipFill>
        <p:spPr>
          <a:xfrm>
            <a:off x="4213351" y="2409665"/>
            <a:ext cx="3765298" cy="2038669"/>
          </a:xfrm>
          <a:prstGeom prst="roundRect">
            <a:avLst/>
          </a:prstGeom>
          <a:pattFill prst="pct5">
            <a:fgClr>
              <a:srgbClr val="1CB5E0"/>
            </a:fgClr>
            <a:bgClr>
              <a:schemeClr val="bg1"/>
            </a:bgClr>
          </a:pattFill>
        </p:spPr>
      </p:pic>
      <p:sp>
        <p:nvSpPr>
          <p:cNvPr id="54" name="文字方塊 53">
            <a:extLst>
              <a:ext uri="{FF2B5EF4-FFF2-40B4-BE49-F238E27FC236}">
                <a16:creationId xmlns:a16="http://schemas.microsoft.com/office/drawing/2014/main" id="{58C02DF0-6DCC-17E6-D5A9-A14D75999C9E}"/>
              </a:ext>
            </a:extLst>
          </p:cNvPr>
          <p:cNvSpPr txBox="1"/>
          <p:nvPr/>
        </p:nvSpPr>
        <p:spPr>
          <a:xfrm>
            <a:off x="4385555" y="570661"/>
            <a:ext cx="1165431" cy="914400"/>
          </a:xfrm>
          <a:prstGeom prst="rect">
            <a:avLst/>
          </a:prstGeom>
        </p:spPr>
        <p:txBody>
          <a:bodyPr spcFirstLastPara="1" vert="horz" wrap="none" lIns="121900" tIns="121900" rIns="121900" bIns="121900" rtlCol="0" anchor="t" anchorCtr="0">
            <a:noAutofit/>
          </a:bodyPr>
          <a:lstStyle/>
          <a:p>
            <a:pPr algn="l">
              <a:spcAft>
                <a:spcPts val="0"/>
              </a:spcAft>
            </a:pPr>
            <a:r>
              <a:rPr lang="zh-TW" altLang="en-US" sz="36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急性</a:t>
            </a:r>
          </a:p>
        </p:txBody>
      </p:sp>
      <p:grpSp>
        <p:nvGrpSpPr>
          <p:cNvPr id="84" name="群組 83">
            <a:extLst>
              <a:ext uri="{FF2B5EF4-FFF2-40B4-BE49-F238E27FC236}">
                <a16:creationId xmlns:a16="http://schemas.microsoft.com/office/drawing/2014/main" id="{7A3C830F-6955-DEF7-8F1A-D1A72705FB73}"/>
              </a:ext>
            </a:extLst>
          </p:cNvPr>
          <p:cNvGrpSpPr/>
          <p:nvPr/>
        </p:nvGrpSpPr>
        <p:grpSpPr>
          <a:xfrm>
            <a:off x="3325947" y="299353"/>
            <a:ext cx="1432561" cy="1185708"/>
            <a:chOff x="3325947" y="299353"/>
            <a:chExt cx="1432561" cy="1185708"/>
          </a:xfrm>
        </p:grpSpPr>
        <p:pic>
          <p:nvPicPr>
            <p:cNvPr id="74" name="圖形 73" descr="返回">
              <a:extLst>
                <a:ext uri="{FF2B5EF4-FFF2-40B4-BE49-F238E27FC236}">
                  <a16:creationId xmlns:a16="http://schemas.microsoft.com/office/drawing/2014/main" id="{AA1AC90A-62C2-794A-E5E2-3F118CBA236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5400000">
              <a:off x="3844108" y="299353"/>
              <a:ext cx="914400" cy="914400"/>
            </a:xfrm>
            <a:prstGeom prst="rect">
              <a:avLst/>
            </a:prstGeom>
          </p:spPr>
        </p:pic>
        <p:pic>
          <p:nvPicPr>
            <p:cNvPr id="76" name="圖形 75" descr="量表">
              <a:extLst>
                <a:ext uri="{FF2B5EF4-FFF2-40B4-BE49-F238E27FC236}">
                  <a16:creationId xmlns:a16="http://schemas.microsoft.com/office/drawing/2014/main" id="{0E12D675-75D6-A6AF-530E-0D3A281F566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325947" y="570661"/>
              <a:ext cx="914400" cy="914400"/>
            </a:xfrm>
            <a:prstGeom prst="rect">
              <a:avLst/>
            </a:prstGeom>
          </p:spPr>
        </p:pic>
      </p:grpSp>
      <p:pic>
        <p:nvPicPr>
          <p:cNvPr id="79" name="圖形 78" descr="醫藥">
            <a:extLst>
              <a:ext uri="{FF2B5EF4-FFF2-40B4-BE49-F238E27FC236}">
                <a16:creationId xmlns:a16="http://schemas.microsoft.com/office/drawing/2014/main" id="{49FB1A97-64B8-3B1F-F805-FE3110E67E8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308730" y="4380758"/>
            <a:ext cx="914400" cy="914400"/>
          </a:xfrm>
          <a:prstGeom prst="rect">
            <a:avLst/>
          </a:prstGeom>
        </p:spPr>
      </p:pic>
      <p:pic>
        <p:nvPicPr>
          <p:cNvPr id="81" name="圖形 80" descr="骷髏頭">
            <a:extLst>
              <a:ext uri="{FF2B5EF4-FFF2-40B4-BE49-F238E27FC236}">
                <a16:creationId xmlns:a16="http://schemas.microsoft.com/office/drawing/2014/main" id="{3DA6CDE9-A405-556D-E1B9-E12BCAC7B50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631472" y="5188064"/>
            <a:ext cx="914400" cy="914400"/>
          </a:xfrm>
          <a:prstGeom prst="rect">
            <a:avLst/>
          </a:prstGeom>
        </p:spPr>
      </p:pic>
      <p:pic>
        <p:nvPicPr>
          <p:cNvPr id="83" name="圖形 82" descr="慧星">
            <a:extLst>
              <a:ext uri="{FF2B5EF4-FFF2-40B4-BE49-F238E27FC236}">
                <a16:creationId xmlns:a16="http://schemas.microsoft.com/office/drawing/2014/main" id="{557C62BA-580E-7CFE-0C3D-E564EA838C9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528626" y="5305944"/>
            <a:ext cx="914400" cy="914400"/>
          </a:xfrm>
          <a:prstGeom prst="rect">
            <a:avLst/>
          </a:prstGeom>
        </p:spPr>
      </p:pic>
      <p:pic>
        <p:nvPicPr>
          <p:cNvPr id="86" name="圖形 85" descr="嬰兒">
            <a:extLst>
              <a:ext uri="{FF2B5EF4-FFF2-40B4-BE49-F238E27FC236}">
                <a16:creationId xmlns:a16="http://schemas.microsoft.com/office/drawing/2014/main" id="{C9DE0C11-0804-5308-F0A4-53B75606622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2411547" y="4923474"/>
            <a:ext cx="914400" cy="914400"/>
          </a:xfrm>
          <a:prstGeom prst="rect">
            <a:avLst/>
          </a:prstGeom>
        </p:spPr>
      </p:pic>
      <p:pic>
        <p:nvPicPr>
          <p:cNvPr id="88" name="圖形 87" descr="拿氣球的小孩">
            <a:extLst>
              <a:ext uri="{FF2B5EF4-FFF2-40B4-BE49-F238E27FC236}">
                <a16:creationId xmlns:a16="http://schemas.microsoft.com/office/drawing/2014/main" id="{F4F5CCC0-42DF-0765-2BF4-0C5C2E8016B8}"/>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482361" y="4645963"/>
            <a:ext cx="1122364" cy="1122364"/>
          </a:xfrm>
          <a:prstGeom prst="rect">
            <a:avLst/>
          </a:prstGeom>
        </p:spPr>
      </p:pic>
      <p:grpSp>
        <p:nvGrpSpPr>
          <p:cNvPr id="36" name="群組 35">
            <a:extLst>
              <a:ext uri="{FF2B5EF4-FFF2-40B4-BE49-F238E27FC236}">
                <a16:creationId xmlns:a16="http://schemas.microsoft.com/office/drawing/2014/main" id="{F9B9C047-8607-AE8B-9AC9-32BDFBDBD1E9}"/>
              </a:ext>
            </a:extLst>
          </p:cNvPr>
          <p:cNvGrpSpPr>
            <a:grpSpLocks/>
          </p:cNvGrpSpPr>
          <p:nvPr/>
        </p:nvGrpSpPr>
        <p:grpSpPr>
          <a:xfrm>
            <a:off x="-1893735" y="-1385938"/>
            <a:ext cx="3356010" cy="3361512"/>
            <a:chOff x="9183091" y="4475589"/>
            <a:chExt cx="2103005" cy="2103005"/>
          </a:xfrm>
          <a:solidFill>
            <a:srgbClr val="0E5B93">
              <a:alpha val="50000"/>
            </a:srgbClr>
          </a:solidFill>
        </p:grpSpPr>
        <p:grpSp>
          <p:nvGrpSpPr>
            <p:cNvPr id="37" name="群組 36">
              <a:extLst>
                <a:ext uri="{FF2B5EF4-FFF2-40B4-BE49-F238E27FC236}">
                  <a16:creationId xmlns:a16="http://schemas.microsoft.com/office/drawing/2014/main" id="{5A80B507-D4F0-623B-C8EB-7FDEF8590F84}"/>
                </a:ext>
              </a:extLst>
            </p:cNvPr>
            <p:cNvGrpSpPr/>
            <p:nvPr/>
          </p:nvGrpSpPr>
          <p:grpSpPr>
            <a:xfrm rot="2700000">
              <a:off x="9183091" y="4475589"/>
              <a:ext cx="2103005" cy="2103005"/>
              <a:chOff x="9285315" y="4586316"/>
              <a:chExt cx="311112" cy="311112"/>
            </a:xfrm>
            <a:grpFill/>
          </p:grpSpPr>
          <p:sp>
            <p:nvSpPr>
              <p:cNvPr id="40" name="圓形: 空心 39">
                <a:extLst>
                  <a:ext uri="{FF2B5EF4-FFF2-40B4-BE49-F238E27FC236}">
                    <a16:creationId xmlns:a16="http://schemas.microsoft.com/office/drawing/2014/main" id="{5CFF146A-A1B9-C22A-60B6-45686C4EC313}"/>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1" name="直線接點 40">
                <a:extLst>
                  <a:ext uri="{FF2B5EF4-FFF2-40B4-BE49-F238E27FC236}">
                    <a16:creationId xmlns:a16="http://schemas.microsoft.com/office/drawing/2014/main" id="{6259E732-CD8B-517C-E0A8-A4119978008D}"/>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8" name="文字方塊 37">
              <a:extLst>
                <a:ext uri="{FF2B5EF4-FFF2-40B4-BE49-F238E27FC236}">
                  <a16:creationId xmlns:a16="http://schemas.microsoft.com/office/drawing/2014/main" id="{5B1CD5F5-3BD5-5503-943A-F36FE7114129}"/>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39" name="文字方塊 38">
              <a:extLst>
                <a:ext uri="{FF2B5EF4-FFF2-40B4-BE49-F238E27FC236}">
                  <a16:creationId xmlns:a16="http://schemas.microsoft.com/office/drawing/2014/main" id="{FC598DD1-7FA2-EEE5-E318-F7D6C3E5AF4C}"/>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42" name="群組 41">
            <a:extLst>
              <a:ext uri="{FF2B5EF4-FFF2-40B4-BE49-F238E27FC236}">
                <a16:creationId xmlns:a16="http://schemas.microsoft.com/office/drawing/2014/main" id="{35819970-EBA2-BE72-C0E7-83ABE9571665}"/>
              </a:ext>
            </a:extLst>
          </p:cNvPr>
          <p:cNvGrpSpPr>
            <a:grpSpLocks/>
          </p:cNvGrpSpPr>
          <p:nvPr/>
        </p:nvGrpSpPr>
        <p:grpSpPr>
          <a:xfrm>
            <a:off x="1433013" y="-308006"/>
            <a:ext cx="1899121" cy="1902235"/>
            <a:chOff x="9183091" y="4475589"/>
            <a:chExt cx="2103005" cy="2103005"/>
          </a:xfrm>
          <a:solidFill>
            <a:srgbClr val="0E5B93">
              <a:alpha val="50000"/>
            </a:srgbClr>
          </a:solidFill>
        </p:grpSpPr>
        <p:grpSp>
          <p:nvGrpSpPr>
            <p:cNvPr id="43" name="群組 42">
              <a:extLst>
                <a:ext uri="{FF2B5EF4-FFF2-40B4-BE49-F238E27FC236}">
                  <a16:creationId xmlns:a16="http://schemas.microsoft.com/office/drawing/2014/main" id="{E8E475C1-657D-8408-4A6D-434690BDE280}"/>
                </a:ext>
              </a:extLst>
            </p:cNvPr>
            <p:cNvGrpSpPr/>
            <p:nvPr/>
          </p:nvGrpSpPr>
          <p:grpSpPr>
            <a:xfrm rot="2700000">
              <a:off x="9183091" y="4475589"/>
              <a:ext cx="2103005" cy="2103005"/>
              <a:chOff x="9285315" y="4586316"/>
              <a:chExt cx="311112" cy="311112"/>
            </a:xfrm>
            <a:grpFill/>
          </p:grpSpPr>
          <p:sp>
            <p:nvSpPr>
              <p:cNvPr id="46" name="圓形: 空心 45">
                <a:extLst>
                  <a:ext uri="{FF2B5EF4-FFF2-40B4-BE49-F238E27FC236}">
                    <a16:creationId xmlns:a16="http://schemas.microsoft.com/office/drawing/2014/main" id="{6E0C9192-F610-AEA5-8E4D-24E582E2177C}"/>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7" name="直線接點 46">
                <a:extLst>
                  <a:ext uri="{FF2B5EF4-FFF2-40B4-BE49-F238E27FC236}">
                    <a16:creationId xmlns:a16="http://schemas.microsoft.com/office/drawing/2014/main" id="{531110C8-7A8E-2ED4-9322-FBD65411B56E}"/>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44" name="文字方塊 43">
              <a:extLst>
                <a:ext uri="{FF2B5EF4-FFF2-40B4-BE49-F238E27FC236}">
                  <a16:creationId xmlns:a16="http://schemas.microsoft.com/office/drawing/2014/main" id="{D109D5CB-4B4B-9A66-7A0C-AFDF06CD599D}"/>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45" name="文字方塊 44">
              <a:extLst>
                <a:ext uri="{FF2B5EF4-FFF2-40B4-BE49-F238E27FC236}">
                  <a16:creationId xmlns:a16="http://schemas.microsoft.com/office/drawing/2014/main" id="{8D3F36F8-40F9-B724-0E3F-48C43150332A}"/>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7" name="群組 6">
            <a:extLst>
              <a:ext uri="{FF2B5EF4-FFF2-40B4-BE49-F238E27FC236}">
                <a16:creationId xmlns:a16="http://schemas.microsoft.com/office/drawing/2014/main" id="{832A312C-A59C-ADFA-F4D1-570799B42C5A}"/>
              </a:ext>
            </a:extLst>
          </p:cNvPr>
          <p:cNvGrpSpPr>
            <a:grpSpLocks/>
          </p:cNvGrpSpPr>
          <p:nvPr/>
        </p:nvGrpSpPr>
        <p:grpSpPr>
          <a:xfrm>
            <a:off x="10729726" y="4752589"/>
            <a:ext cx="3356010" cy="3361512"/>
            <a:chOff x="9183091" y="4475589"/>
            <a:chExt cx="2103005" cy="2103005"/>
          </a:xfrm>
          <a:solidFill>
            <a:srgbClr val="0E5B93">
              <a:alpha val="50000"/>
            </a:srgbClr>
          </a:solidFill>
        </p:grpSpPr>
        <p:grpSp>
          <p:nvGrpSpPr>
            <p:cNvPr id="8" name="群組 7">
              <a:extLst>
                <a:ext uri="{FF2B5EF4-FFF2-40B4-BE49-F238E27FC236}">
                  <a16:creationId xmlns:a16="http://schemas.microsoft.com/office/drawing/2014/main" id="{93426017-CE8A-6E0A-86F4-45219AA0C3B4}"/>
                </a:ext>
              </a:extLst>
            </p:cNvPr>
            <p:cNvGrpSpPr/>
            <p:nvPr/>
          </p:nvGrpSpPr>
          <p:grpSpPr>
            <a:xfrm rot="2700000">
              <a:off x="9183091" y="4475589"/>
              <a:ext cx="2103005" cy="2103005"/>
              <a:chOff x="9285315" y="4586316"/>
              <a:chExt cx="311112" cy="311112"/>
            </a:xfrm>
            <a:grpFill/>
          </p:grpSpPr>
          <p:sp>
            <p:nvSpPr>
              <p:cNvPr id="13" name="圓形: 空心 12">
                <a:extLst>
                  <a:ext uri="{FF2B5EF4-FFF2-40B4-BE49-F238E27FC236}">
                    <a16:creationId xmlns:a16="http://schemas.microsoft.com/office/drawing/2014/main" id="{71F8AE31-0CDA-B03A-940B-7D9BE5CDC2EE}"/>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14" name="直線接點 13">
                <a:extLst>
                  <a:ext uri="{FF2B5EF4-FFF2-40B4-BE49-F238E27FC236}">
                    <a16:creationId xmlns:a16="http://schemas.microsoft.com/office/drawing/2014/main" id="{086A8F3D-0D50-EAE1-BDC2-000A94031704}"/>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9" name="文字方塊 8">
              <a:extLst>
                <a:ext uri="{FF2B5EF4-FFF2-40B4-BE49-F238E27FC236}">
                  <a16:creationId xmlns:a16="http://schemas.microsoft.com/office/drawing/2014/main" id="{062B1F38-647C-760D-A915-0ED3874305EC}"/>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12" name="文字方塊 11">
              <a:extLst>
                <a:ext uri="{FF2B5EF4-FFF2-40B4-BE49-F238E27FC236}">
                  <a16:creationId xmlns:a16="http://schemas.microsoft.com/office/drawing/2014/main" id="{A036F51D-CDCC-C735-F69F-9EC0389ACA15}"/>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15" name="群組 14">
            <a:extLst>
              <a:ext uri="{FF2B5EF4-FFF2-40B4-BE49-F238E27FC236}">
                <a16:creationId xmlns:a16="http://schemas.microsoft.com/office/drawing/2014/main" id="{457B2E18-05B2-06B4-9182-2178E5252894}"/>
              </a:ext>
            </a:extLst>
          </p:cNvPr>
          <p:cNvGrpSpPr>
            <a:grpSpLocks/>
          </p:cNvGrpSpPr>
          <p:nvPr/>
        </p:nvGrpSpPr>
        <p:grpSpPr>
          <a:xfrm>
            <a:off x="8846401" y="5770506"/>
            <a:ext cx="1899121" cy="1902235"/>
            <a:chOff x="9183091" y="4475589"/>
            <a:chExt cx="2103005" cy="2103005"/>
          </a:xfrm>
          <a:solidFill>
            <a:srgbClr val="0E5B93">
              <a:alpha val="50000"/>
            </a:srgbClr>
          </a:solidFill>
        </p:grpSpPr>
        <p:grpSp>
          <p:nvGrpSpPr>
            <p:cNvPr id="16" name="群組 15">
              <a:extLst>
                <a:ext uri="{FF2B5EF4-FFF2-40B4-BE49-F238E27FC236}">
                  <a16:creationId xmlns:a16="http://schemas.microsoft.com/office/drawing/2014/main" id="{F52D489F-C061-DF03-0CC0-A74EB0001DF9}"/>
                </a:ext>
              </a:extLst>
            </p:cNvPr>
            <p:cNvGrpSpPr/>
            <p:nvPr/>
          </p:nvGrpSpPr>
          <p:grpSpPr>
            <a:xfrm rot="2700000">
              <a:off x="9183091" y="4475589"/>
              <a:ext cx="2103005" cy="2103005"/>
              <a:chOff x="9285315" y="4586316"/>
              <a:chExt cx="311112" cy="311112"/>
            </a:xfrm>
            <a:grpFill/>
          </p:grpSpPr>
          <p:sp>
            <p:nvSpPr>
              <p:cNvPr id="19" name="圓形: 空心 18">
                <a:extLst>
                  <a:ext uri="{FF2B5EF4-FFF2-40B4-BE49-F238E27FC236}">
                    <a16:creationId xmlns:a16="http://schemas.microsoft.com/office/drawing/2014/main" id="{BB68F802-B4EE-3C88-E9D4-CD50062A7A84}"/>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20" name="直線接點 19">
                <a:extLst>
                  <a:ext uri="{FF2B5EF4-FFF2-40B4-BE49-F238E27FC236}">
                    <a16:creationId xmlns:a16="http://schemas.microsoft.com/office/drawing/2014/main" id="{D4832E82-D3BB-A020-BE7A-98493139FE94}"/>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17" name="文字方塊 16">
              <a:extLst>
                <a:ext uri="{FF2B5EF4-FFF2-40B4-BE49-F238E27FC236}">
                  <a16:creationId xmlns:a16="http://schemas.microsoft.com/office/drawing/2014/main" id="{7F6EE5A5-69AF-3910-F4D1-F938CF33628B}"/>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18" name="文字方塊 17">
              <a:extLst>
                <a:ext uri="{FF2B5EF4-FFF2-40B4-BE49-F238E27FC236}">
                  <a16:creationId xmlns:a16="http://schemas.microsoft.com/office/drawing/2014/main" id="{946C27AE-BD41-1176-CCDD-3D6DFFC8A97E}"/>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sp>
        <p:nvSpPr>
          <p:cNvPr id="24" name="文字方塊 23">
            <a:extLst>
              <a:ext uri="{FF2B5EF4-FFF2-40B4-BE49-F238E27FC236}">
                <a16:creationId xmlns:a16="http://schemas.microsoft.com/office/drawing/2014/main" id="{4C29EE87-B47E-2670-EB14-DEED55A2C3C1}"/>
              </a:ext>
            </a:extLst>
          </p:cNvPr>
          <p:cNvSpPr txBox="1"/>
          <p:nvPr/>
        </p:nvSpPr>
        <p:spPr>
          <a:xfrm>
            <a:off x="10050445" y="4767538"/>
            <a:ext cx="1165431" cy="914400"/>
          </a:xfrm>
          <a:prstGeom prst="rect">
            <a:avLst/>
          </a:prstGeom>
        </p:spPr>
        <p:txBody>
          <a:bodyPr spcFirstLastPara="1" vert="horz" wrap="none" lIns="121900" tIns="121900" rIns="121900" bIns="121900" rtlCol="0" anchor="t" anchorCtr="0">
            <a:noAutofit/>
          </a:bodyPr>
          <a:lstStyle/>
          <a:p>
            <a:pPr algn="l">
              <a:spcAft>
                <a:spcPts val="0"/>
              </a:spcAft>
            </a:pPr>
            <a:r>
              <a:rPr lang="zh-TW" altLang="en-US" sz="36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藥物</a:t>
            </a:r>
          </a:p>
        </p:txBody>
      </p:sp>
      <p:sp>
        <p:nvSpPr>
          <p:cNvPr id="28" name="文字方塊 27">
            <a:extLst>
              <a:ext uri="{FF2B5EF4-FFF2-40B4-BE49-F238E27FC236}">
                <a16:creationId xmlns:a16="http://schemas.microsoft.com/office/drawing/2014/main" id="{B18D3A56-4819-102F-1EB8-B814F7AEB50A}"/>
              </a:ext>
            </a:extLst>
          </p:cNvPr>
          <p:cNvSpPr txBox="1"/>
          <p:nvPr/>
        </p:nvSpPr>
        <p:spPr>
          <a:xfrm>
            <a:off x="9409038" y="5508206"/>
            <a:ext cx="1165431" cy="914400"/>
          </a:xfrm>
          <a:prstGeom prst="rect">
            <a:avLst/>
          </a:prstGeom>
          <a:solidFill>
            <a:schemeClr val="bg1">
              <a:alpha val="50000"/>
            </a:schemeClr>
          </a:solidFill>
        </p:spPr>
        <p:txBody>
          <a:bodyPr spcFirstLastPara="1" vert="horz" wrap="none" lIns="121900" tIns="121900" rIns="121900" bIns="121900" rtlCol="0" anchor="t" anchorCtr="0">
            <a:noAutofit/>
          </a:bodyPr>
          <a:lstStyle/>
          <a:p>
            <a:pPr algn="l">
              <a:spcAft>
                <a:spcPts val="0"/>
              </a:spcAft>
            </a:pPr>
            <a:r>
              <a:rPr lang="zh-TW" altLang="en-US" sz="36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疾病</a:t>
            </a:r>
          </a:p>
        </p:txBody>
      </p:sp>
      <p:sp>
        <p:nvSpPr>
          <p:cNvPr id="77" name="文字方塊 76">
            <a:extLst>
              <a:ext uri="{FF2B5EF4-FFF2-40B4-BE49-F238E27FC236}">
                <a16:creationId xmlns:a16="http://schemas.microsoft.com/office/drawing/2014/main" id="{0EA87537-E75F-D073-9D8A-CD2EF237EC9A}"/>
              </a:ext>
            </a:extLst>
          </p:cNvPr>
          <p:cNvSpPr txBox="1"/>
          <p:nvPr/>
        </p:nvSpPr>
        <p:spPr>
          <a:xfrm>
            <a:off x="7851212" y="6033222"/>
            <a:ext cx="1165431" cy="914400"/>
          </a:xfrm>
          <a:prstGeom prst="rect">
            <a:avLst/>
          </a:prstGeom>
        </p:spPr>
        <p:txBody>
          <a:bodyPr spcFirstLastPara="1" vert="horz" wrap="none" lIns="121900" tIns="121900" rIns="121900" bIns="121900" rtlCol="0" anchor="t" anchorCtr="0">
            <a:noAutofit/>
          </a:bodyPr>
          <a:lstStyle/>
          <a:p>
            <a:pPr algn="l">
              <a:spcAft>
                <a:spcPts val="0"/>
              </a:spcAft>
            </a:pPr>
            <a:r>
              <a:rPr lang="zh-TW" altLang="en-US" sz="36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外力</a:t>
            </a:r>
          </a:p>
        </p:txBody>
      </p:sp>
      <p:sp>
        <p:nvSpPr>
          <p:cNvPr id="82" name="文字方塊 81">
            <a:extLst>
              <a:ext uri="{FF2B5EF4-FFF2-40B4-BE49-F238E27FC236}">
                <a16:creationId xmlns:a16="http://schemas.microsoft.com/office/drawing/2014/main" id="{F61FF26D-F46C-280F-120E-D573EFF147AD}"/>
              </a:ext>
            </a:extLst>
          </p:cNvPr>
          <p:cNvSpPr txBox="1"/>
          <p:nvPr/>
        </p:nvSpPr>
        <p:spPr>
          <a:xfrm>
            <a:off x="2617716" y="5859876"/>
            <a:ext cx="1165431" cy="914400"/>
          </a:xfrm>
          <a:prstGeom prst="rect">
            <a:avLst/>
          </a:prstGeom>
        </p:spPr>
        <p:txBody>
          <a:bodyPr spcFirstLastPara="1" vert="horz" wrap="none" lIns="121900" tIns="121900" rIns="121900" bIns="121900" rtlCol="0" anchor="t" anchorCtr="0">
            <a:noAutofit/>
          </a:bodyPr>
          <a:lstStyle/>
          <a:p>
            <a:pPr algn="l">
              <a:spcAft>
                <a:spcPts val="0"/>
              </a:spcAft>
            </a:pPr>
            <a:r>
              <a:rPr lang="zh-TW" altLang="en-US" sz="36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嬰幼兒</a:t>
            </a:r>
          </a:p>
        </p:txBody>
      </p:sp>
      <p:sp>
        <p:nvSpPr>
          <p:cNvPr id="89" name="文字方塊 88">
            <a:extLst>
              <a:ext uri="{FF2B5EF4-FFF2-40B4-BE49-F238E27FC236}">
                <a16:creationId xmlns:a16="http://schemas.microsoft.com/office/drawing/2014/main" id="{A0BA982E-FABB-49D4-981E-E46CB9705696}"/>
              </a:ext>
            </a:extLst>
          </p:cNvPr>
          <p:cNvSpPr txBox="1"/>
          <p:nvPr/>
        </p:nvSpPr>
        <p:spPr>
          <a:xfrm>
            <a:off x="860538" y="5859876"/>
            <a:ext cx="1165431" cy="914400"/>
          </a:xfrm>
          <a:prstGeom prst="rect">
            <a:avLst/>
          </a:prstGeom>
        </p:spPr>
        <p:txBody>
          <a:bodyPr spcFirstLastPara="1" vert="horz" wrap="none" lIns="121900" tIns="121900" rIns="121900" bIns="121900" rtlCol="0" anchor="t" anchorCtr="0">
            <a:noAutofit/>
          </a:bodyPr>
          <a:lstStyle/>
          <a:p>
            <a:pPr algn="l">
              <a:spcAft>
                <a:spcPts val="0"/>
              </a:spcAft>
            </a:pPr>
            <a:r>
              <a:rPr lang="zh-TW" altLang="en-US" sz="36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青少年</a:t>
            </a:r>
          </a:p>
        </p:txBody>
      </p:sp>
    </p:spTree>
    <p:custDataLst>
      <p:tags r:id="rId1"/>
    </p:custDataLst>
    <p:extLst>
      <p:ext uri="{BB962C8B-B14F-4D97-AF65-F5344CB8AC3E}">
        <p14:creationId xmlns:p14="http://schemas.microsoft.com/office/powerpoint/2010/main" val="165283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1.85185E-6 L -0.1621 -0.2463 " pathEditMode="relative" rAng="0" ptsTypes="AA">
                                      <p:cBhvr>
                                        <p:cTn id="6" dur="2000" fill="hold"/>
                                        <p:tgtEl>
                                          <p:spTgt spid="4"/>
                                        </p:tgtEl>
                                        <p:attrNameLst>
                                          <p:attrName>ppt_x</p:attrName>
                                          <p:attrName>ppt_y</p:attrName>
                                        </p:attrNameLst>
                                      </p:cBhvr>
                                      <p:rCtr x="-8112" y="-12315"/>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000"/>
                                        <p:tgtEl>
                                          <p:spTgt spid="54"/>
                                        </p:tgtEl>
                                      </p:cBhvr>
                                    </p:animEffect>
                                    <p:anim calcmode="lin" valueType="num">
                                      <p:cBhvr>
                                        <p:cTn id="12" dur="1000" fill="hold"/>
                                        <p:tgtEl>
                                          <p:spTgt spid="54"/>
                                        </p:tgtEl>
                                        <p:attrNameLst>
                                          <p:attrName>ppt_x</p:attrName>
                                        </p:attrNameLst>
                                      </p:cBhvr>
                                      <p:tavLst>
                                        <p:tav tm="0">
                                          <p:val>
                                            <p:strVal val="#ppt_x"/>
                                          </p:val>
                                        </p:tav>
                                        <p:tav tm="100000">
                                          <p:val>
                                            <p:strVal val="#ppt_x"/>
                                          </p:val>
                                        </p:tav>
                                      </p:tavLst>
                                    </p:anim>
                                    <p:anim calcmode="lin" valueType="num">
                                      <p:cBhvr>
                                        <p:cTn id="13" dur="1000" fill="hold"/>
                                        <p:tgtEl>
                                          <p:spTgt spid="5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1000"/>
                                        <p:tgtEl>
                                          <p:spTgt spid="84"/>
                                        </p:tgtEl>
                                      </p:cBhvr>
                                    </p:animEffect>
                                    <p:anim calcmode="lin" valueType="num">
                                      <p:cBhvr>
                                        <p:cTn id="17" dur="1000" fill="hold"/>
                                        <p:tgtEl>
                                          <p:spTgt spid="84"/>
                                        </p:tgtEl>
                                        <p:attrNameLst>
                                          <p:attrName>ppt_x</p:attrName>
                                        </p:attrNameLst>
                                      </p:cBhvr>
                                      <p:tavLst>
                                        <p:tav tm="0">
                                          <p:val>
                                            <p:strVal val="#ppt_x"/>
                                          </p:val>
                                        </p:tav>
                                        <p:tav tm="100000">
                                          <p:val>
                                            <p:strVal val="#ppt_x"/>
                                          </p:val>
                                        </p:tav>
                                      </p:tavLst>
                                    </p:anim>
                                    <p:anim calcmode="lin" valueType="num">
                                      <p:cBhvr>
                                        <p:cTn id="18"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grpId="0" nodeType="clickEffect">
                                  <p:stCondLst>
                                    <p:cond delay="0"/>
                                  </p:stCondLst>
                                  <p:childTnLst>
                                    <p:animMotion origin="layout" path="M 1.25E-6 -4.44444E-6 L 0.24844 -0.19629 " pathEditMode="relative" rAng="0" ptsTypes="AA">
                                      <p:cBhvr>
                                        <p:cTn id="22" dur="2000" fill="hold"/>
                                        <p:tgtEl>
                                          <p:spTgt spid="6"/>
                                        </p:tgtEl>
                                        <p:attrNameLst>
                                          <p:attrName>ppt_x</p:attrName>
                                          <p:attrName>ppt_y</p:attrName>
                                        </p:attrNameLst>
                                      </p:cBhvr>
                                      <p:rCtr x="12422" y="-981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 0 L 0.14844 0.19792 " pathEditMode="relative" rAng="0" ptsTypes="AA">
                                      <p:cBhvr>
                                        <p:cTn id="26" dur="2000" fill="hold"/>
                                        <p:tgtEl>
                                          <p:spTgt spid="10"/>
                                        </p:tgtEl>
                                        <p:attrNameLst>
                                          <p:attrName>ppt_x</p:attrName>
                                          <p:attrName>ppt_y</p:attrName>
                                        </p:attrNameLst>
                                      </p:cBhvr>
                                      <p:rCtr x="7422" y="9884"/>
                                    </p:animMotion>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1000"/>
                                        <p:tgtEl>
                                          <p:spTgt spid="79"/>
                                        </p:tgtEl>
                                      </p:cBhvr>
                                    </p:animEffect>
                                    <p:anim calcmode="lin" valueType="num">
                                      <p:cBhvr>
                                        <p:cTn id="32" dur="1000" fill="hold"/>
                                        <p:tgtEl>
                                          <p:spTgt spid="79"/>
                                        </p:tgtEl>
                                        <p:attrNameLst>
                                          <p:attrName>ppt_x</p:attrName>
                                        </p:attrNameLst>
                                      </p:cBhvr>
                                      <p:tavLst>
                                        <p:tav tm="0">
                                          <p:val>
                                            <p:strVal val="#ppt_x"/>
                                          </p:val>
                                        </p:tav>
                                        <p:tav tm="100000">
                                          <p:val>
                                            <p:strVal val="#ppt_x"/>
                                          </p:val>
                                        </p:tav>
                                      </p:tavLst>
                                    </p:anim>
                                    <p:anim calcmode="lin" valueType="num">
                                      <p:cBhvr>
                                        <p:cTn id="33" dur="1000" fill="hold"/>
                                        <p:tgtEl>
                                          <p:spTgt spid="79"/>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fade">
                                      <p:cBhvr>
                                        <p:cTn id="41" dur="1000"/>
                                        <p:tgtEl>
                                          <p:spTgt spid="81"/>
                                        </p:tgtEl>
                                      </p:cBhvr>
                                    </p:animEffect>
                                    <p:anim calcmode="lin" valueType="num">
                                      <p:cBhvr>
                                        <p:cTn id="42" dur="1000" fill="hold"/>
                                        <p:tgtEl>
                                          <p:spTgt spid="81"/>
                                        </p:tgtEl>
                                        <p:attrNameLst>
                                          <p:attrName>ppt_x</p:attrName>
                                        </p:attrNameLst>
                                      </p:cBhvr>
                                      <p:tavLst>
                                        <p:tav tm="0">
                                          <p:val>
                                            <p:strVal val="#ppt_x"/>
                                          </p:val>
                                        </p:tav>
                                        <p:tav tm="100000">
                                          <p:val>
                                            <p:strVal val="#ppt_x"/>
                                          </p:val>
                                        </p:tav>
                                      </p:tavLst>
                                    </p:anim>
                                    <p:anim calcmode="lin" valueType="num">
                                      <p:cBhvr>
                                        <p:cTn id="43" dur="1000" fill="hold"/>
                                        <p:tgtEl>
                                          <p:spTgt spid="81"/>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fade">
                                      <p:cBhvr>
                                        <p:cTn id="51" dur="1000"/>
                                        <p:tgtEl>
                                          <p:spTgt spid="83"/>
                                        </p:tgtEl>
                                      </p:cBhvr>
                                    </p:animEffect>
                                    <p:anim calcmode="lin" valueType="num">
                                      <p:cBhvr>
                                        <p:cTn id="52" dur="1000" fill="hold"/>
                                        <p:tgtEl>
                                          <p:spTgt spid="83"/>
                                        </p:tgtEl>
                                        <p:attrNameLst>
                                          <p:attrName>ppt_x</p:attrName>
                                        </p:attrNameLst>
                                      </p:cBhvr>
                                      <p:tavLst>
                                        <p:tav tm="0">
                                          <p:val>
                                            <p:strVal val="#ppt_x"/>
                                          </p:val>
                                        </p:tav>
                                        <p:tav tm="100000">
                                          <p:val>
                                            <p:strVal val="#ppt_x"/>
                                          </p:val>
                                        </p:tav>
                                      </p:tavLst>
                                    </p:anim>
                                    <p:anim calcmode="lin" valueType="num">
                                      <p:cBhvr>
                                        <p:cTn id="53" dur="1000" fill="hold"/>
                                        <p:tgtEl>
                                          <p:spTgt spid="83"/>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fade">
                                      <p:cBhvr>
                                        <p:cTn id="56" dur="1000"/>
                                        <p:tgtEl>
                                          <p:spTgt spid="77"/>
                                        </p:tgtEl>
                                      </p:cBhvr>
                                    </p:animEffect>
                                    <p:anim calcmode="lin" valueType="num">
                                      <p:cBhvr>
                                        <p:cTn id="57" dur="1000" fill="hold"/>
                                        <p:tgtEl>
                                          <p:spTgt spid="77"/>
                                        </p:tgtEl>
                                        <p:attrNameLst>
                                          <p:attrName>ppt_x</p:attrName>
                                        </p:attrNameLst>
                                      </p:cBhvr>
                                      <p:tavLst>
                                        <p:tav tm="0">
                                          <p:val>
                                            <p:strVal val="#ppt_x"/>
                                          </p:val>
                                        </p:tav>
                                        <p:tav tm="100000">
                                          <p:val>
                                            <p:strVal val="#ppt_x"/>
                                          </p:val>
                                        </p:tav>
                                      </p:tavLst>
                                    </p:anim>
                                    <p:anim calcmode="lin" valueType="num">
                                      <p:cBhvr>
                                        <p:cTn id="58"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0 0 L -0.16758 0.19514 " pathEditMode="relative" rAng="0" ptsTypes="AA">
                                      <p:cBhvr>
                                        <p:cTn id="62" dur="2000" fill="hold"/>
                                        <p:tgtEl>
                                          <p:spTgt spid="11"/>
                                        </p:tgtEl>
                                        <p:attrNameLst>
                                          <p:attrName>ppt_x</p:attrName>
                                          <p:attrName>ppt_y</p:attrName>
                                        </p:attrNameLst>
                                      </p:cBhvr>
                                      <p:rCtr x="-8385" y="9745"/>
                                    </p:animMotion>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nodeType="clickEffect">
                                  <p:stCondLst>
                                    <p:cond delay="0"/>
                                  </p:stCondLst>
                                  <p:childTnLst>
                                    <p:set>
                                      <p:cBhvr>
                                        <p:cTn id="66" dur="1" fill="hold">
                                          <p:stCondLst>
                                            <p:cond delay="0"/>
                                          </p:stCondLst>
                                        </p:cTn>
                                        <p:tgtEl>
                                          <p:spTgt spid="86"/>
                                        </p:tgtEl>
                                        <p:attrNameLst>
                                          <p:attrName>style.visibility</p:attrName>
                                        </p:attrNameLst>
                                      </p:cBhvr>
                                      <p:to>
                                        <p:strVal val="visible"/>
                                      </p:to>
                                    </p:set>
                                    <p:animEffect transition="in" filter="fade">
                                      <p:cBhvr>
                                        <p:cTn id="67" dur="1000"/>
                                        <p:tgtEl>
                                          <p:spTgt spid="86"/>
                                        </p:tgtEl>
                                      </p:cBhvr>
                                    </p:animEffect>
                                    <p:anim calcmode="lin" valueType="num">
                                      <p:cBhvr>
                                        <p:cTn id="68" dur="1000" fill="hold"/>
                                        <p:tgtEl>
                                          <p:spTgt spid="86"/>
                                        </p:tgtEl>
                                        <p:attrNameLst>
                                          <p:attrName>ppt_x</p:attrName>
                                        </p:attrNameLst>
                                      </p:cBhvr>
                                      <p:tavLst>
                                        <p:tav tm="0">
                                          <p:val>
                                            <p:strVal val="#ppt_x"/>
                                          </p:val>
                                        </p:tav>
                                        <p:tav tm="100000">
                                          <p:val>
                                            <p:strVal val="#ppt_x"/>
                                          </p:val>
                                        </p:tav>
                                      </p:tavLst>
                                    </p:anim>
                                    <p:anim calcmode="lin" valueType="num">
                                      <p:cBhvr>
                                        <p:cTn id="69" dur="1000" fill="hold"/>
                                        <p:tgtEl>
                                          <p:spTgt spid="86"/>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fade">
                                      <p:cBhvr>
                                        <p:cTn id="72" dur="1000"/>
                                        <p:tgtEl>
                                          <p:spTgt spid="88"/>
                                        </p:tgtEl>
                                      </p:cBhvr>
                                    </p:animEffect>
                                    <p:anim calcmode="lin" valueType="num">
                                      <p:cBhvr>
                                        <p:cTn id="73" dur="1000" fill="hold"/>
                                        <p:tgtEl>
                                          <p:spTgt spid="88"/>
                                        </p:tgtEl>
                                        <p:attrNameLst>
                                          <p:attrName>ppt_x</p:attrName>
                                        </p:attrNameLst>
                                      </p:cBhvr>
                                      <p:tavLst>
                                        <p:tav tm="0">
                                          <p:val>
                                            <p:strVal val="#ppt_x"/>
                                          </p:val>
                                        </p:tav>
                                        <p:tav tm="100000">
                                          <p:val>
                                            <p:strVal val="#ppt_x"/>
                                          </p:val>
                                        </p:tav>
                                      </p:tavLst>
                                    </p:anim>
                                    <p:anim calcmode="lin" valueType="num">
                                      <p:cBhvr>
                                        <p:cTn id="74" dur="1000" fill="hold"/>
                                        <p:tgtEl>
                                          <p:spTgt spid="8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fade">
                                      <p:cBhvr>
                                        <p:cTn id="77" dur="1000"/>
                                        <p:tgtEl>
                                          <p:spTgt spid="82"/>
                                        </p:tgtEl>
                                      </p:cBhvr>
                                    </p:animEffect>
                                    <p:anim calcmode="lin" valueType="num">
                                      <p:cBhvr>
                                        <p:cTn id="78" dur="1000" fill="hold"/>
                                        <p:tgtEl>
                                          <p:spTgt spid="82"/>
                                        </p:tgtEl>
                                        <p:attrNameLst>
                                          <p:attrName>ppt_x</p:attrName>
                                        </p:attrNameLst>
                                      </p:cBhvr>
                                      <p:tavLst>
                                        <p:tav tm="0">
                                          <p:val>
                                            <p:strVal val="#ppt_x"/>
                                          </p:val>
                                        </p:tav>
                                        <p:tav tm="100000">
                                          <p:val>
                                            <p:strVal val="#ppt_x"/>
                                          </p:val>
                                        </p:tav>
                                      </p:tavLst>
                                    </p:anim>
                                    <p:anim calcmode="lin" valueType="num">
                                      <p:cBhvr>
                                        <p:cTn id="79" dur="1000" fill="hold"/>
                                        <p:tgtEl>
                                          <p:spTgt spid="8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fade">
                                      <p:cBhvr>
                                        <p:cTn id="82" dur="1000"/>
                                        <p:tgtEl>
                                          <p:spTgt spid="89"/>
                                        </p:tgtEl>
                                      </p:cBhvr>
                                    </p:animEffect>
                                    <p:anim calcmode="lin" valueType="num">
                                      <p:cBhvr>
                                        <p:cTn id="83" dur="1000" fill="hold"/>
                                        <p:tgtEl>
                                          <p:spTgt spid="89"/>
                                        </p:tgtEl>
                                        <p:attrNameLst>
                                          <p:attrName>ppt_x</p:attrName>
                                        </p:attrNameLst>
                                      </p:cBhvr>
                                      <p:tavLst>
                                        <p:tav tm="0">
                                          <p:val>
                                            <p:strVal val="#ppt_x"/>
                                          </p:val>
                                        </p:tav>
                                        <p:tav tm="100000">
                                          <p:val>
                                            <p:strVal val="#ppt_x"/>
                                          </p:val>
                                        </p:tav>
                                      </p:tavLst>
                                    </p:anim>
                                    <p:anim calcmode="lin" valueType="num">
                                      <p:cBhvr>
                                        <p:cTn id="8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54" grpId="0"/>
      <p:bldP spid="24" grpId="0"/>
      <p:bldP spid="28" grpId="0" animBg="1"/>
      <p:bldP spid="77" grpId="0"/>
      <p:bldP spid="82" grpId="0"/>
      <p:bldP spid="8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82336160-C70A-78C7-C1FF-618CB8F3F753}"/>
              </a:ext>
            </a:extLst>
          </p:cNvPr>
          <p:cNvSpPr>
            <a:spLocks/>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Google Shape;100;p15">
            <a:extLst>
              <a:ext uri="{FF2B5EF4-FFF2-40B4-BE49-F238E27FC236}">
                <a16:creationId xmlns:a16="http://schemas.microsoft.com/office/drawing/2014/main" id="{50A02C02-AECE-DCAF-124A-3ACA4043E63E}"/>
              </a:ext>
            </a:extLst>
          </p:cNvPr>
          <p:cNvSpPr txBox="1">
            <a:spLocks/>
          </p:cNvSpPr>
          <p:nvPr/>
        </p:nvSpPr>
        <p:spPr>
          <a:xfrm>
            <a:off x="950967" y="1437600"/>
            <a:ext cx="6110800" cy="31816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spcBef>
                <a:spcPts val="0"/>
              </a:spcBef>
            </a:pPr>
            <a:r>
              <a:rPr lang="zh-TW" altLang="en-US" sz="4000" dirty="0">
                <a:solidFill>
                  <a:srgbClr val="000046"/>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社區常見疾病應對守則</a:t>
            </a:r>
            <a:endParaRPr lang="en-US" sz="4000" dirty="0">
              <a:solidFill>
                <a:srgbClr val="000046"/>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sp>
        <p:nvSpPr>
          <p:cNvPr id="10" name="Google Shape;101;p15">
            <a:extLst>
              <a:ext uri="{FF2B5EF4-FFF2-40B4-BE49-F238E27FC236}">
                <a16:creationId xmlns:a16="http://schemas.microsoft.com/office/drawing/2014/main" id="{4F687652-D924-0CEC-AA63-01464705F687}"/>
              </a:ext>
            </a:extLst>
          </p:cNvPr>
          <p:cNvSpPr txBox="1">
            <a:spLocks/>
          </p:cNvSpPr>
          <p:nvPr/>
        </p:nvSpPr>
        <p:spPr>
          <a:xfrm>
            <a:off x="950967" y="4697366"/>
            <a:ext cx="6110800" cy="1021673"/>
          </a:xfrm>
          <a:prstGeom prst="rect">
            <a:avLst/>
          </a:prstGeom>
        </p:spPr>
        <p:txBody>
          <a:bodyPr spcFirstLastPara="1" vert="horz" wrap="square" lIns="121900" tIns="121900" rIns="121900" bIns="121900" rtlCol="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spcAft>
                <a:spcPts val="0"/>
              </a:spcAft>
            </a:pPr>
            <a:r>
              <a:rPr lang="zh-TW" altLang="en-US"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眼睛的各種毛，病</a:t>
            </a:r>
            <a:endParaRPr lang="en-US" altLang="zh-TW"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a:p>
            <a:pPr>
              <a:spcAft>
                <a:spcPts val="0"/>
              </a:spcAft>
            </a:pPr>
            <a:r>
              <a:rPr lang="en-US" altLang="zh-TW" sz="20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The Fur of the Eyes </a:t>
            </a:r>
          </a:p>
          <a:p>
            <a:pPr>
              <a:spcAft>
                <a:spcPts val="0"/>
              </a:spcAft>
            </a:pPr>
            <a:endParaRPr lang="en-US"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nvGrpSpPr>
          <p:cNvPr id="11" name="Google Shape;102;p15">
            <a:extLst>
              <a:ext uri="{FF2B5EF4-FFF2-40B4-BE49-F238E27FC236}">
                <a16:creationId xmlns:a16="http://schemas.microsoft.com/office/drawing/2014/main" id="{ED124022-1FB9-FB76-8697-9D9E3BA527E7}"/>
              </a:ext>
            </a:extLst>
          </p:cNvPr>
          <p:cNvGrpSpPr/>
          <p:nvPr/>
        </p:nvGrpSpPr>
        <p:grpSpPr>
          <a:xfrm>
            <a:off x="10290705" y="447210"/>
            <a:ext cx="1134533" cy="264000"/>
            <a:chOff x="6248438" y="617700"/>
            <a:chExt cx="850900" cy="198000"/>
          </a:xfrm>
        </p:grpSpPr>
        <p:sp>
          <p:nvSpPr>
            <p:cNvPr id="12" name="Google Shape;103;p15">
              <a:extLst>
                <a:ext uri="{FF2B5EF4-FFF2-40B4-BE49-F238E27FC236}">
                  <a16:creationId xmlns:a16="http://schemas.microsoft.com/office/drawing/2014/main" id="{EC28E5F5-B7FC-4CD3-F29E-46B2FC391B44}"/>
                </a:ext>
              </a:extLst>
            </p:cNvPr>
            <p:cNvSpPr/>
            <p:nvPr/>
          </p:nvSpPr>
          <p:spPr>
            <a:xfrm>
              <a:off x="6248438" y="617700"/>
              <a:ext cx="198000" cy="198000"/>
            </a:xfrm>
            <a:prstGeom prst="rect">
              <a:avLst/>
            </a:prstGeom>
            <a:solidFill>
              <a:srgbClr val="1CB5E0"/>
            </a:solidFill>
            <a:ln>
              <a:noFill/>
            </a:ln>
          </p:spPr>
          <p:txBody>
            <a:bodyPr spcFirstLastPara="1" wrap="square" lIns="121900" tIns="121900" rIns="121900" bIns="121900" anchor="ctr" anchorCtr="0">
              <a:noAutofit/>
            </a:bodyPr>
            <a:lstStyle/>
            <a:p>
              <a:endParaRPr sz="2400" dirty="0"/>
            </a:p>
          </p:txBody>
        </p:sp>
        <p:sp>
          <p:nvSpPr>
            <p:cNvPr id="13" name="Google Shape;104;p15">
              <a:extLst>
                <a:ext uri="{FF2B5EF4-FFF2-40B4-BE49-F238E27FC236}">
                  <a16:creationId xmlns:a16="http://schemas.microsoft.com/office/drawing/2014/main" id="{C33D0894-ABC7-C6EC-E539-5C658D834212}"/>
                </a:ext>
              </a:extLst>
            </p:cNvPr>
            <p:cNvSpPr/>
            <p:nvPr/>
          </p:nvSpPr>
          <p:spPr>
            <a:xfrm>
              <a:off x="6574888" y="617700"/>
              <a:ext cx="198000" cy="198000"/>
            </a:xfrm>
            <a:prstGeom prst="rect">
              <a:avLst/>
            </a:prstGeom>
            <a:solidFill>
              <a:srgbClr val="0E5B93"/>
            </a:solidFill>
            <a:ln>
              <a:solidFill>
                <a:schemeClr val="bg1"/>
              </a:solidFill>
            </a:ln>
          </p:spPr>
          <p:txBody>
            <a:bodyPr spcFirstLastPara="1" wrap="square" lIns="121900" tIns="121900" rIns="121900" bIns="121900" anchor="ctr" anchorCtr="0">
              <a:noAutofit/>
            </a:bodyPr>
            <a:lstStyle/>
            <a:p>
              <a:endParaRPr sz="2400" dirty="0"/>
            </a:p>
          </p:txBody>
        </p:sp>
        <p:sp>
          <p:nvSpPr>
            <p:cNvPr id="14" name="Google Shape;105;p15">
              <a:extLst>
                <a:ext uri="{FF2B5EF4-FFF2-40B4-BE49-F238E27FC236}">
                  <a16:creationId xmlns:a16="http://schemas.microsoft.com/office/drawing/2014/main" id="{D724418A-A43C-133A-3574-6DBA50E12F41}"/>
                </a:ext>
              </a:extLst>
            </p:cNvPr>
            <p:cNvSpPr/>
            <p:nvPr/>
          </p:nvSpPr>
          <p:spPr>
            <a:xfrm>
              <a:off x="6901338" y="617700"/>
              <a:ext cx="198000" cy="198000"/>
            </a:xfrm>
            <a:prstGeom prst="rect">
              <a:avLst/>
            </a:prstGeom>
            <a:solidFill>
              <a:srgbClr val="000046"/>
            </a:solidFill>
            <a:ln>
              <a:noFill/>
            </a:ln>
          </p:spPr>
          <p:txBody>
            <a:bodyPr spcFirstLastPara="1" wrap="square" lIns="121900" tIns="121900" rIns="121900" bIns="121900" anchor="ctr" anchorCtr="0">
              <a:noAutofit/>
            </a:bodyPr>
            <a:lstStyle/>
            <a:p>
              <a:endParaRPr sz="2400" dirty="0"/>
            </a:p>
          </p:txBody>
        </p:sp>
      </p:grpSp>
      <p:sp>
        <p:nvSpPr>
          <p:cNvPr id="17" name="十字形 16">
            <a:extLst>
              <a:ext uri="{FF2B5EF4-FFF2-40B4-BE49-F238E27FC236}">
                <a16:creationId xmlns:a16="http://schemas.microsoft.com/office/drawing/2014/main" id="{06C9FEFA-5EFD-AEB9-1D50-7A7DAE54B060}"/>
              </a:ext>
            </a:extLst>
          </p:cNvPr>
          <p:cNvSpPr/>
          <p:nvPr/>
        </p:nvSpPr>
        <p:spPr>
          <a:xfrm flipH="1">
            <a:off x="658803" y="306564"/>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18" name="群組 17">
            <a:extLst>
              <a:ext uri="{FF2B5EF4-FFF2-40B4-BE49-F238E27FC236}">
                <a16:creationId xmlns:a16="http://schemas.microsoft.com/office/drawing/2014/main" id="{B26C79AD-3664-A4E8-4299-DB605298361A}"/>
              </a:ext>
            </a:extLst>
          </p:cNvPr>
          <p:cNvGrpSpPr/>
          <p:nvPr/>
        </p:nvGrpSpPr>
        <p:grpSpPr>
          <a:xfrm>
            <a:off x="647719" y="6245289"/>
            <a:ext cx="311112" cy="311112"/>
            <a:chOff x="9285316" y="4586316"/>
            <a:chExt cx="311112" cy="311112"/>
          </a:xfrm>
          <a:solidFill>
            <a:srgbClr val="0E5B93"/>
          </a:solidFill>
        </p:grpSpPr>
        <p:sp>
          <p:nvSpPr>
            <p:cNvPr id="19" name="圓形: 空心 18">
              <a:extLst>
                <a:ext uri="{FF2B5EF4-FFF2-40B4-BE49-F238E27FC236}">
                  <a16:creationId xmlns:a16="http://schemas.microsoft.com/office/drawing/2014/main" id="{B4B7A8E5-32C5-F575-03FB-2A304F03D09F}"/>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20" name="直線接點 19">
              <a:extLst>
                <a:ext uri="{FF2B5EF4-FFF2-40B4-BE49-F238E27FC236}">
                  <a16:creationId xmlns:a16="http://schemas.microsoft.com/office/drawing/2014/main" id="{B8FBA469-773F-015E-03A7-914D0CE0B238}"/>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26" name="十字形 25">
            <a:extLst>
              <a:ext uri="{FF2B5EF4-FFF2-40B4-BE49-F238E27FC236}">
                <a16:creationId xmlns:a16="http://schemas.microsoft.com/office/drawing/2014/main" id="{DA6343BC-44F0-07D5-9D03-CF0F75931C1D}"/>
              </a:ext>
            </a:extLst>
          </p:cNvPr>
          <p:cNvSpPr/>
          <p:nvPr/>
        </p:nvSpPr>
        <p:spPr>
          <a:xfrm flipH="1">
            <a:off x="11290477" y="6281914"/>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2" name="群組 21">
            <a:extLst>
              <a:ext uri="{FF2B5EF4-FFF2-40B4-BE49-F238E27FC236}">
                <a16:creationId xmlns:a16="http://schemas.microsoft.com/office/drawing/2014/main" id="{0F1A22A9-5E87-CE46-A167-AD14D5AFE67B}"/>
              </a:ext>
            </a:extLst>
          </p:cNvPr>
          <p:cNvGrpSpPr>
            <a:grpSpLocks/>
          </p:cNvGrpSpPr>
          <p:nvPr/>
        </p:nvGrpSpPr>
        <p:grpSpPr>
          <a:xfrm>
            <a:off x="6392974" y="1174096"/>
            <a:ext cx="4924021" cy="4932094"/>
            <a:chOff x="9183096" y="4475594"/>
            <a:chExt cx="2103005" cy="2103005"/>
          </a:xfrm>
          <a:solidFill>
            <a:srgbClr val="27A77D"/>
          </a:solidFill>
        </p:grpSpPr>
        <p:grpSp>
          <p:nvGrpSpPr>
            <p:cNvPr id="23" name="群組 22">
              <a:extLst>
                <a:ext uri="{FF2B5EF4-FFF2-40B4-BE49-F238E27FC236}">
                  <a16:creationId xmlns:a16="http://schemas.microsoft.com/office/drawing/2014/main" id="{F39DCC58-84B6-2D81-E043-22DC8987E354}"/>
                </a:ext>
              </a:extLst>
            </p:cNvPr>
            <p:cNvGrpSpPr/>
            <p:nvPr/>
          </p:nvGrpSpPr>
          <p:grpSpPr>
            <a:xfrm rot="2700000">
              <a:off x="9183096" y="4475594"/>
              <a:ext cx="2103005" cy="2103005"/>
              <a:chOff x="9285316" y="4586316"/>
              <a:chExt cx="311112" cy="311112"/>
            </a:xfrm>
            <a:grpFill/>
          </p:grpSpPr>
          <p:sp>
            <p:nvSpPr>
              <p:cNvPr id="27" name="圓形: 空心 26">
                <a:extLst>
                  <a:ext uri="{FF2B5EF4-FFF2-40B4-BE49-F238E27FC236}">
                    <a16:creationId xmlns:a16="http://schemas.microsoft.com/office/drawing/2014/main" id="{8A163336-1507-56B3-0F1D-5C5191EAC07A}"/>
                  </a:ext>
                </a:extLst>
              </p:cNvPr>
              <p:cNvSpPr/>
              <p:nvPr/>
            </p:nvSpPr>
            <p:spPr>
              <a:xfrm flipH="1">
                <a:off x="9285316" y="4586316"/>
                <a:ext cx="311112" cy="311112"/>
              </a:xfrm>
              <a:prstGeom prst="donut">
                <a:avLst>
                  <a:gd name="adj" fmla="val 12843"/>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28" name="直線接點 27">
                <a:extLst>
                  <a:ext uri="{FF2B5EF4-FFF2-40B4-BE49-F238E27FC236}">
                    <a16:creationId xmlns:a16="http://schemas.microsoft.com/office/drawing/2014/main" id="{2725CA59-43BD-9E38-928B-419214DA42CC}"/>
                  </a:ext>
                </a:extLst>
              </p:cNvPr>
              <p:cNvCxnSpPr>
                <a:cxnSpLocks/>
              </p:cNvCxnSpPr>
              <p:nvPr/>
            </p:nvCxnSpPr>
            <p:spPr>
              <a:xfrm>
                <a:off x="9317955" y="4745630"/>
                <a:ext cx="241300" cy="0"/>
              </a:xfrm>
              <a:prstGeom prst="line">
                <a:avLst/>
              </a:prstGeom>
              <a:solidFill>
                <a:srgbClr val="0E5B93"/>
              </a:solidFill>
              <a:ln w="190500">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24" name="文字方塊 23">
              <a:extLst>
                <a:ext uri="{FF2B5EF4-FFF2-40B4-BE49-F238E27FC236}">
                  <a16:creationId xmlns:a16="http://schemas.microsoft.com/office/drawing/2014/main" id="{969707F0-2519-D926-7B1D-008BBA797638}"/>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solidFill>
              <a:srgbClr val="0E5B93"/>
            </a:solidFill>
            <a:ln>
              <a:solidFill>
                <a:srgbClr val="0E5B93"/>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25" name="文字方塊 24">
              <a:extLst>
                <a:ext uri="{FF2B5EF4-FFF2-40B4-BE49-F238E27FC236}">
                  <a16:creationId xmlns:a16="http://schemas.microsoft.com/office/drawing/2014/main" id="{ABE678FC-E8AB-F65D-7E65-DCD220770139}"/>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solidFill>
              <a:srgbClr val="0E5B93"/>
            </a:solidFill>
            <a:ln>
              <a:solidFill>
                <a:srgbClr val="0E5B93"/>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35" name="群組 34">
            <a:extLst>
              <a:ext uri="{FF2B5EF4-FFF2-40B4-BE49-F238E27FC236}">
                <a16:creationId xmlns:a16="http://schemas.microsoft.com/office/drawing/2014/main" id="{7B27682F-560C-8169-255A-ACA95B200E60}"/>
              </a:ext>
            </a:extLst>
          </p:cNvPr>
          <p:cNvGrpSpPr>
            <a:grpSpLocks/>
          </p:cNvGrpSpPr>
          <p:nvPr/>
        </p:nvGrpSpPr>
        <p:grpSpPr>
          <a:xfrm>
            <a:off x="6452573" y="1356376"/>
            <a:ext cx="4924021" cy="4932094"/>
            <a:chOff x="9182102" y="4474035"/>
            <a:chExt cx="2103005" cy="2103005"/>
          </a:xfrm>
          <a:solidFill>
            <a:srgbClr val="0E5B93">
              <a:alpha val="30000"/>
            </a:srgbClr>
          </a:solidFill>
        </p:grpSpPr>
        <p:grpSp>
          <p:nvGrpSpPr>
            <p:cNvPr id="36" name="群組 35">
              <a:extLst>
                <a:ext uri="{FF2B5EF4-FFF2-40B4-BE49-F238E27FC236}">
                  <a16:creationId xmlns:a16="http://schemas.microsoft.com/office/drawing/2014/main" id="{4753F411-154E-EE1A-179E-CEEDC013F9C9}"/>
                </a:ext>
              </a:extLst>
            </p:cNvPr>
            <p:cNvGrpSpPr/>
            <p:nvPr/>
          </p:nvGrpSpPr>
          <p:grpSpPr>
            <a:xfrm rot="2700000">
              <a:off x="9182102" y="4474035"/>
              <a:ext cx="2103005" cy="2103005"/>
              <a:chOff x="9285049" y="4586257"/>
              <a:chExt cx="311112" cy="311112"/>
            </a:xfrm>
            <a:grpFill/>
          </p:grpSpPr>
          <p:sp>
            <p:nvSpPr>
              <p:cNvPr id="39" name="圓形: 空心 38">
                <a:extLst>
                  <a:ext uri="{FF2B5EF4-FFF2-40B4-BE49-F238E27FC236}">
                    <a16:creationId xmlns:a16="http://schemas.microsoft.com/office/drawing/2014/main" id="{1F037BE5-E365-7739-A4D8-70AAC0A7E407}"/>
                  </a:ext>
                </a:extLst>
              </p:cNvPr>
              <p:cNvSpPr/>
              <p:nvPr/>
            </p:nvSpPr>
            <p:spPr>
              <a:xfrm flipH="1">
                <a:off x="9285049" y="4586257"/>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0" name="直線接點 39">
                <a:extLst>
                  <a:ext uri="{FF2B5EF4-FFF2-40B4-BE49-F238E27FC236}">
                    <a16:creationId xmlns:a16="http://schemas.microsoft.com/office/drawing/2014/main" id="{F3060148-427A-10AD-37B5-B6A516D6BEB3}"/>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7" name="文字方塊 36">
              <a:extLst>
                <a:ext uri="{FF2B5EF4-FFF2-40B4-BE49-F238E27FC236}">
                  <a16:creationId xmlns:a16="http://schemas.microsoft.com/office/drawing/2014/main" id="{F3C27C24-8401-AA55-2FBC-E28994D71629}"/>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38" name="文字方塊 37">
              <a:extLst>
                <a:ext uri="{FF2B5EF4-FFF2-40B4-BE49-F238E27FC236}">
                  <a16:creationId xmlns:a16="http://schemas.microsoft.com/office/drawing/2014/main" id="{47B61019-3BFD-AD91-5552-1E351DDED89C}"/>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2" name="群組 1">
            <a:extLst>
              <a:ext uri="{FF2B5EF4-FFF2-40B4-BE49-F238E27FC236}">
                <a16:creationId xmlns:a16="http://schemas.microsoft.com/office/drawing/2014/main" id="{0997DC3B-EF60-4F52-B64C-E4BA23922788}"/>
              </a:ext>
            </a:extLst>
          </p:cNvPr>
          <p:cNvGrpSpPr/>
          <p:nvPr/>
        </p:nvGrpSpPr>
        <p:grpSpPr>
          <a:xfrm>
            <a:off x="3555649" y="6214540"/>
            <a:ext cx="5080703" cy="563009"/>
            <a:chOff x="6433444" y="6217054"/>
            <a:chExt cx="6229993" cy="563009"/>
          </a:xfrm>
        </p:grpSpPr>
        <p:sp>
          <p:nvSpPr>
            <p:cNvPr id="3" name="Google Shape;101;p15">
              <a:extLst>
                <a:ext uri="{FF2B5EF4-FFF2-40B4-BE49-F238E27FC236}">
                  <a16:creationId xmlns:a16="http://schemas.microsoft.com/office/drawing/2014/main" id="{A98BB0A9-59D0-963C-61E0-B06A7834E3F1}"/>
                </a:ext>
              </a:extLst>
            </p:cNvPr>
            <p:cNvSpPr txBox="1">
              <a:spLocks/>
            </p:cNvSpPr>
            <p:nvPr/>
          </p:nvSpPr>
          <p:spPr>
            <a:xfrm>
              <a:off x="6552637" y="6217054"/>
              <a:ext cx="6110800" cy="539200"/>
            </a:xfrm>
            <a:prstGeom prst="rect">
              <a:avLst/>
            </a:prstGeom>
          </p:spPr>
          <p:txBody>
            <a:bodyPr spcFirstLastPara="1" vert="horz" wrap="square" lIns="121900" tIns="121900" rIns="121900" bIns="121900" rtlCol="0" anchor="t" anchorCtr="0">
              <a:noAutofit/>
            </a:bodyPr>
            <a:lstStyle>
              <a:defPPr>
                <a:defRPr lang="en-US"/>
              </a:defPPr>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spcAft>
                  <a:spcPts val="0"/>
                </a:spcAft>
              </a:pPr>
              <a:r>
                <a:rPr lang="zh-TW" altLang="en-US"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請尊重原作者，不得盜錄及共享帳號</a:t>
              </a:r>
              <a:endParaRPr lang="en-US"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pic>
          <p:nvPicPr>
            <p:cNvPr id="4" name="圖形 3" descr="警告">
              <a:extLst>
                <a:ext uri="{FF2B5EF4-FFF2-40B4-BE49-F238E27FC236}">
                  <a16:creationId xmlns:a16="http://schemas.microsoft.com/office/drawing/2014/main" id="{F8800AB0-6B22-1BE4-D5F3-64548F92E98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33444" y="6459129"/>
              <a:ext cx="320936" cy="320934"/>
            </a:xfrm>
            <a:prstGeom prst="rect">
              <a:avLst/>
            </a:prstGeom>
          </p:spPr>
        </p:pic>
      </p:grpSp>
      <p:sp>
        <p:nvSpPr>
          <p:cNvPr id="5" name="矩形 4">
            <a:extLst>
              <a:ext uri="{FF2B5EF4-FFF2-40B4-BE49-F238E27FC236}">
                <a16:creationId xmlns:a16="http://schemas.microsoft.com/office/drawing/2014/main" id="{5BD05DC6-10F6-2272-3FED-4ECE85B16999}"/>
              </a:ext>
            </a:extLst>
          </p:cNvPr>
          <p:cNvSpPr>
            <a:spLocks/>
          </p:cNvSpPr>
          <p:nvPr/>
        </p:nvSpPr>
        <p:spPr>
          <a:xfrm>
            <a:off x="0" y="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Google Shape;100;p15">
            <a:extLst>
              <a:ext uri="{FF2B5EF4-FFF2-40B4-BE49-F238E27FC236}">
                <a16:creationId xmlns:a16="http://schemas.microsoft.com/office/drawing/2014/main" id="{4BFAE81E-3E9A-5CE1-E2D1-45908DB3E503}"/>
              </a:ext>
            </a:extLst>
          </p:cNvPr>
          <p:cNvSpPr txBox="1">
            <a:spLocks/>
          </p:cNvSpPr>
          <p:nvPr/>
        </p:nvSpPr>
        <p:spPr>
          <a:xfrm>
            <a:off x="950967" y="1447170"/>
            <a:ext cx="6110800" cy="31816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spcBef>
                <a:spcPts val="0"/>
              </a:spcBef>
            </a:pPr>
            <a:r>
              <a:rPr lang="zh-TW" altLang="en-US" sz="4000" dirty="0">
                <a:solidFill>
                  <a:srgbClr val="000046"/>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社區常見疾病應對守則</a:t>
            </a:r>
            <a:endParaRPr lang="en-US" sz="4000" dirty="0">
              <a:solidFill>
                <a:srgbClr val="000046"/>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sp>
        <p:nvSpPr>
          <p:cNvPr id="7" name="Google Shape;101;p15">
            <a:extLst>
              <a:ext uri="{FF2B5EF4-FFF2-40B4-BE49-F238E27FC236}">
                <a16:creationId xmlns:a16="http://schemas.microsoft.com/office/drawing/2014/main" id="{27F2FE4C-EA68-4644-8315-E2D64133357F}"/>
              </a:ext>
            </a:extLst>
          </p:cNvPr>
          <p:cNvSpPr txBox="1">
            <a:spLocks/>
          </p:cNvSpPr>
          <p:nvPr/>
        </p:nvSpPr>
        <p:spPr>
          <a:xfrm>
            <a:off x="950967" y="4706936"/>
            <a:ext cx="6110800" cy="1021673"/>
          </a:xfrm>
          <a:prstGeom prst="rect">
            <a:avLst/>
          </a:prstGeom>
        </p:spPr>
        <p:txBody>
          <a:bodyPr spcFirstLastPara="1" vert="horz" wrap="square" lIns="121900" tIns="121900" rIns="121900" bIns="121900" rtlCol="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spcAft>
                <a:spcPts val="0"/>
              </a:spcAft>
            </a:pPr>
            <a:r>
              <a:rPr lang="zh-TW" altLang="en-US"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眼睛的各種毛，病</a:t>
            </a:r>
            <a:endParaRPr lang="en-US" altLang="zh-TW"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a:p>
            <a:pPr>
              <a:spcAft>
                <a:spcPts val="0"/>
              </a:spcAft>
            </a:pPr>
            <a:r>
              <a:rPr lang="en-US" altLang="zh-TW" sz="20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The Fur of the Eyes </a:t>
            </a:r>
          </a:p>
          <a:p>
            <a:pPr>
              <a:spcAft>
                <a:spcPts val="0"/>
              </a:spcAft>
            </a:pPr>
            <a:endParaRPr lang="en-US"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nvGrpSpPr>
          <p:cNvPr id="8" name="Google Shape;102;p15">
            <a:extLst>
              <a:ext uri="{FF2B5EF4-FFF2-40B4-BE49-F238E27FC236}">
                <a16:creationId xmlns:a16="http://schemas.microsoft.com/office/drawing/2014/main" id="{F16E21B6-E15E-BB1B-B480-05CCBD2DCCE9}"/>
              </a:ext>
            </a:extLst>
          </p:cNvPr>
          <p:cNvGrpSpPr/>
          <p:nvPr/>
        </p:nvGrpSpPr>
        <p:grpSpPr>
          <a:xfrm>
            <a:off x="10290705" y="456780"/>
            <a:ext cx="1134533" cy="264000"/>
            <a:chOff x="6248438" y="617700"/>
            <a:chExt cx="850900" cy="198000"/>
          </a:xfrm>
        </p:grpSpPr>
        <p:sp>
          <p:nvSpPr>
            <p:cNvPr id="15" name="Google Shape;103;p15">
              <a:extLst>
                <a:ext uri="{FF2B5EF4-FFF2-40B4-BE49-F238E27FC236}">
                  <a16:creationId xmlns:a16="http://schemas.microsoft.com/office/drawing/2014/main" id="{B18FF324-668F-2148-D583-EDEEB8F6FA7E}"/>
                </a:ext>
              </a:extLst>
            </p:cNvPr>
            <p:cNvSpPr/>
            <p:nvPr/>
          </p:nvSpPr>
          <p:spPr>
            <a:xfrm>
              <a:off x="6248438" y="617700"/>
              <a:ext cx="198000" cy="198000"/>
            </a:xfrm>
            <a:prstGeom prst="rect">
              <a:avLst/>
            </a:prstGeom>
            <a:solidFill>
              <a:srgbClr val="1CB5E0"/>
            </a:solidFill>
            <a:ln>
              <a:noFill/>
            </a:ln>
          </p:spPr>
          <p:txBody>
            <a:bodyPr spcFirstLastPara="1" wrap="square" lIns="121900" tIns="121900" rIns="121900" bIns="121900" anchor="ctr" anchorCtr="0">
              <a:noAutofit/>
            </a:bodyPr>
            <a:lstStyle/>
            <a:p>
              <a:endParaRPr sz="2400" dirty="0"/>
            </a:p>
          </p:txBody>
        </p:sp>
        <p:sp>
          <p:nvSpPr>
            <p:cNvPr id="21" name="Google Shape;104;p15">
              <a:extLst>
                <a:ext uri="{FF2B5EF4-FFF2-40B4-BE49-F238E27FC236}">
                  <a16:creationId xmlns:a16="http://schemas.microsoft.com/office/drawing/2014/main" id="{7767375C-3502-F7C4-E535-7941257743E9}"/>
                </a:ext>
              </a:extLst>
            </p:cNvPr>
            <p:cNvSpPr/>
            <p:nvPr/>
          </p:nvSpPr>
          <p:spPr>
            <a:xfrm>
              <a:off x="6574888" y="617700"/>
              <a:ext cx="198000" cy="198000"/>
            </a:xfrm>
            <a:prstGeom prst="rect">
              <a:avLst/>
            </a:prstGeom>
            <a:solidFill>
              <a:srgbClr val="0E5B93"/>
            </a:solidFill>
            <a:ln>
              <a:solidFill>
                <a:schemeClr val="bg1"/>
              </a:solidFill>
            </a:ln>
          </p:spPr>
          <p:txBody>
            <a:bodyPr spcFirstLastPara="1" wrap="square" lIns="121900" tIns="121900" rIns="121900" bIns="121900" anchor="ctr" anchorCtr="0">
              <a:noAutofit/>
            </a:bodyPr>
            <a:lstStyle/>
            <a:p>
              <a:endParaRPr sz="2400" dirty="0"/>
            </a:p>
          </p:txBody>
        </p:sp>
        <p:sp>
          <p:nvSpPr>
            <p:cNvPr id="29" name="Google Shape;105;p15">
              <a:extLst>
                <a:ext uri="{FF2B5EF4-FFF2-40B4-BE49-F238E27FC236}">
                  <a16:creationId xmlns:a16="http://schemas.microsoft.com/office/drawing/2014/main" id="{0CC83981-866D-1D5A-338B-90F998AD25EB}"/>
                </a:ext>
              </a:extLst>
            </p:cNvPr>
            <p:cNvSpPr/>
            <p:nvPr/>
          </p:nvSpPr>
          <p:spPr>
            <a:xfrm>
              <a:off x="6901338" y="617700"/>
              <a:ext cx="198000" cy="198000"/>
            </a:xfrm>
            <a:prstGeom prst="rect">
              <a:avLst/>
            </a:prstGeom>
            <a:solidFill>
              <a:srgbClr val="000046"/>
            </a:solidFill>
            <a:ln>
              <a:noFill/>
            </a:ln>
          </p:spPr>
          <p:txBody>
            <a:bodyPr spcFirstLastPara="1" wrap="square" lIns="121900" tIns="121900" rIns="121900" bIns="121900" anchor="ctr" anchorCtr="0">
              <a:noAutofit/>
            </a:bodyPr>
            <a:lstStyle/>
            <a:p>
              <a:endParaRPr sz="2400" dirty="0"/>
            </a:p>
          </p:txBody>
        </p:sp>
      </p:grpSp>
      <p:sp>
        <p:nvSpPr>
          <p:cNvPr id="30" name="十字形 29">
            <a:extLst>
              <a:ext uri="{FF2B5EF4-FFF2-40B4-BE49-F238E27FC236}">
                <a16:creationId xmlns:a16="http://schemas.microsoft.com/office/drawing/2014/main" id="{F1B7BCEA-C43F-657A-FDA2-B43859CE415A}"/>
              </a:ext>
            </a:extLst>
          </p:cNvPr>
          <p:cNvSpPr/>
          <p:nvPr/>
        </p:nvSpPr>
        <p:spPr>
          <a:xfrm flipH="1">
            <a:off x="658803" y="316134"/>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31" name="群組 30">
            <a:extLst>
              <a:ext uri="{FF2B5EF4-FFF2-40B4-BE49-F238E27FC236}">
                <a16:creationId xmlns:a16="http://schemas.microsoft.com/office/drawing/2014/main" id="{94682A92-2DD9-0DD1-8478-A15A73ECA394}"/>
              </a:ext>
            </a:extLst>
          </p:cNvPr>
          <p:cNvGrpSpPr/>
          <p:nvPr/>
        </p:nvGrpSpPr>
        <p:grpSpPr>
          <a:xfrm>
            <a:off x="647719" y="6254859"/>
            <a:ext cx="311112" cy="311112"/>
            <a:chOff x="9285316" y="4586316"/>
            <a:chExt cx="311112" cy="311112"/>
          </a:xfrm>
          <a:solidFill>
            <a:srgbClr val="0E5B93"/>
          </a:solidFill>
        </p:grpSpPr>
        <p:sp>
          <p:nvSpPr>
            <p:cNvPr id="32" name="圓形: 空心 31">
              <a:extLst>
                <a:ext uri="{FF2B5EF4-FFF2-40B4-BE49-F238E27FC236}">
                  <a16:creationId xmlns:a16="http://schemas.microsoft.com/office/drawing/2014/main" id="{207CE210-79C1-D11A-FADB-2863DBDB0BB8}"/>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3" name="直線接點 32">
              <a:extLst>
                <a:ext uri="{FF2B5EF4-FFF2-40B4-BE49-F238E27FC236}">
                  <a16:creationId xmlns:a16="http://schemas.microsoft.com/office/drawing/2014/main" id="{435C0D42-BF1C-6954-064D-60547109106C}"/>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4" name="十字形 33">
            <a:extLst>
              <a:ext uri="{FF2B5EF4-FFF2-40B4-BE49-F238E27FC236}">
                <a16:creationId xmlns:a16="http://schemas.microsoft.com/office/drawing/2014/main" id="{69F4B09E-F09E-17D5-E314-6F948138AE14}"/>
              </a:ext>
            </a:extLst>
          </p:cNvPr>
          <p:cNvSpPr/>
          <p:nvPr/>
        </p:nvSpPr>
        <p:spPr>
          <a:xfrm flipH="1">
            <a:off x="11290477" y="6291484"/>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41" name="群組 40">
            <a:extLst>
              <a:ext uri="{FF2B5EF4-FFF2-40B4-BE49-F238E27FC236}">
                <a16:creationId xmlns:a16="http://schemas.microsoft.com/office/drawing/2014/main" id="{0BD5069C-83AC-9579-7EA5-2497DCC1AF26}"/>
              </a:ext>
            </a:extLst>
          </p:cNvPr>
          <p:cNvGrpSpPr>
            <a:grpSpLocks/>
          </p:cNvGrpSpPr>
          <p:nvPr/>
        </p:nvGrpSpPr>
        <p:grpSpPr>
          <a:xfrm>
            <a:off x="6392974" y="1183666"/>
            <a:ext cx="4924021" cy="4932094"/>
            <a:chOff x="9183096" y="4475594"/>
            <a:chExt cx="2103005" cy="2103005"/>
          </a:xfrm>
          <a:solidFill>
            <a:srgbClr val="27A77D"/>
          </a:solidFill>
        </p:grpSpPr>
        <p:grpSp>
          <p:nvGrpSpPr>
            <p:cNvPr id="42" name="群組 41">
              <a:extLst>
                <a:ext uri="{FF2B5EF4-FFF2-40B4-BE49-F238E27FC236}">
                  <a16:creationId xmlns:a16="http://schemas.microsoft.com/office/drawing/2014/main" id="{549410CB-8A38-3FC5-506B-57E542B7D5A4}"/>
                </a:ext>
              </a:extLst>
            </p:cNvPr>
            <p:cNvGrpSpPr/>
            <p:nvPr/>
          </p:nvGrpSpPr>
          <p:grpSpPr>
            <a:xfrm rot="2700000">
              <a:off x="9183096" y="4475594"/>
              <a:ext cx="2103005" cy="2103005"/>
              <a:chOff x="9285316" y="4586316"/>
              <a:chExt cx="311112" cy="311112"/>
            </a:xfrm>
            <a:grpFill/>
          </p:grpSpPr>
          <p:sp>
            <p:nvSpPr>
              <p:cNvPr id="45" name="圓形: 空心 44">
                <a:extLst>
                  <a:ext uri="{FF2B5EF4-FFF2-40B4-BE49-F238E27FC236}">
                    <a16:creationId xmlns:a16="http://schemas.microsoft.com/office/drawing/2014/main" id="{85A8B75E-28E9-D86D-1873-623A12F415B7}"/>
                  </a:ext>
                </a:extLst>
              </p:cNvPr>
              <p:cNvSpPr/>
              <p:nvPr/>
            </p:nvSpPr>
            <p:spPr>
              <a:xfrm flipH="1">
                <a:off x="9285316" y="4586316"/>
                <a:ext cx="311112" cy="311112"/>
              </a:xfrm>
              <a:prstGeom prst="donut">
                <a:avLst>
                  <a:gd name="adj" fmla="val 12843"/>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6" name="直線接點 45">
                <a:extLst>
                  <a:ext uri="{FF2B5EF4-FFF2-40B4-BE49-F238E27FC236}">
                    <a16:creationId xmlns:a16="http://schemas.microsoft.com/office/drawing/2014/main" id="{67089E58-53A4-2C50-5733-32ACEF71CB3D}"/>
                  </a:ext>
                </a:extLst>
              </p:cNvPr>
              <p:cNvCxnSpPr>
                <a:cxnSpLocks/>
              </p:cNvCxnSpPr>
              <p:nvPr/>
            </p:nvCxnSpPr>
            <p:spPr>
              <a:xfrm>
                <a:off x="9317955" y="4745630"/>
                <a:ext cx="241300" cy="0"/>
              </a:xfrm>
              <a:prstGeom prst="line">
                <a:avLst/>
              </a:prstGeom>
              <a:solidFill>
                <a:srgbClr val="0E5B93"/>
              </a:solidFill>
              <a:ln w="190500">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43" name="文字方塊 42">
              <a:extLst>
                <a:ext uri="{FF2B5EF4-FFF2-40B4-BE49-F238E27FC236}">
                  <a16:creationId xmlns:a16="http://schemas.microsoft.com/office/drawing/2014/main" id="{050D6256-EBCF-A1FF-B77C-82D251F46B0D}"/>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solidFill>
              <a:srgbClr val="0E5B93"/>
            </a:solidFill>
            <a:ln>
              <a:solidFill>
                <a:srgbClr val="0E5B93"/>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44" name="文字方塊 43">
              <a:extLst>
                <a:ext uri="{FF2B5EF4-FFF2-40B4-BE49-F238E27FC236}">
                  <a16:creationId xmlns:a16="http://schemas.microsoft.com/office/drawing/2014/main" id="{FA653873-02FF-FAA6-3FA1-5F3AE136FC15}"/>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solidFill>
              <a:srgbClr val="0E5B93"/>
            </a:solidFill>
            <a:ln>
              <a:solidFill>
                <a:srgbClr val="0E5B93"/>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47" name="群組 46">
            <a:extLst>
              <a:ext uri="{FF2B5EF4-FFF2-40B4-BE49-F238E27FC236}">
                <a16:creationId xmlns:a16="http://schemas.microsoft.com/office/drawing/2014/main" id="{D6C6F1B0-FAFA-D39F-1DDE-7948CDFF1CA9}"/>
              </a:ext>
            </a:extLst>
          </p:cNvPr>
          <p:cNvGrpSpPr>
            <a:grpSpLocks/>
          </p:cNvGrpSpPr>
          <p:nvPr/>
        </p:nvGrpSpPr>
        <p:grpSpPr>
          <a:xfrm>
            <a:off x="6452573" y="1365946"/>
            <a:ext cx="4924021" cy="4932094"/>
            <a:chOff x="9182102" y="4474035"/>
            <a:chExt cx="2103005" cy="2103005"/>
          </a:xfrm>
          <a:solidFill>
            <a:srgbClr val="0E5B93">
              <a:alpha val="30000"/>
            </a:srgbClr>
          </a:solidFill>
        </p:grpSpPr>
        <p:grpSp>
          <p:nvGrpSpPr>
            <p:cNvPr id="48" name="群組 47">
              <a:extLst>
                <a:ext uri="{FF2B5EF4-FFF2-40B4-BE49-F238E27FC236}">
                  <a16:creationId xmlns:a16="http://schemas.microsoft.com/office/drawing/2014/main" id="{30C62C5C-0A8C-5F7D-ACBA-30880B476ADA}"/>
                </a:ext>
              </a:extLst>
            </p:cNvPr>
            <p:cNvGrpSpPr/>
            <p:nvPr/>
          </p:nvGrpSpPr>
          <p:grpSpPr>
            <a:xfrm rot="2700000">
              <a:off x="9182102" y="4474035"/>
              <a:ext cx="2103005" cy="2103005"/>
              <a:chOff x="9285049" y="4586257"/>
              <a:chExt cx="311112" cy="311112"/>
            </a:xfrm>
            <a:grpFill/>
          </p:grpSpPr>
          <p:sp>
            <p:nvSpPr>
              <p:cNvPr id="51" name="圓形: 空心 50">
                <a:extLst>
                  <a:ext uri="{FF2B5EF4-FFF2-40B4-BE49-F238E27FC236}">
                    <a16:creationId xmlns:a16="http://schemas.microsoft.com/office/drawing/2014/main" id="{1FB330B8-7773-037D-F60B-562E117238D3}"/>
                  </a:ext>
                </a:extLst>
              </p:cNvPr>
              <p:cNvSpPr/>
              <p:nvPr/>
            </p:nvSpPr>
            <p:spPr>
              <a:xfrm flipH="1">
                <a:off x="9285049" y="4586257"/>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52" name="直線接點 51">
                <a:extLst>
                  <a:ext uri="{FF2B5EF4-FFF2-40B4-BE49-F238E27FC236}">
                    <a16:creationId xmlns:a16="http://schemas.microsoft.com/office/drawing/2014/main" id="{E3950A91-4665-FCEB-5A8C-7EC951F773D1}"/>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49" name="文字方塊 48">
              <a:extLst>
                <a:ext uri="{FF2B5EF4-FFF2-40B4-BE49-F238E27FC236}">
                  <a16:creationId xmlns:a16="http://schemas.microsoft.com/office/drawing/2014/main" id="{CD69989B-128D-BB78-FA48-F6AF771F69A8}"/>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50" name="文字方塊 49">
              <a:extLst>
                <a:ext uri="{FF2B5EF4-FFF2-40B4-BE49-F238E27FC236}">
                  <a16:creationId xmlns:a16="http://schemas.microsoft.com/office/drawing/2014/main" id="{AE65DD19-B0C5-913C-EDEA-C6E748C9543A}"/>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53" name="群組 52">
            <a:extLst>
              <a:ext uri="{FF2B5EF4-FFF2-40B4-BE49-F238E27FC236}">
                <a16:creationId xmlns:a16="http://schemas.microsoft.com/office/drawing/2014/main" id="{76B9F343-ABCC-EBFD-22A6-287F32E01ED8}"/>
              </a:ext>
            </a:extLst>
          </p:cNvPr>
          <p:cNvGrpSpPr/>
          <p:nvPr/>
        </p:nvGrpSpPr>
        <p:grpSpPr>
          <a:xfrm>
            <a:off x="3555649" y="6224110"/>
            <a:ext cx="5080703" cy="563009"/>
            <a:chOff x="6433444" y="6217054"/>
            <a:chExt cx="6229993" cy="563009"/>
          </a:xfrm>
        </p:grpSpPr>
        <p:sp>
          <p:nvSpPr>
            <p:cNvPr id="54" name="Google Shape;101;p15">
              <a:extLst>
                <a:ext uri="{FF2B5EF4-FFF2-40B4-BE49-F238E27FC236}">
                  <a16:creationId xmlns:a16="http://schemas.microsoft.com/office/drawing/2014/main" id="{21702F8C-5BA6-F1A1-3D79-49C70D4B3E6B}"/>
                </a:ext>
              </a:extLst>
            </p:cNvPr>
            <p:cNvSpPr txBox="1">
              <a:spLocks/>
            </p:cNvSpPr>
            <p:nvPr/>
          </p:nvSpPr>
          <p:spPr>
            <a:xfrm>
              <a:off x="6552637" y="6217054"/>
              <a:ext cx="6110800" cy="539200"/>
            </a:xfrm>
            <a:prstGeom prst="rect">
              <a:avLst/>
            </a:prstGeom>
          </p:spPr>
          <p:txBody>
            <a:bodyPr spcFirstLastPara="1" vert="horz" wrap="square" lIns="121900" tIns="121900" rIns="121900" bIns="121900" rtlCol="0" anchor="t" anchorCtr="0">
              <a:noAutofit/>
            </a:bodyPr>
            <a:lstStyle>
              <a:defPPr>
                <a:defRPr lang="en-US"/>
              </a:defPPr>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spcAft>
                  <a:spcPts val="0"/>
                </a:spcAft>
              </a:pPr>
              <a:r>
                <a:rPr lang="zh-TW" altLang="en-US"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請尊重原作者，不得盜錄及共享帳號</a:t>
              </a:r>
              <a:endParaRPr lang="en-US"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pic>
          <p:nvPicPr>
            <p:cNvPr id="55" name="圖形 54" descr="警告">
              <a:extLst>
                <a:ext uri="{FF2B5EF4-FFF2-40B4-BE49-F238E27FC236}">
                  <a16:creationId xmlns:a16="http://schemas.microsoft.com/office/drawing/2014/main" id="{5AFEFEF7-AB17-EFE0-AC7F-FEBEEBF7550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33444" y="6459129"/>
              <a:ext cx="320936" cy="320934"/>
            </a:xfrm>
            <a:prstGeom prst="rect">
              <a:avLst/>
            </a:prstGeom>
          </p:spPr>
        </p:pic>
      </p:grpSp>
    </p:spTree>
    <p:extLst>
      <p:ext uri="{BB962C8B-B14F-4D97-AF65-F5344CB8AC3E}">
        <p14:creationId xmlns:p14="http://schemas.microsoft.com/office/powerpoint/2010/main" val="2185959316"/>
      </p:ext>
    </p:extLst>
  </p:cSld>
  <p:clrMapOvr>
    <a:masterClrMapping/>
  </p:clrMapOvr>
  <mc:AlternateContent xmlns:mc="http://schemas.openxmlformats.org/markup-compatibility/2006" xmlns:p14="http://schemas.microsoft.com/office/powerpoint/2010/main">
    <mc:Choice Requires="p14">
      <p:transition spd="slow" p14:dur="3000">
        <p14:shred dir="out"/>
        <p:sndAc>
          <p:stSnd>
            <p:snd r:embed="rId2" name="mixkit-winning-a-coin-PLAY GUITAR NEW.wav"/>
          </p:stSnd>
        </p:sndAc>
      </p:transition>
    </mc:Choice>
    <mc:Fallback xmlns="">
      <p:transition spd="slow">
        <p:fade/>
        <p:sndAc>
          <p:stSnd>
            <p:snd r:embed="rId4" name="mixkit-winning-a-coin-PLAY GUITAR NEW.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869EC-A766-BC74-DB8B-1D1C36021F1E}"/>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A1FA6CF1-70DA-5DC6-9B75-2490A69B23EA}"/>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15" name="群組 14">
            <a:extLst>
              <a:ext uri="{FF2B5EF4-FFF2-40B4-BE49-F238E27FC236}">
                <a16:creationId xmlns:a16="http://schemas.microsoft.com/office/drawing/2014/main" id="{5EB69A0E-F5EB-684C-F576-AFC5001B9DB0}"/>
              </a:ext>
            </a:extLst>
          </p:cNvPr>
          <p:cNvGrpSpPr/>
          <p:nvPr/>
        </p:nvGrpSpPr>
        <p:grpSpPr>
          <a:xfrm>
            <a:off x="-1909302" y="4725264"/>
            <a:ext cx="16010604" cy="3361512"/>
            <a:chOff x="-1234736" y="4725264"/>
            <a:chExt cx="16010604" cy="3361512"/>
          </a:xfrm>
        </p:grpSpPr>
        <p:grpSp>
          <p:nvGrpSpPr>
            <p:cNvPr id="16" name="群組 15">
              <a:extLst>
                <a:ext uri="{FF2B5EF4-FFF2-40B4-BE49-F238E27FC236}">
                  <a16:creationId xmlns:a16="http://schemas.microsoft.com/office/drawing/2014/main" id="{6348269C-CD57-DAEF-B351-CBAED74DCA8B}"/>
                </a:ext>
              </a:extLst>
            </p:cNvPr>
            <p:cNvGrpSpPr>
              <a:grpSpLocks/>
            </p:cNvGrpSpPr>
            <p:nvPr/>
          </p:nvGrpSpPr>
          <p:grpSpPr>
            <a:xfrm>
              <a:off x="-1234736" y="4725264"/>
              <a:ext cx="3356010" cy="3361512"/>
              <a:chOff x="9183091" y="4475589"/>
              <a:chExt cx="2103005" cy="2103005"/>
            </a:xfrm>
            <a:solidFill>
              <a:srgbClr val="0E5B93">
                <a:alpha val="50000"/>
              </a:srgbClr>
            </a:solidFill>
          </p:grpSpPr>
          <p:grpSp>
            <p:nvGrpSpPr>
              <p:cNvPr id="55" name="群組 54">
                <a:extLst>
                  <a:ext uri="{FF2B5EF4-FFF2-40B4-BE49-F238E27FC236}">
                    <a16:creationId xmlns:a16="http://schemas.microsoft.com/office/drawing/2014/main" id="{2E2D5906-AA04-5C60-2F8B-B5A1D2F0779D}"/>
                  </a:ext>
                </a:extLst>
              </p:cNvPr>
              <p:cNvGrpSpPr/>
              <p:nvPr/>
            </p:nvGrpSpPr>
            <p:grpSpPr>
              <a:xfrm rot="2700000">
                <a:off x="9183091" y="4475589"/>
                <a:ext cx="2103005" cy="2103005"/>
                <a:chOff x="9285315" y="4586316"/>
                <a:chExt cx="311112" cy="311112"/>
              </a:xfrm>
              <a:grpFill/>
            </p:grpSpPr>
            <p:sp>
              <p:nvSpPr>
                <p:cNvPr id="58" name="圓形: 空心 57">
                  <a:extLst>
                    <a:ext uri="{FF2B5EF4-FFF2-40B4-BE49-F238E27FC236}">
                      <a16:creationId xmlns:a16="http://schemas.microsoft.com/office/drawing/2014/main" id="{03C6E814-707A-EC2D-A021-862F731C4D6C}"/>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59" name="直線接點 58">
                  <a:extLst>
                    <a:ext uri="{FF2B5EF4-FFF2-40B4-BE49-F238E27FC236}">
                      <a16:creationId xmlns:a16="http://schemas.microsoft.com/office/drawing/2014/main" id="{62317E68-6BD3-719B-A9E3-DF789A4FDC81}"/>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56" name="文字方塊 55">
                <a:extLst>
                  <a:ext uri="{FF2B5EF4-FFF2-40B4-BE49-F238E27FC236}">
                    <a16:creationId xmlns:a16="http://schemas.microsoft.com/office/drawing/2014/main" id="{595B2212-2D3A-013C-9393-6A564EACDA54}"/>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7" name="文字方塊 56">
                <a:extLst>
                  <a:ext uri="{FF2B5EF4-FFF2-40B4-BE49-F238E27FC236}">
                    <a16:creationId xmlns:a16="http://schemas.microsoft.com/office/drawing/2014/main" id="{4826FFE0-B476-FD29-29FF-474DC6D6FB56}"/>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17" name="群組 16">
              <a:extLst>
                <a:ext uri="{FF2B5EF4-FFF2-40B4-BE49-F238E27FC236}">
                  <a16:creationId xmlns:a16="http://schemas.microsoft.com/office/drawing/2014/main" id="{53235659-FEDE-FFC2-AD45-47E162C7DEB3}"/>
                </a:ext>
              </a:extLst>
            </p:cNvPr>
            <p:cNvGrpSpPr>
              <a:grpSpLocks/>
            </p:cNvGrpSpPr>
            <p:nvPr/>
          </p:nvGrpSpPr>
          <p:grpSpPr>
            <a:xfrm>
              <a:off x="2092012" y="5803196"/>
              <a:ext cx="1899121" cy="1902235"/>
              <a:chOff x="9183091" y="4475589"/>
              <a:chExt cx="2103005" cy="2103005"/>
            </a:xfrm>
            <a:solidFill>
              <a:srgbClr val="0E5B93">
                <a:alpha val="50000"/>
              </a:srgbClr>
            </a:solidFill>
          </p:grpSpPr>
          <p:grpSp>
            <p:nvGrpSpPr>
              <p:cNvPr id="50" name="群組 49">
                <a:extLst>
                  <a:ext uri="{FF2B5EF4-FFF2-40B4-BE49-F238E27FC236}">
                    <a16:creationId xmlns:a16="http://schemas.microsoft.com/office/drawing/2014/main" id="{B3436029-4EF3-B334-B5C8-E2D144F66EE7}"/>
                  </a:ext>
                </a:extLst>
              </p:cNvPr>
              <p:cNvGrpSpPr/>
              <p:nvPr/>
            </p:nvGrpSpPr>
            <p:grpSpPr>
              <a:xfrm rot="2700000">
                <a:off x="9183091" y="4475589"/>
                <a:ext cx="2103005" cy="2103005"/>
                <a:chOff x="9285315" y="4586316"/>
                <a:chExt cx="311112" cy="311112"/>
              </a:xfrm>
              <a:grpFill/>
            </p:grpSpPr>
            <p:sp>
              <p:nvSpPr>
                <p:cNvPr id="53" name="圓形: 空心 52">
                  <a:extLst>
                    <a:ext uri="{FF2B5EF4-FFF2-40B4-BE49-F238E27FC236}">
                      <a16:creationId xmlns:a16="http://schemas.microsoft.com/office/drawing/2014/main" id="{F0222B1E-14D7-5339-8EEF-AC7FF32DE229}"/>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54" name="直線接點 53">
                  <a:extLst>
                    <a:ext uri="{FF2B5EF4-FFF2-40B4-BE49-F238E27FC236}">
                      <a16:creationId xmlns:a16="http://schemas.microsoft.com/office/drawing/2014/main" id="{BDF74C49-7BB5-492A-FC6E-440FFC0E7846}"/>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51" name="文字方塊 50">
                <a:extLst>
                  <a:ext uri="{FF2B5EF4-FFF2-40B4-BE49-F238E27FC236}">
                    <a16:creationId xmlns:a16="http://schemas.microsoft.com/office/drawing/2014/main" id="{15E2DABD-3017-B25F-1375-7F6846669C67}"/>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2" name="文字方塊 51">
                <a:extLst>
                  <a:ext uri="{FF2B5EF4-FFF2-40B4-BE49-F238E27FC236}">
                    <a16:creationId xmlns:a16="http://schemas.microsoft.com/office/drawing/2014/main" id="{28BFF9FB-5767-E9FA-1F6C-2D1DF49B393B}"/>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18" name="群組 17">
              <a:extLst>
                <a:ext uri="{FF2B5EF4-FFF2-40B4-BE49-F238E27FC236}">
                  <a16:creationId xmlns:a16="http://schemas.microsoft.com/office/drawing/2014/main" id="{8D00DC5C-E852-F434-0509-3E52A3289AC6}"/>
                </a:ext>
              </a:extLst>
            </p:cNvPr>
            <p:cNvGrpSpPr>
              <a:grpSpLocks/>
            </p:cNvGrpSpPr>
            <p:nvPr/>
          </p:nvGrpSpPr>
          <p:grpSpPr>
            <a:xfrm>
              <a:off x="11419858" y="4725264"/>
              <a:ext cx="3356010" cy="3361512"/>
              <a:chOff x="9183091" y="4475589"/>
              <a:chExt cx="2103005" cy="2103005"/>
            </a:xfrm>
            <a:solidFill>
              <a:srgbClr val="0E5B93">
                <a:alpha val="50000"/>
              </a:srgbClr>
            </a:solidFill>
          </p:grpSpPr>
          <p:grpSp>
            <p:nvGrpSpPr>
              <p:cNvPr id="25" name="群組 24">
                <a:extLst>
                  <a:ext uri="{FF2B5EF4-FFF2-40B4-BE49-F238E27FC236}">
                    <a16:creationId xmlns:a16="http://schemas.microsoft.com/office/drawing/2014/main" id="{578EC289-6410-8598-19B7-F4272FD5CF75}"/>
                  </a:ext>
                </a:extLst>
              </p:cNvPr>
              <p:cNvGrpSpPr/>
              <p:nvPr/>
            </p:nvGrpSpPr>
            <p:grpSpPr>
              <a:xfrm rot="2700000">
                <a:off x="9183091" y="4475589"/>
                <a:ext cx="2103005" cy="2103005"/>
                <a:chOff x="9285315" y="4586316"/>
                <a:chExt cx="311112" cy="311112"/>
              </a:xfrm>
              <a:grpFill/>
            </p:grpSpPr>
            <p:sp>
              <p:nvSpPr>
                <p:cNvPr id="48" name="圓形: 空心 47">
                  <a:extLst>
                    <a:ext uri="{FF2B5EF4-FFF2-40B4-BE49-F238E27FC236}">
                      <a16:creationId xmlns:a16="http://schemas.microsoft.com/office/drawing/2014/main" id="{3CA16E31-ECE6-0275-C863-B2F1A8A8C947}"/>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9" name="直線接點 48">
                  <a:extLst>
                    <a:ext uri="{FF2B5EF4-FFF2-40B4-BE49-F238E27FC236}">
                      <a16:creationId xmlns:a16="http://schemas.microsoft.com/office/drawing/2014/main" id="{56F24836-576C-631A-9A9B-E505B9CF5F3B}"/>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26" name="文字方塊 25">
                <a:extLst>
                  <a:ext uri="{FF2B5EF4-FFF2-40B4-BE49-F238E27FC236}">
                    <a16:creationId xmlns:a16="http://schemas.microsoft.com/office/drawing/2014/main" id="{0BD4744F-B4C2-267C-572D-A1CCA106F9E4}"/>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8" name="文字方塊 27">
                <a:extLst>
                  <a:ext uri="{FF2B5EF4-FFF2-40B4-BE49-F238E27FC236}">
                    <a16:creationId xmlns:a16="http://schemas.microsoft.com/office/drawing/2014/main" id="{738BBB2F-F813-64C1-8FF8-B19EED366D73}"/>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19" name="群組 18">
              <a:extLst>
                <a:ext uri="{FF2B5EF4-FFF2-40B4-BE49-F238E27FC236}">
                  <a16:creationId xmlns:a16="http://schemas.microsoft.com/office/drawing/2014/main" id="{82D8A554-B5A2-5163-A0E3-89F0ADCB24A9}"/>
                </a:ext>
              </a:extLst>
            </p:cNvPr>
            <p:cNvGrpSpPr>
              <a:grpSpLocks/>
            </p:cNvGrpSpPr>
            <p:nvPr/>
          </p:nvGrpSpPr>
          <p:grpSpPr>
            <a:xfrm>
              <a:off x="9536533" y="5743181"/>
              <a:ext cx="1899121" cy="1902235"/>
              <a:chOff x="9183091" y="4475589"/>
              <a:chExt cx="2103005" cy="2103005"/>
            </a:xfrm>
            <a:solidFill>
              <a:srgbClr val="0E5B93">
                <a:alpha val="50000"/>
              </a:srgbClr>
            </a:solidFill>
          </p:grpSpPr>
          <p:grpSp>
            <p:nvGrpSpPr>
              <p:cNvPr id="20" name="群組 19">
                <a:extLst>
                  <a:ext uri="{FF2B5EF4-FFF2-40B4-BE49-F238E27FC236}">
                    <a16:creationId xmlns:a16="http://schemas.microsoft.com/office/drawing/2014/main" id="{B145B365-2CAE-A262-38BF-91CB6C712439}"/>
                  </a:ext>
                </a:extLst>
              </p:cNvPr>
              <p:cNvGrpSpPr/>
              <p:nvPr/>
            </p:nvGrpSpPr>
            <p:grpSpPr>
              <a:xfrm rot="2700000">
                <a:off x="9183091" y="4475589"/>
                <a:ext cx="2103005" cy="2103005"/>
                <a:chOff x="9285315" y="4586316"/>
                <a:chExt cx="311112" cy="311112"/>
              </a:xfrm>
              <a:grpFill/>
            </p:grpSpPr>
            <p:sp>
              <p:nvSpPr>
                <p:cNvPr id="23" name="圓形: 空心 22">
                  <a:extLst>
                    <a:ext uri="{FF2B5EF4-FFF2-40B4-BE49-F238E27FC236}">
                      <a16:creationId xmlns:a16="http://schemas.microsoft.com/office/drawing/2014/main" id="{D2809B89-CEB7-0FAD-C580-18E6E8FF6200}"/>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24" name="直線接點 23">
                  <a:extLst>
                    <a:ext uri="{FF2B5EF4-FFF2-40B4-BE49-F238E27FC236}">
                      <a16:creationId xmlns:a16="http://schemas.microsoft.com/office/drawing/2014/main" id="{294C83A4-4660-2A7E-8B36-CC5A2D72BA85}"/>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21" name="文字方塊 20">
                <a:extLst>
                  <a:ext uri="{FF2B5EF4-FFF2-40B4-BE49-F238E27FC236}">
                    <a16:creationId xmlns:a16="http://schemas.microsoft.com/office/drawing/2014/main" id="{7AA71043-038B-6D0C-EABE-3E036E252461}"/>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2" name="文字方塊 21">
                <a:extLst>
                  <a:ext uri="{FF2B5EF4-FFF2-40B4-BE49-F238E27FC236}">
                    <a16:creationId xmlns:a16="http://schemas.microsoft.com/office/drawing/2014/main" id="{6A95DE43-FD1A-0B25-150C-51918D8FD1F3}"/>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sp>
        <p:nvSpPr>
          <p:cNvPr id="27" name="十字形 26">
            <a:extLst>
              <a:ext uri="{FF2B5EF4-FFF2-40B4-BE49-F238E27FC236}">
                <a16:creationId xmlns:a16="http://schemas.microsoft.com/office/drawing/2014/main" id="{023887E6-4DFB-6E7B-DAFA-687A682F7046}"/>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621721B5-F9EF-3090-18F9-3500C0F01F18}"/>
              </a:ext>
            </a:extLst>
          </p:cNvPr>
          <p:cNvGrpSpPr/>
          <p:nvPr/>
        </p:nvGrpSpPr>
        <p:grpSpPr>
          <a:xfrm>
            <a:off x="10974989" y="447559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6EBDBBCF-82B7-D16D-FAED-C5897320FED0}"/>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94E76695-08ED-5A6F-8953-7CE0A6A38508}"/>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596E24C4-55E7-8061-1B6E-57A8EBE8C048}"/>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FE32B477-83E8-BFF0-AC53-1281BEDE7AF5}"/>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4C34F88C-B6DE-463D-DEB5-CAD435E92723}"/>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15643D54-B9E4-5866-F9EA-BBD3D2FBE583}"/>
              </a:ext>
            </a:extLst>
          </p:cNvPr>
          <p:cNvSpPr/>
          <p:nvPr/>
        </p:nvSpPr>
        <p:spPr>
          <a:xfrm flipH="1">
            <a:off x="127769"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8" name="文字方塊 7">
            <a:extLst>
              <a:ext uri="{FF2B5EF4-FFF2-40B4-BE49-F238E27FC236}">
                <a16:creationId xmlns:a16="http://schemas.microsoft.com/office/drawing/2014/main" id="{0886BC88-CA67-762A-4B71-690BBD26B110}"/>
              </a:ext>
            </a:extLst>
          </p:cNvPr>
          <p:cNvSpPr txBox="1"/>
          <p:nvPr/>
        </p:nvSpPr>
        <p:spPr>
          <a:xfrm>
            <a:off x="743483" y="698219"/>
            <a:ext cx="954107" cy="5324535"/>
          </a:xfrm>
          <a:prstGeom prst="rect">
            <a:avLst/>
          </a:prstGeom>
          <a:solidFill>
            <a:schemeClr val="bg1">
              <a:alpha val="50000"/>
            </a:schemeClr>
          </a:solidFill>
        </p:spPr>
        <p:txBody>
          <a:bodyPr vert="eaVert" wrap="none" rtlCol="0">
            <a:spAutoFit/>
          </a:bodyPr>
          <a:lstStyle/>
          <a:p>
            <a:r>
              <a:rPr lang="zh-TW" altLang="en-US" sz="50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原發性隅角</a:t>
            </a:r>
            <a:r>
              <a:rPr lang="zh-TW" altLang="en-US" sz="5000" cap="all" spc="100"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rPr>
              <a:t>閉鎖型</a:t>
            </a:r>
          </a:p>
        </p:txBody>
      </p:sp>
      <p:cxnSp>
        <p:nvCxnSpPr>
          <p:cNvPr id="13" name="直線接點 12">
            <a:extLst>
              <a:ext uri="{FF2B5EF4-FFF2-40B4-BE49-F238E27FC236}">
                <a16:creationId xmlns:a16="http://schemas.microsoft.com/office/drawing/2014/main" id="{4B93AE50-564C-D002-71AB-018E81C1763A}"/>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pic>
        <p:nvPicPr>
          <p:cNvPr id="14" name="圖片 13">
            <a:extLst>
              <a:ext uri="{FF2B5EF4-FFF2-40B4-BE49-F238E27FC236}">
                <a16:creationId xmlns:a16="http://schemas.microsoft.com/office/drawing/2014/main" id="{6293C74A-B325-75B1-C4DD-9D7E75967D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73" b="91211" l="9570" r="94727">
                        <a14:foregroundMark x1="94824" y1="53516" x2="94824" y2="53516"/>
                        <a14:foregroundMark x1="94629" y1="53711" x2="94629" y2="53711"/>
                        <a14:foregroundMark x1="60449" y1="91211" x2="60449" y2="91211"/>
                        <a14:foregroundMark x1="12109" y1="48242" x2="12109" y2="48242"/>
                        <a14:foregroundMark x1="61719" y1="9473" x2="61719" y2="9473"/>
                        <a14:foregroundMark x1="34277" y1="19336" x2="34277" y2="19336"/>
                        <a14:foregroundMark x1="22852" y1="28223" x2="22852" y2="28223"/>
                        <a14:foregroundMark x1="10352" y1="50684" x2="10352" y2="50684"/>
                        <a14:foregroundMark x1="10352" y1="50684" x2="10352" y2="50684"/>
                        <a14:foregroundMark x1="10352" y1="50684" x2="10352" y2="50684"/>
                        <a14:foregroundMark x1="10352" y1="50684" x2="10352" y2="50684"/>
                        <a14:foregroundMark x1="10352" y1="50684" x2="10352" y2="50684"/>
                        <a14:foregroundMark x1="9570" y1="49609" x2="9570" y2="49609"/>
                        <a14:backgroundMark x1="54395" y1="14844" x2="54395" y2="14844"/>
                      </a14:backgroundRemoval>
                    </a14:imgEffect>
                  </a14:imgLayer>
                </a14:imgProps>
              </a:ext>
            </a:extLst>
          </a:blip>
          <a:stretch>
            <a:fillRect/>
          </a:stretch>
        </p:blipFill>
        <p:spPr>
          <a:xfrm>
            <a:off x="4147584" y="1480584"/>
            <a:ext cx="3896833" cy="3896833"/>
          </a:xfrm>
          <a:prstGeom prst="rect">
            <a:avLst/>
          </a:prstGeom>
        </p:spPr>
      </p:pic>
      <p:grpSp>
        <p:nvGrpSpPr>
          <p:cNvPr id="3" name="群組 2">
            <a:extLst>
              <a:ext uri="{FF2B5EF4-FFF2-40B4-BE49-F238E27FC236}">
                <a16:creationId xmlns:a16="http://schemas.microsoft.com/office/drawing/2014/main" id="{8CE6E455-A9CD-6AA8-3867-AD5703C83314}"/>
              </a:ext>
            </a:extLst>
          </p:cNvPr>
          <p:cNvGrpSpPr/>
          <p:nvPr/>
        </p:nvGrpSpPr>
        <p:grpSpPr>
          <a:xfrm rot="20460984">
            <a:off x="7223985" y="3460303"/>
            <a:ext cx="301747" cy="301746"/>
            <a:chOff x="2105063" y="4479768"/>
            <a:chExt cx="1653318" cy="1653316"/>
          </a:xfrm>
        </p:grpSpPr>
        <p:cxnSp>
          <p:nvCxnSpPr>
            <p:cNvPr id="4" name="直線接點 3">
              <a:extLst>
                <a:ext uri="{FF2B5EF4-FFF2-40B4-BE49-F238E27FC236}">
                  <a16:creationId xmlns:a16="http://schemas.microsoft.com/office/drawing/2014/main" id="{8B7011EC-8AA7-D132-F89B-E62F33071275}"/>
                </a:ext>
              </a:extLst>
            </p:cNvPr>
            <p:cNvCxnSpPr>
              <a:cxnSpLocks/>
              <a:stCxn id="5" idx="6"/>
              <a:endCxn id="5" idx="2"/>
            </p:cNvCxnSpPr>
            <p:nvPr/>
          </p:nvCxnSpPr>
          <p:spPr>
            <a:xfrm rot="900000">
              <a:off x="2215814" y="4893099"/>
              <a:ext cx="1431813" cy="826657"/>
            </a:xfrm>
            <a:prstGeom prst="line">
              <a:avLst/>
            </a:prstGeom>
            <a:solidFill>
              <a:srgbClr val="FFDD90">
                <a:alpha val="50000"/>
              </a:srgbClr>
            </a:solidFill>
            <a:ln w="38100">
              <a:solidFill>
                <a:srgbClr val="FFDD90">
                  <a:alpha val="50000"/>
                </a:srgbClr>
              </a:solidFill>
            </a:ln>
          </p:spPr>
          <p:style>
            <a:lnRef idx="1">
              <a:schemeClr val="accent1"/>
            </a:lnRef>
            <a:fillRef idx="0">
              <a:schemeClr val="accent1"/>
            </a:fillRef>
            <a:effectRef idx="0">
              <a:schemeClr val="accent1"/>
            </a:effectRef>
            <a:fontRef idx="minor">
              <a:schemeClr val="tx1"/>
            </a:fontRef>
          </p:style>
        </p:cxnSp>
        <p:sp>
          <p:nvSpPr>
            <p:cNvPr id="5" name="圓形: 空心 4">
              <a:extLst>
                <a:ext uri="{FF2B5EF4-FFF2-40B4-BE49-F238E27FC236}">
                  <a16:creationId xmlns:a16="http://schemas.microsoft.com/office/drawing/2014/main" id="{66CA86BD-C360-3EEC-A343-8A7CB2FCD52D}"/>
                </a:ext>
              </a:extLst>
            </p:cNvPr>
            <p:cNvSpPr/>
            <p:nvPr/>
          </p:nvSpPr>
          <p:spPr>
            <a:xfrm rot="2700000" flipH="1">
              <a:off x="2105064" y="4479767"/>
              <a:ext cx="1653316" cy="1653318"/>
            </a:xfrm>
            <a:prstGeom prst="donut">
              <a:avLst>
                <a:gd name="adj" fmla="val 12843"/>
              </a:avLst>
            </a:prstGeom>
            <a:solidFill>
              <a:srgbClr val="FFDD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6" name="文字方塊 5">
              <a:extLst>
                <a:ext uri="{FF2B5EF4-FFF2-40B4-BE49-F238E27FC236}">
                  <a16:creationId xmlns:a16="http://schemas.microsoft.com/office/drawing/2014/main" id="{A5928384-6E45-10F4-9016-75CD799DFA29}"/>
                </a:ext>
              </a:extLst>
            </p:cNvPr>
            <p:cNvSpPr txBox="1"/>
            <p:nvPr/>
          </p:nvSpPr>
          <p:spPr>
            <a:xfrm rot="2700000">
              <a:off x="2719928" y="4960464"/>
              <a:ext cx="797265" cy="28747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solidFill>
              <a:srgbClr val="FFDE90">
                <a:alpha val="70000"/>
              </a:srgbClr>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7" name="文字方塊 6">
              <a:extLst>
                <a:ext uri="{FF2B5EF4-FFF2-40B4-BE49-F238E27FC236}">
                  <a16:creationId xmlns:a16="http://schemas.microsoft.com/office/drawing/2014/main" id="{933B9CBD-3D27-A12F-0696-143FB034165E}"/>
                </a:ext>
              </a:extLst>
            </p:cNvPr>
            <p:cNvSpPr txBox="1"/>
            <p:nvPr/>
          </p:nvSpPr>
          <p:spPr>
            <a:xfrm rot="2700000">
              <a:off x="2247877" y="5378211"/>
              <a:ext cx="1014276" cy="199039"/>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solidFill>
              <a:srgbClr val="FFDE90">
                <a:alpha val="70000"/>
              </a:srgbClr>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Tree>
    <p:extLst>
      <p:ext uri="{BB962C8B-B14F-4D97-AF65-F5344CB8AC3E}">
        <p14:creationId xmlns:p14="http://schemas.microsoft.com/office/powerpoint/2010/main" val="346843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485A4-4CD5-E245-42BB-0D6C4D83FDA2}"/>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9BA5B4A5-3CDE-49CC-1726-F6600A8F3214}"/>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15" name="群組 14">
            <a:extLst>
              <a:ext uri="{FF2B5EF4-FFF2-40B4-BE49-F238E27FC236}">
                <a16:creationId xmlns:a16="http://schemas.microsoft.com/office/drawing/2014/main" id="{51585D61-BDA6-5F0E-209F-2309894F2E7B}"/>
              </a:ext>
            </a:extLst>
          </p:cNvPr>
          <p:cNvGrpSpPr/>
          <p:nvPr/>
        </p:nvGrpSpPr>
        <p:grpSpPr>
          <a:xfrm>
            <a:off x="-1909302" y="4725264"/>
            <a:ext cx="16010604" cy="3361512"/>
            <a:chOff x="-1234736" y="4725264"/>
            <a:chExt cx="16010604" cy="3361512"/>
          </a:xfrm>
        </p:grpSpPr>
        <p:grpSp>
          <p:nvGrpSpPr>
            <p:cNvPr id="16" name="群組 15">
              <a:extLst>
                <a:ext uri="{FF2B5EF4-FFF2-40B4-BE49-F238E27FC236}">
                  <a16:creationId xmlns:a16="http://schemas.microsoft.com/office/drawing/2014/main" id="{AF2975A8-80FA-EB06-31B0-29CAC509EB85}"/>
                </a:ext>
              </a:extLst>
            </p:cNvPr>
            <p:cNvGrpSpPr>
              <a:grpSpLocks/>
            </p:cNvGrpSpPr>
            <p:nvPr/>
          </p:nvGrpSpPr>
          <p:grpSpPr>
            <a:xfrm>
              <a:off x="-1234736" y="4725264"/>
              <a:ext cx="3356010" cy="3361512"/>
              <a:chOff x="9183091" y="4475589"/>
              <a:chExt cx="2103005" cy="2103005"/>
            </a:xfrm>
            <a:solidFill>
              <a:srgbClr val="0E5B93">
                <a:alpha val="50000"/>
              </a:srgbClr>
            </a:solidFill>
          </p:grpSpPr>
          <p:grpSp>
            <p:nvGrpSpPr>
              <p:cNvPr id="55" name="群組 54">
                <a:extLst>
                  <a:ext uri="{FF2B5EF4-FFF2-40B4-BE49-F238E27FC236}">
                    <a16:creationId xmlns:a16="http://schemas.microsoft.com/office/drawing/2014/main" id="{869A17C4-9330-5632-BE50-1131F32CDC96}"/>
                  </a:ext>
                </a:extLst>
              </p:cNvPr>
              <p:cNvGrpSpPr/>
              <p:nvPr/>
            </p:nvGrpSpPr>
            <p:grpSpPr>
              <a:xfrm rot="2700000">
                <a:off x="9183091" y="4475589"/>
                <a:ext cx="2103005" cy="2103005"/>
                <a:chOff x="9285315" y="4586316"/>
                <a:chExt cx="311112" cy="311112"/>
              </a:xfrm>
              <a:grpFill/>
            </p:grpSpPr>
            <p:sp>
              <p:nvSpPr>
                <p:cNvPr id="58" name="圓形: 空心 57">
                  <a:extLst>
                    <a:ext uri="{FF2B5EF4-FFF2-40B4-BE49-F238E27FC236}">
                      <a16:creationId xmlns:a16="http://schemas.microsoft.com/office/drawing/2014/main" id="{B049F91A-6DFE-05F8-15F0-4350E752F243}"/>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59" name="直線接點 58">
                  <a:extLst>
                    <a:ext uri="{FF2B5EF4-FFF2-40B4-BE49-F238E27FC236}">
                      <a16:creationId xmlns:a16="http://schemas.microsoft.com/office/drawing/2014/main" id="{11B61293-26B8-4B75-25AF-B4724F32AFC2}"/>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56" name="文字方塊 55">
                <a:extLst>
                  <a:ext uri="{FF2B5EF4-FFF2-40B4-BE49-F238E27FC236}">
                    <a16:creationId xmlns:a16="http://schemas.microsoft.com/office/drawing/2014/main" id="{C63C95E6-A427-B3E2-D9AA-C70E8ECEEAB6}"/>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7" name="文字方塊 56">
                <a:extLst>
                  <a:ext uri="{FF2B5EF4-FFF2-40B4-BE49-F238E27FC236}">
                    <a16:creationId xmlns:a16="http://schemas.microsoft.com/office/drawing/2014/main" id="{DEA86D4B-BA0F-6299-ACE7-D417414A8E23}"/>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17" name="群組 16">
              <a:extLst>
                <a:ext uri="{FF2B5EF4-FFF2-40B4-BE49-F238E27FC236}">
                  <a16:creationId xmlns:a16="http://schemas.microsoft.com/office/drawing/2014/main" id="{1A9F95A1-F052-168A-0711-5D5888AE312E}"/>
                </a:ext>
              </a:extLst>
            </p:cNvPr>
            <p:cNvGrpSpPr>
              <a:grpSpLocks/>
            </p:cNvGrpSpPr>
            <p:nvPr/>
          </p:nvGrpSpPr>
          <p:grpSpPr>
            <a:xfrm>
              <a:off x="2092012" y="5803196"/>
              <a:ext cx="1899121" cy="1902235"/>
              <a:chOff x="9183091" y="4475589"/>
              <a:chExt cx="2103005" cy="2103005"/>
            </a:xfrm>
            <a:solidFill>
              <a:srgbClr val="0E5B93">
                <a:alpha val="50000"/>
              </a:srgbClr>
            </a:solidFill>
          </p:grpSpPr>
          <p:grpSp>
            <p:nvGrpSpPr>
              <p:cNvPr id="50" name="群組 49">
                <a:extLst>
                  <a:ext uri="{FF2B5EF4-FFF2-40B4-BE49-F238E27FC236}">
                    <a16:creationId xmlns:a16="http://schemas.microsoft.com/office/drawing/2014/main" id="{FC060598-8A3F-998C-FA46-F05DA3B45A39}"/>
                  </a:ext>
                </a:extLst>
              </p:cNvPr>
              <p:cNvGrpSpPr/>
              <p:nvPr/>
            </p:nvGrpSpPr>
            <p:grpSpPr>
              <a:xfrm rot="2700000">
                <a:off x="9183091" y="4475589"/>
                <a:ext cx="2103005" cy="2103005"/>
                <a:chOff x="9285315" y="4586316"/>
                <a:chExt cx="311112" cy="311112"/>
              </a:xfrm>
              <a:grpFill/>
            </p:grpSpPr>
            <p:sp>
              <p:nvSpPr>
                <p:cNvPr id="53" name="圓形: 空心 52">
                  <a:extLst>
                    <a:ext uri="{FF2B5EF4-FFF2-40B4-BE49-F238E27FC236}">
                      <a16:creationId xmlns:a16="http://schemas.microsoft.com/office/drawing/2014/main" id="{5746EA88-D2E1-004E-61CC-EB024DB0B8DD}"/>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54" name="直線接點 53">
                  <a:extLst>
                    <a:ext uri="{FF2B5EF4-FFF2-40B4-BE49-F238E27FC236}">
                      <a16:creationId xmlns:a16="http://schemas.microsoft.com/office/drawing/2014/main" id="{B4FA9F93-A81B-272F-8A6C-9C772BDE2735}"/>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51" name="文字方塊 50">
                <a:extLst>
                  <a:ext uri="{FF2B5EF4-FFF2-40B4-BE49-F238E27FC236}">
                    <a16:creationId xmlns:a16="http://schemas.microsoft.com/office/drawing/2014/main" id="{AD32E926-B044-9B23-CE54-B5705DDD2DED}"/>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2" name="文字方塊 51">
                <a:extLst>
                  <a:ext uri="{FF2B5EF4-FFF2-40B4-BE49-F238E27FC236}">
                    <a16:creationId xmlns:a16="http://schemas.microsoft.com/office/drawing/2014/main" id="{976E0774-D40A-A324-A9EE-7F85091F7DA1}"/>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18" name="群組 17">
              <a:extLst>
                <a:ext uri="{FF2B5EF4-FFF2-40B4-BE49-F238E27FC236}">
                  <a16:creationId xmlns:a16="http://schemas.microsoft.com/office/drawing/2014/main" id="{CD61BB6C-5C90-847B-1E00-DD512BAF3D5B}"/>
                </a:ext>
              </a:extLst>
            </p:cNvPr>
            <p:cNvGrpSpPr>
              <a:grpSpLocks/>
            </p:cNvGrpSpPr>
            <p:nvPr/>
          </p:nvGrpSpPr>
          <p:grpSpPr>
            <a:xfrm>
              <a:off x="11419858" y="4725264"/>
              <a:ext cx="3356010" cy="3361512"/>
              <a:chOff x="9183091" y="4475589"/>
              <a:chExt cx="2103005" cy="2103005"/>
            </a:xfrm>
            <a:solidFill>
              <a:srgbClr val="0E5B93">
                <a:alpha val="50000"/>
              </a:srgbClr>
            </a:solidFill>
          </p:grpSpPr>
          <p:grpSp>
            <p:nvGrpSpPr>
              <p:cNvPr id="25" name="群組 24">
                <a:extLst>
                  <a:ext uri="{FF2B5EF4-FFF2-40B4-BE49-F238E27FC236}">
                    <a16:creationId xmlns:a16="http://schemas.microsoft.com/office/drawing/2014/main" id="{B2221DB2-0EBF-8BB3-9598-1AAFAAA8FAAC}"/>
                  </a:ext>
                </a:extLst>
              </p:cNvPr>
              <p:cNvGrpSpPr/>
              <p:nvPr/>
            </p:nvGrpSpPr>
            <p:grpSpPr>
              <a:xfrm rot="2700000">
                <a:off x="9183091" y="4475589"/>
                <a:ext cx="2103005" cy="2103005"/>
                <a:chOff x="9285315" y="4586316"/>
                <a:chExt cx="311112" cy="311112"/>
              </a:xfrm>
              <a:grpFill/>
            </p:grpSpPr>
            <p:sp>
              <p:nvSpPr>
                <p:cNvPr id="48" name="圓形: 空心 47">
                  <a:extLst>
                    <a:ext uri="{FF2B5EF4-FFF2-40B4-BE49-F238E27FC236}">
                      <a16:creationId xmlns:a16="http://schemas.microsoft.com/office/drawing/2014/main" id="{993CBC53-3690-CEB4-DED4-34D8B649E43E}"/>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9" name="直線接點 48">
                  <a:extLst>
                    <a:ext uri="{FF2B5EF4-FFF2-40B4-BE49-F238E27FC236}">
                      <a16:creationId xmlns:a16="http://schemas.microsoft.com/office/drawing/2014/main" id="{5024286D-8914-B45D-C5D8-BD93ECB59EA1}"/>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26" name="文字方塊 25">
                <a:extLst>
                  <a:ext uri="{FF2B5EF4-FFF2-40B4-BE49-F238E27FC236}">
                    <a16:creationId xmlns:a16="http://schemas.microsoft.com/office/drawing/2014/main" id="{952216F2-CB02-B589-D1A2-3EA27AB5E211}"/>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8" name="文字方塊 27">
                <a:extLst>
                  <a:ext uri="{FF2B5EF4-FFF2-40B4-BE49-F238E27FC236}">
                    <a16:creationId xmlns:a16="http://schemas.microsoft.com/office/drawing/2014/main" id="{4BB5BE26-623F-F3FE-0CE2-36350FB5E48F}"/>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19" name="群組 18">
              <a:extLst>
                <a:ext uri="{FF2B5EF4-FFF2-40B4-BE49-F238E27FC236}">
                  <a16:creationId xmlns:a16="http://schemas.microsoft.com/office/drawing/2014/main" id="{12C5D1BF-73CF-FCF5-1FE7-3EA7F7996295}"/>
                </a:ext>
              </a:extLst>
            </p:cNvPr>
            <p:cNvGrpSpPr>
              <a:grpSpLocks/>
            </p:cNvGrpSpPr>
            <p:nvPr/>
          </p:nvGrpSpPr>
          <p:grpSpPr>
            <a:xfrm>
              <a:off x="9536533" y="5743181"/>
              <a:ext cx="1899121" cy="1902235"/>
              <a:chOff x="9183091" y="4475589"/>
              <a:chExt cx="2103005" cy="2103005"/>
            </a:xfrm>
            <a:solidFill>
              <a:srgbClr val="0E5B93">
                <a:alpha val="50000"/>
              </a:srgbClr>
            </a:solidFill>
          </p:grpSpPr>
          <p:grpSp>
            <p:nvGrpSpPr>
              <p:cNvPr id="20" name="群組 19">
                <a:extLst>
                  <a:ext uri="{FF2B5EF4-FFF2-40B4-BE49-F238E27FC236}">
                    <a16:creationId xmlns:a16="http://schemas.microsoft.com/office/drawing/2014/main" id="{8C841BDA-EE7E-A556-0CE8-BAB16D2DAE73}"/>
                  </a:ext>
                </a:extLst>
              </p:cNvPr>
              <p:cNvGrpSpPr/>
              <p:nvPr/>
            </p:nvGrpSpPr>
            <p:grpSpPr>
              <a:xfrm rot="2700000">
                <a:off x="9183091" y="4475589"/>
                <a:ext cx="2103005" cy="2103005"/>
                <a:chOff x="9285315" y="4586316"/>
                <a:chExt cx="311112" cy="311112"/>
              </a:xfrm>
              <a:grpFill/>
            </p:grpSpPr>
            <p:sp>
              <p:nvSpPr>
                <p:cNvPr id="23" name="圓形: 空心 22">
                  <a:extLst>
                    <a:ext uri="{FF2B5EF4-FFF2-40B4-BE49-F238E27FC236}">
                      <a16:creationId xmlns:a16="http://schemas.microsoft.com/office/drawing/2014/main" id="{12B1CAFE-D94E-1484-64C6-0714F3069350}"/>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24" name="直線接點 23">
                  <a:extLst>
                    <a:ext uri="{FF2B5EF4-FFF2-40B4-BE49-F238E27FC236}">
                      <a16:creationId xmlns:a16="http://schemas.microsoft.com/office/drawing/2014/main" id="{374E98CD-4AFE-6C92-5410-E1760954EEF4}"/>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21" name="文字方塊 20">
                <a:extLst>
                  <a:ext uri="{FF2B5EF4-FFF2-40B4-BE49-F238E27FC236}">
                    <a16:creationId xmlns:a16="http://schemas.microsoft.com/office/drawing/2014/main" id="{1AF66877-C530-730C-7DB8-8E437783A752}"/>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2" name="文字方塊 21">
                <a:extLst>
                  <a:ext uri="{FF2B5EF4-FFF2-40B4-BE49-F238E27FC236}">
                    <a16:creationId xmlns:a16="http://schemas.microsoft.com/office/drawing/2014/main" id="{858543D7-18E7-8F14-EA93-4BA00B9A50D0}"/>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sp>
        <p:nvSpPr>
          <p:cNvPr id="27" name="十字形 26">
            <a:extLst>
              <a:ext uri="{FF2B5EF4-FFF2-40B4-BE49-F238E27FC236}">
                <a16:creationId xmlns:a16="http://schemas.microsoft.com/office/drawing/2014/main" id="{8DDEC67A-C09F-1FB8-5CE1-4E19BE5266C3}"/>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30E0A3B0-F9CD-6839-AED0-A531C75A7C90}"/>
              </a:ext>
            </a:extLst>
          </p:cNvPr>
          <p:cNvGrpSpPr/>
          <p:nvPr/>
        </p:nvGrpSpPr>
        <p:grpSpPr>
          <a:xfrm>
            <a:off x="10974989" y="447559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B7BB1A9E-AE9A-A7EF-4837-8CA18C7C6A5A}"/>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784E4A3A-1214-FA3C-EF13-FCEAC34CE867}"/>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C2CE8C2D-B687-23ED-1F89-669368D5D65A}"/>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42C9E48A-4870-25C4-7BE7-8EB3F5C12F5A}"/>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C3A2944E-57FB-7C9D-6EEE-DD79C1B551AF}"/>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E362C455-77D6-CACA-48B2-FA5E73423AD4}"/>
              </a:ext>
            </a:extLst>
          </p:cNvPr>
          <p:cNvSpPr/>
          <p:nvPr/>
        </p:nvSpPr>
        <p:spPr>
          <a:xfrm flipH="1">
            <a:off x="127769"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8" name="文字方塊 7">
            <a:extLst>
              <a:ext uri="{FF2B5EF4-FFF2-40B4-BE49-F238E27FC236}">
                <a16:creationId xmlns:a16="http://schemas.microsoft.com/office/drawing/2014/main" id="{21BD90D0-99AF-B4FC-EFDD-3450671FFC6F}"/>
              </a:ext>
            </a:extLst>
          </p:cNvPr>
          <p:cNvSpPr txBox="1"/>
          <p:nvPr/>
        </p:nvSpPr>
        <p:spPr>
          <a:xfrm>
            <a:off x="743483" y="698219"/>
            <a:ext cx="954107" cy="5324535"/>
          </a:xfrm>
          <a:prstGeom prst="rect">
            <a:avLst/>
          </a:prstGeom>
          <a:solidFill>
            <a:schemeClr val="bg1">
              <a:alpha val="50000"/>
            </a:schemeClr>
          </a:solidFill>
        </p:spPr>
        <p:txBody>
          <a:bodyPr vert="eaVert" wrap="none" rtlCol="0">
            <a:spAutoFit/>
          </a:bodyPr>
          <a:lstStyle/>
          <a:p>
            <a:r>
              <a:rPr lang="zh-TW" altLang="en-US" sz="50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原發性隅角</a:t>
            </a:r>
            <a:r>
              <a:rPr lang="zh-TW" altLang="en-US" sz="5000" cap="all" spc="100"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rPr>
              <a:t>閉鎖型</a:t>
            </a:r>
          </a:p>
        </p:txBody>
      </p:sp>
      <p:cxnSp>
        <p:nvCxnSpPr>
          <p:cNvPr id="13" name="直線接點 12">
            <a:extLst>
              <a:ext uri="{FF2B5EF4-FFF2-40B4-BE49-F238E27FC236}">
                <a16:creationId xmlns:a16="http://schemas.microsoft.com/office/drawing/2014/main" id="{66CED68B-6762-4AB6-BD8E-756BC468A086}"/>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18EE9701-2D72-816F-670B-7048EA49E36B}"/>
              </a:ext>
            </a:extLst>
          </p:cNvPr>
          <p:cNvSpPr txBox="1"/>
          <p:nvPr/>
        </p:nvSpPr>
        <p:spPr>
          <a:xfrm>
            <a:off x="3724998" y="6476253"/>
            <a:ext cx="4742004" cy="338554"/>
          </a:xfrm>
          <a:prstGeom prst="rect">
            <a:avLst/>
          </a:prstGeom>
          <a:noFill/>
        </p:spPr>
        <p:txBody>
          <a:bodyPr wrap="none" rtlCol="0">
            <a:spAutoFit/>
          </a:bodyPr>
          <a:lstStyle/>
          <a:p>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Ref :</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 別讓視力老太快</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 </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40</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歲起必讀 白內障、青光眼</a:t>
            </a:r>
          </a:p>
        </p:txBody>
      </p:sp>
      <p:pic>
        <p:nvPicPr>
          <p:cNvPr id="14" name="圖片 13">
            <a:extLst>
              <a:ext uri="{FF2B5EF4-FFF2-40B4-BE49-F238E27FC236}">
                <a16:creationId xmlns:a16="http://schemas.microsoft.com/office/drawing/2014/main" id="{F7EA4816-9774-DCCF-002B-A6AAE9AD04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73" b="91211" l="9570" r="94727">
                        <a14:foregroundMark x1="94824" y1="53516" x2="94824" y2="53516"/>
                        <a14:foregroundMark x1="94629" y1="53711" x2="94629" y2="53711"/>
                        <a14:foregroundMark x1="60449" y1="91211" x2="60449" y2="91211"/>
                        <a14:foregroundMark x1="12109" y1="48242" x2="12109" y2="48242"/>
                        <a14:foregroundMark x1="61719" y1="9473" x2="61719" y2="9473"/>
                        <a14:foregroundMark x1="34277" y1="19336" x2="34277" y2="19336"/>
                        <a14:foregroundMark x1="22852" y1="28223" x2="22852" y2="28223"/>
                        <a14:foregroundMark x1="10352" y1="50684" x2="10352" y2="50684"/>
                        <a14:foregroundMark x1="10352" y1="50684" x2="10352" y2="50684"/>
                        <a14:foregroundMark x1="10352" y1="50684" x2="10352" y2="50684"/>
                        <a14:foregroundMark x1="10352" y1="50684" x2="10352" y2="50684"/>
                        <a14:foregroundMark x1="10352" y1="50684" x2="10352" y2="50684"/>
                        <a14:foregroundMark x1="9570" y1="49609" x2="9570" y2="49609"/>
                        <a14:backgroundMark x1="54395" y1="14844" x2="54395" y2="14844"/>
                      </a14:backgroundRemoval>
                    </a14:imgEffect>
                  </a14:imgLayer>
                </a14:imgProps>
              </a:ext>
            </a:extLst>
          </a:blip>
          <a:stretch>
            <a:fillRect/>
          </a:stretch>
        </p:blipFill>
        <p:spPr>
          <a:xfrm>
            <a:off x="6179685" y="-1666060"/>
            <a:ext cx="10327198" cy="10327192"/>
          </a:xfrm>
          <a:prstGeom prst="rect">
            <a:avLst/>
          </a:prstGeom>
        </p:spPr>
      </p:pic>
      <p:grpSp>
        <p:nvGrpSpPr>
          <p:cNvPr id="62" name="群組 61">
            <a:extLst>
              <a:ext uri="{FF2B5EF4-FFF2-40B4-BE49-F238E27FC236}">
                <a16:creationId xmlns:a16="http://schemas.microsoft.com/office/drawing/2014/main" id="{0EBA065D-69D5-88C4-1E36-6719D0CCF5AF}"/>
              </a:ext>
            </a:extLst>
          </p:cNvPr>
          <p:cNvGrpSpPr/>
          <p:nvPr/>
        </p:nvGrpSpPr>
        <p:grpSpPr>
          <a:xfrm>
            <a:off x="1985899" y="1129948"/>
            <a:ext cx="4992882" cy="4892068"/>
            <a:chOff x="1985899" y="1129948"/>
            <a:chExt cx="4992882" cy="4892068"/>
          </a:xfrm>
        </p:grpSpPr>
        <p:sp>
          <p:nvSpPr>
            <p:cNvPr id="37" name="語音泡泡: 橢圓形 36">
              <a:extLst>
                <a:ext uri="{FF2B5EF4-FFF2-40B4-BE49-F238E27FC236}">
                  <a16:creationId xmlns:a16="http://schemas.microsoft.com/office/drawing/2014/main" id="{AD6C2A42-28E8-5E0A-3151-2FA9A5335B1E}"/>
                </a:ext>
              </a:extLst>
            </p:cNvPr>
            <p:cNvSpPr/>
            <p:nvPr/>
          </p:nvSpPr>
          <p:spPr>
            <a:xfrm>
              <a:off x="1985899" y="1129948"/>
              <a:ext cx="4992882" cy="4892068"/>
            </a:xfrm>
            <a:prstGeom prst="wedgeEllipseCallout">
              <a:avLst>
                <a:gd name="adj1" fmla="val 77860"/>
                <a:gd name="adj2" fmla="val -32816"/>
              </a:avLst>
            </a:prstGeom>
            <a:ln w="28575">
              <a:solidFill>
                <a:srgbClr val="F2B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9" name="圖片 38">
              <a:extLst>
                <a:ext uri="{FF2B5EF4-FFF2-40B4-BE49-F238E27FC236}">
                  <a16:creationId xmlns:a16="http://schemas.microsoft.com/office/drawing/2014/main" id="{E59E7E4C-9811-D03D-081C-DB511239EFCE}"/>
                </a:ext>
              </a:extLst>
            </p:cNvPr>
            <p:cNvPicPr>
              <a:picLocks noChangeAspect="1"/>
            </p:cNvPicPr>
            <p:nvPr/>
          </p:nvPicPr>
          <p:blipFill>
            <a:blip r:embed="rId6">
              <a:extLst>
                <a:ext uri="{28A0092B-C50C-407E-A947-70E740481C1C}">
                  <a14:useLocalDpi xmlns:a14="http://schemas.microsoft.com/office/drawing/2010/main" val="0"/>
                </a:ext>
              </a:extLst>
            </a:blip>
            <a:srcRect l="4467" r="4467"/>
            <a:stretch/>
          </p:blipFill>
          <p:spPr>
            <a:xfrm>
              <a:off x="2172486" y="1299345"/>
              <a:ext cx="4599214" cy="4564568"/>
            </a:xfrm>
            <a:prstGeom prst="ellipse">
              <a:avLst/>
            </a:prstGeom>
          </p:spPr>
        </p:pic>
      </p:grpSp>
      <p:sp>
        <p:nvSpPr>
          <p:cNvPr id="40" name="圖說文字: 折線 39">
            <a:extLst>
              <a:ext uri="{FF2B5EF4-FFF2-40B4-BE49-F238E27FC236}">
                <a16:creationId xmlns:a16="http://schemas.microsoft.com/office/drawing/2014/main" id="{BB3CF296-7CBB-DED2-B243-61199180811E}"/>
              </a:ext>
            </a:extLst>
          </p:cNvPr>
          <p:cNvSpPr/>
          <p:nvPr/>
        </p:nvSpPr>
        <p:spPr>
          <a:xfrm>
            <a:off x="6002569" y="816720"/>
            <a:ext cx="1671199" cy="636572"/>
          </a:xfrm>
          <a:prstGeom prst="borderCallout2">
            <a:avLst>
              <a:gd name="adj1" fmla="val 48919"/>
              <a:gd name="adj2" fmla="val -7642"/>
              <a:gd name="adj3" fmla="val 50372"/>
              <a:gd name="adj4" fmla="val -36390"/>
              <a:gd name="adj5" fmla="val 273585"/>
              <a:gd name="adj6" fmla="val -116587"/>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小樑網</a:t>
            </a:r>
          </a:p>
        </p:txBody>
      </p:sp>
      <p:sp>
        <p:nvSpPr>
          <p:cNvPr id="41" name="圖說文字: 折線 40">
            <a:extLst>
              <a:ext uri="{FF2B5EF4-FFF2-40B4-BE49-F238E27FC236}">
                <a16:creationId xmlns:a16="http://schemas.microsoft.com/office/drawing/2014/main" id="{C8BB9FFF-0725-F9C4-FA99-D31AD34B5F28}"/>
              </a:ext>
            </a:extLst>
          </p:cNvPr>
          <p:cNvSpPr/>
          <p:nvPr/>
        </p:nvSpPr>
        <p:spPr>
          <a:xfrm>
            <a:off x="7642139" y="1517964"/>
            <a:ext cx="2867972" cy="912947"/>
          </a:xfrm>
          <a:prstGeom prst="borderCallout2">
            <a:avLst>
              <a:gd name="adj1" fmla="val 57737"/>
              <a:gd name="adj2" fmla="val -8868"/>
              <a:gd name="adj3" fmla="val 58646"/>
              <a:gd name="adj4" fmla="val -51218"/>
              <a:gd name="adj5" fmla="val 148478"/>
              <a:gd name="adj6" fmla="val -51024"/>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房水蓄積於此，使虹彩向外推移</a:t>
            </a:r>
          </a:p>
        </p:txBody>
      </p:sp>
      <p:sp>
        <p:nvSpPr>
          <p:cNvPr id="42" name="圖說文字: 折線 41">
            <a:extLst>
              <a:ext uri="{FF2B5EF4-FFF2-40B4-BE49-F238E27FC236}">
                <a16:creationId xmlns:a16="http://schemas.microsoft.com/office/drawing/2014/main" id="{8CF11B65-D9CC-D786-09C1-553DB6E715E4}"/>
              </a:ext>
            </a:extLst>
          </p:cNvPr>
          <p:cNvSpPr/>
          <p:nvPr/>
        </p:nvSpPr>
        <p:spPr>
          <a:xfrm>
            <a:off x="1968438" y="353606"/>
            <a:ext cx="2091251" cy="636572"/>
          </a:xfrm>
          <a:prstGeom prst="borderCallout2">
            <a:avLst>
              <a:gd name="adj1" fmla="val 46951"/>
              <a:gd name="adj2" fmla="val 107785"/>
              <a:gd name="adj3" fmla="val 46172"/>
              <a:gd name="adj4" fmla="val 128740"/>
              <a:gd name="adj5" fmla="val 292615"/>
              <a:gd name="adj6" fmla="val 102674"/>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許萊姆氏管</a:t>
            </a:r>
          </a:p>
        </p:txBody>
      </p:sp>
      <p:sp>
        <p:nvSpPr>
          <p:cNvPr id="43" name="橢圓 42">
            <a:extLst>
              <a:ext uri="{FF2B5EF4-FFF2-40B4-BE49-F238E27FC236}">
                <a16:creationId xmlns:a16="http://schemas.microsoft.com/office/drawing/2014/main" id="{83FDD400-8A1B-875A-FBA4-5379FFB95969}"/>
              </a:ext>
            </a:extLst>
          </p:cNvPr>
          <p:cNvSpPr/>
          <p:nvPr/>
        </p:nvSpPr>
        <p:spPr>
          <a:xfrm>
            <a:off x="3125602" y="2242957"/>
            <a:ext cx="1263498" cy="126349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圖說文字: 折線 43">
            <a:extLst>
              <a:ext uri="{FF2B5EF4-FFF2-40B4-BE49-F238E27FC236}">
                <a16:creationId xmlns:a16="http://schemas.microsoft.com/office/drawing/2014/main" id="{98FA3D57-720F-5FF9-8410-786F2EAB786F}"/>
              </a:ext>
            </a:extLst>
          </p:cNvPr>
          <p:cNvSpPr/>
          <p:nvPr/>
        </p:nvSpPr>
        <p:spPr>
          <a:xfrm>
            <a:off x="-30577" y="1519051"/>
            <a:ext cx="2371565" cy="912947"/>
          </a:xfrm>
          <a:prstGeom prst="borderCallout2">
            <a:avLst>
              <a:gd name="adj1" fmla="val 55747"/>
              <a:gd name="adj2" fmla="val 104198"/>
              <a:gd name="adj3" fmla="val 55255"/>
              <a:gd name="adj4" fmla="val 120991"/>
              <a:gd name="adj5" fmla="val 168279"/>
              <a:gd name="adj6" fmla="val 154301"/>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隅角繼而狹窄</a:t>
            </a:r>
            <a:br>
              <a:rPr lang="en-US" altLang="zh-TW"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b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房水無法外流</a:t>
            </a:r>
          </a:p>
        </p:txBody>
      </p:sp>
      <p:sp>
        <p:nvSpPr>
          <p:cNvPr id="45" name="箭號: 向右 44">
            <a:extLst>
              <a:ext uri="{FF2B5EF4-FFF2-40B4-BE49-F238E27FC236}">
                <a16:creationId xmlns:a16="http://schemas.microsoft.com/office/drawing/2014/main" id="{DFC85C79-3ECA-C7A9-5E8D-FD88B5C43578}"/>
              </a:ext>
            </a:extLst>
          </p:cNvPr>
          <p:cNvSpPr/>
          <p:nvPr/>
        </p:nvSpPr>
        <p:spPr>
          <a:xfrm rot="11700000">
            <a:off x="5308140" y="2914799"/>
            <a:ext cx="350288" cy="307470"/>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D73ABCFB-436E-88B1-97FD-C284E050EC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7125" y="126124"/>
            <a:ext cx="7561755" cy="7561755"/>
          </a:xfrm>
          <a:prstGeom prst="rect">
            <a:avLst/>
          </a:prstGeom>
        </p:spPr>
      </p:pic>
      <p:sp>
        <p:nvSpPr>
          <p:cNvPr id="5" name="箭號: 向左 4">
            <a:extLst>
              <a:ext uri="{FF2B5EF4-FFF2-40B4-BE49-F238E27FC236}">
                <a16:creationId xmlns:a16="http://schemas.microsoft.com/office/drawing/2014/main" id="{D10BBFC0-F62B-34CC-4368-A1363B27322C}"/>
              </a:ext>
            </a:extLst>
          </p:cNvPr>
          <p:cNvSpPr/>
          <p:nvPr/>
        </p:nvSpPr>
        <p:spPr>
          <a:xfrm rot="19096358">
            <a:off x="7838802" y="-1704428"/>
            <a:ext cx="1841412" cy="129277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Gen Jyuu Gothic Heavy" panose="020B0702020203020207" pitchFamily="34" charset="-120"/>
                <a:ea typeface="Gen Jyuu Gothic Heavy" panose="020B0702020203020207" pitchFamily="34" charset="-120"/>
                <a:cs typeface="Gen Jyuu Gothic Heavy" panose="020B0702020203020207" pitchFamily="34" charset="-120"/>
              </a:rPr>
              <a:t>不停灌氣</a:t>
            </a:r>
            <a:r>
              <a:rPr lang="en-US" altLang="zh-TW" b="1" dirty="0">
                <a:latin typeface="Gen Jyuu Gothic Heavy" panose="020B0702020203020207" pitchFamily="34" charset="-120"/>
                <a:ea typeface="Gen Jyuu Gothic Heavy" panose="020B0702020203020207" pitchFamily="34" charset="-120"/>
                <a:cs typeface="Gen Jyuu Gothic Heavy" panose="020B0702020203020207" pitchFamily="34" charset="-120"/>
              </a:rPr>
              <a:t>!!!</a:t>
            </a:r>
            <a:endParaRPr lang="zh-TW" altLang="en-US" b="1" dirty="0">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sp>
        <p:nvSpPr>
          <p:cNvPr id="46" name="文字方塊 45">
            <a:extLst>
              <a:ext uri="{FF2B5EF4-FFF2-40B4-BE49-F238E27FC236}">
                <a16:creationId xmlns:a16="http://schemas.microsoft.com/office/drawing/2014/main" id="{FD401B0A-3A49-7CE9-A23F-C57537A83658}"/>
              </a:ext>
            </a:extLst>
          </p:cNvPr>
          <p:cNvSpPr txBox="1"/>
          <p:nvPr/>
        </p:nvSpPr>
        <p:spPr>
          <a:xfrm>
            <a:off x="7015928" y="5334683"/>
            <a:ext cx="1165431" cy="914400"/>
          </a:xfrm>
          <a:prstGeom prst="rect">
            <a:avLst/>
          </a:prstGeom>
        </p:spPr>
        <p:txBody>
          <a:bodyPr spcFirstLastPara="1" vert="horz" wrap="none" lIns="121900" tIns="121900" rIns="121900" bIns="121900" rtlCol="0" anchor="t" anchorCtr="0">
            <a:noAutofit/>
          </a:bodyPr>
          <a:lstStyle/>
          <a:p>
            <a:pPr algn="l">
              <a:spcAft>
                <a:spcPts val="0"/>
              </a:spcAft>
            </a:pPr>
            <a:r>
              <a:rPr lang="zh-TW" altLang="en-US" sz="36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急性</a:t>
            </a:r>
          </a:p>
        </p:txBody>
      </p:sp>
      <p:grpSp>
        <p:nvGrpSpPr>
          <p:cNvPr id="47" name="群組 46">
            <a:extLst>
              <a:ext uri="{FF2B5EF4-FFF2-40B4-BE49-F238E27FC236}">
                <a16:creationId xmlns:a16="http://schemas.microsoft.com/office/drawing/2014/main" id="{E443E885-7787-17EA-5BFB-6D9DCCA1A303}"/>
              </a:ext>
            </a:extLst>
          </p:cNvPr>
          <p:cNvGrpSpPr/>
          <p:nvPr/>
        </p:nvGrpSpPr>
        <p:grpSpPr>
          <a:xfrm>
            <a:off x="5956320" y="5063375"/>
            <a:ext cx="1432561" cy="1185708"/>
            <a:chOff x="3325947" y="299353"/>
            <a:chExt cx="1432561" cy="1185708"/>
          </a:xfrm>
        </p:grpSpPr>
        <p:pic>
          <p:nvPicPr>
            <p:cNvPr id="60" name="圖形 59" descr="返回">
              <a:extLst>
                <a:ext uri="{FF2B5EF4-FFF2-40B4-BE49-F238E27FC236}">
                  <a16:creationId xmlns:a16="http://schemas.microsoft.com/office/drawing/2014/main" id="{F630E741-F372-F7E2-2C1A-4C3D64F3CDC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5400000">
              <a:off x="3844108" y="299353"/>
              <a:ext cx="914400" cy="914400"/>
            </a:xfrm>
            <a:prstGeom prst="rect">
              <a:avLst/>
            </a:prstGeom>
          </p:spPr>
        </p:pic>
        <p:pic>
          <p:nvPicPr>
            <p:cNvPr id="61" name="圖形 60" descr="量表">
              <a:extLst>
                <a:ext uri="{FF2B5EF4-FFF2-40B4-BE49-F238E27FC236}">
                  <a16:creationId xmlns:a16="http://schemas.microsoft.com/office/drawing/2014/main" id="{D449A079-028F-76D6-8B1A-6DBFB076303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325947" y="570661"/>
              <a:ext cx="914400" cy="914400"/>
            </a:xfrm>
            <a:prstGeom prst="rect">
              <a:avLst/>
            </a:prstGeom>
          </p:spPr>
        </p:pic>
      </p:grpSp>
      <p:sp>
        <p:nvSpPr>
          <p:cNvPr id="3" name="箭號: 向右 2">
            <a:extLst>
              <a:ext uri="{FF2B5EF4-FFF2-40B4-BE49-F238E27FC236}">
                <a16:creationId xmlns:a16="http://schemas.microsoft.com/office/drawing/2014/main" id="{886EA02D-9A45-0EB2-FD2A-8CD1A1C3C849}"/>
              </a:ext>
            </a:extLst>
          </p:cNvPr>
          <p:cNvSpPr/>
          <p:nvPr/>
        </p:nvSpPr>
        <p:spPr>
          <a:xfrm rot="19455172">
            <a:off x="9996350" y="2522155"/>
            <a:ext cx="350288" cy="307470"/>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箭號: 向右 5">
            <a:extLst>
              <a:ext uri="{FF2B5EF4-FFF2-40B4-BE49-F238E27FC236}">
                <a16:creationId xmlns:a16="http://schemas.microsoft.com/office/drawing/2014/main" id="{0988241E-736E-0C97-3B16-C4FAF009EC46}"/>
              </a:ext>
            </a:extLst>
          </p:cNvPr>
          <p:cNvSpPr/>
          <p:nvPr/>
        </p:nvSpPr>
        <p:spPr>
          <a:xfrm rot="21041610">
            <a:off x="10137267" y="3111293"/>
            <a:ext cx="350288" cy="307470"/>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箭號: 向右 8">
            <a:extLst>
              <a:ext uri="{FF2B5EF4-FFF2-40B4-BE49-F238E27FC236}">
                <a16:creationId xmlns:a16="http://schemas.microsoft.com/office/drawing/2014/main" id="{F9634A37-B0A4-98AD-1D5D-12ECBA390C37}"/>
              </a:ext>
            </a:extLst>
          </p:cNvPr>
          <p:cNvSpPr/>
          <p:nvPr/>
        </p:nvSpPr>
        <p:spPr>
          <a:xfrm rot="1374236">
            <a:off x="10103006" y="3782496"/>
            <a:ext cx="350288" cy="307470"/>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ustDataLst>
      <p:tags r:id="rId1"/>
    </p:custDataLst>
    <p:extLst>
      <p:ext uri="{BB962C8B-B14F-4D97-AF65-F5344CB8AC3E}">
        <p14:creationId xmlns:p14="http://schemas.microsoft.com/office/powerpoint/2010/main" val="1864578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right)">
                                      <p:cBhvr>
                                        <p:cTn id="7" dur="10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750" fill="hold"/>
                                        <p:tgtEl>
                                          <p:spTgt spid="40"/>
                                        </p:tgtEl>
                                        <p:attrNameLst>
                                          <p:attrName>ppt_x</p:attrName>
                                        </p:attrNameLst>
                                      </p:cBhvr>
                                      <p:tavLst>
                                        <p:tav tm="0">
                                          <p:val>
                                            <p:strVal val="1+#ppt_w/2"/>
                                          </p:val>
                                        </p:tav>
                                        <p:tav tm="100000">
                                          <p:val>
                                            <p:strVal val="#ppt_x"/>
                                          </p:val>
                                        </p:tav>
                                      </p:tavLst>
                                    </p:anim>
                                    <p:anim calcmode="lin" valueType="num">
                                      <p:cBhvr additive="base">
                                        <p:cTn id="13" dur="750" fill="hold"/>
                                        <p:tgtEl>
                                          <p:spTgt spid="40"/>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750" fill="hold"/>
                                        <p:tgtEl>
                                          <p:spTgt spid="42"/>
                                        </p:tgtEl>
                                        <p:attrNameLst>
                                          <p:attrName>ppt_x</p:attrName>
                                        </p:attrNameLst>
                                      </p:cBhvr>
                                      <p:tavLst>
                                        <p:tav tm="0">
                                          <p:val>
                                            <p:strVal val="1+#ppt_w/2"/>
                                          </p:val>
                                        </p:tav>
                                        <p:tav tm="100000">
                                          <p:val>
                                            <p:strVal val="#ppt_x"/>
                                          </p:val>
                                        </p:tav>
                                      </p:tavLst>
                                    </p:anim>
                                    <p:anim calcmode="lin" valueType="num">
                                      <p:cBhvr additive="base">
                                        <p:cTn id="17" dur="75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750" fill="hold"/>
                                        <p:tgtEl>
                                          <p:spTgt spid="41"/>
                                        </p:tgtEl>
                                        <p:attrNameLst>
                                          <p:attrName>ppt_x</p:attrName>
                                        </p:attrNameLst>
                                      </p:cBhvr>
                                      <p:tavLst>
                                        <p:tav tm="0">
                                          <p:val>
                                            <p:strVal val="1+#ppt_w/2"/>
                                          </p:val>
                                        </p:tav>
                                        <p:tav tm="100000">
                                          <p:val>
                                            <p:strVal val="#ppt_x"/>
                                          </p:val>
                                        </p:tav>
                                      </p:tavLst>
                                    </p:anim>
                                    <p:anim calcmode="lin" valueType="num">
                                      <p:cBhvr additive="base">
                                        <p:cTn id="23" dur="750" fill="hold"/>
                                        <p:tgtEl>
                                          <p:spTgt spid="41"/>
                                        </p:tgtEl>
                                        <p:attrNameLst>
                                          <p:attrName>ppt_y</p:attrName>
                                        </p:attrNameLst>
                                      </p:cBhvr>
                                      <p:tavLst>
                                        <p:tav tm="0">
                                          <p:val>
                                            <p:strVal val="0-#ppt_h/2"/>
                                          </p:val>
                                        </p:tav>
                                        <p:tav tm="100000">
                                          <p:val>
                                            <p:strVal val="#ppt_y"/>
                                          </p:val>
                                        </p:tav>
                                      </p:tavLst>
                                    </p:anim>
                                  </p:childTnLst>
                                </p:cTn>
                              </p:par>
                            </p:childTnLst>
                          </p:cTn>
                        </p:par>
                        <p:par>
                          <p:cTn id="24" fill="hold">
                            <p:stCondLst>
                              <p:cond delay="750"/>
                            </p:stCondLst>
                            <p:childTnLst>
                              <p:par>
                                <p:cTn id="25" presetID="2" presetClass="entr" presetSubtype="6"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1+#ppt_w/2"/>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circle(out)">
                                      <p:cBhvr>
                                        <p:cTn id="33" dur="2000"/>
                                        <p:tgtEl>
                                          <p:spTgt spid="43"/>
                                        </p:tgtEl>
                                      </p:cBhvr>
                                    </p:animEffect>
                                  </p:childTnLst>
                                </p:cTn>
                              </p:par>
                            </p:childTnLst>
                          </p:cTn>
                        </p:par>
                        <p:par>
                          <p:cTn id="34" fill="hold">
                            <p:stCondLst>
                              <p:cond delay="2000"/>
                            </p:stCondLst>
                            <p:childTnLst>
                              <p:par>
                                <p:cTn id="35" presetID="22" presetClass="entr" presetSubtype="2"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right)">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6"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1+#ppt_w/2"/>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par>
                                <p:cTn id="44" presetID="2" presetClass="entr" presetSubtype="6"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1+#ppt_w/2"/>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par>
                                <p:cTn id="48" presetID="2" presetClass="entr" presetSubtype="6"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1+#ppt_w/2"/>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3" presetClass="path" presetSubtype="0" accel="50000" decel="50000" fill="hold" nodeType="clickEffect">
                                  <p:stCondLst>
                                    <p:cond delay="0"/>
                                  </p:stCondLst>
                                  <p:childTnLst>
                                    <p:animMotion origin="layout" path="M -1.875E-6 4.07407E-6 L 0.82357 4.07407E-6 " pathEditMode="relative" rAng="0" ptsTypes="AA">
                                      <p:cBhvr>
                                        <p:cTn id="55" dur="2000" fill="hold"/>
                                        <p:tgtEl>
                                          <p:spTgt spid="4"/>
                                        </p:tgtEl>
                                        <p:attrNameLst>
                                          <p:attrName>ppt_x</p:attrName>
                                          <p:attrName>ppt_y</p:attrName>
                                        </p:attrNameLst>
                                      </p:cBhvr>
                                      <p:rCtr x="41172" y="0"/>
                                    </p:animMotion>
                                  </p:childTnLst>
                                </p:cTn>
                              </p:par>
                              <p:par>
                                <p:cTn id="56" presetID="42" presetClass="path" presetSubtype="0" accel="50000" decel="50000" fill="hold" grpId="0" nodeType="withEffect">
                                  <p:stCondLst>
                                    <p:cond delay="0"/>
                                  </p:stCondLst>
                                  <p:childTnLst>
                                    <p:animMotion origin="layout" path="M 4.16667E-7 -3.33333E-6 L 4.16667E-7 0.45787 " pathEditMode="relative" rAng="0" ptsTypes="AA">
                                      <p:cBhvr>
                                        <p:cTn id="57" dur="2000" fill="hold"/>
                                        <p:tgtEl>
                                          <p:spTgt spid="5"/>
                                        </p:tgtEl>
                                        <p:attrNameLst>
                                          <p:attrName>ppt_x</p:attrName>
                                          <p:attrName>ppt_y</p:attrName>
                                        </p:attrNameLst>
                                      </p:cBhvr>
                                      <p:rCtr x="0" y="22894"/>
                                    </p:animMotion>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1000"/>
                                        <p:tgtEl>
                                          <p:spTgt spid="46"/>
                                        </p:tgtEl>
                                      </p:cBhvr>
                                    </p:animEffect>
                                    <p:anim calcmode="lin" valueType="num">
                                      <p:cBhvr>
                                        <p:cTn id="63" dur="1000" fill="hold"/>
                                        <p:tgtEl>
                                          <p:spTgt spid="46"/>
                                        </p:tgtEl>
                                        <p:attrNameLst>
                                          <p:attrName>ppt_x</p:attrName>
                                        </p:attrNameLst>
                                      </p:cBhvr>
                                      <p:tavLst>
                                        <p:tav tm="0">
                                          <p:val>
                                            <p:strVal val="#ppt_x"/>
                                          </p:val>
                                        </p:tav>
                                        <p:tav tm="100000">
                                          <p:val>
                                            <p:strVal val="#ppt_x"/>
                                          </p:val>
                                        </p:tav>
                                      </p:tavLst>
                                    </p:anim>
                                    <p:anim calcmode="lin" valueType="num">
                                      <p:cBhvr>
                                        <p:cTn id="64" dur="1000" fill="hold"/>
                                        <p:tgtEl>
                                          <p:spTgt spid="4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5" grpId="0" animBg="1"/>
      <p:bldP spid="46" grpId="0"/>
      <p:bldP spid="3" grpId="0" animBg="1"/>
      <p:bldP spid="6"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9">
          <a:extLst>
            <a:ext uri="{FF2B5EF4-FFF2-40B4-BE49-F238E27FC236}">
              <a16:creationId xmlns:a16="http://schemas.microsoft.com/office/drawing/2014/main" id="{C0481265-65EC-570D-7069-ADE8310D7AE1}"/>
            </a:ext>
          </a:extLst>
        </p:cNvPr>
        <p:cNvGrpSpPr/>
        <p:nvPr/>
      </p:nvGrpSpPr>
      <p:grpSpPr>
        <a:xfrm>
          <a:off x="0" y="0"/>
          <a:ext cx="0" cy="0"/>
          <a:chOff x="0" y="0"/>
          <a:chExt cx="0" cy="0"/>
        </a:xfrm>
      </p:grpSpPr>
      <p:sp>
        <p:nvSpPr>
          <p:cNvPr id="42" name="矩形 41">
            <a:extLst>
              <a:ext uri="{FF2B5EF4-FFF2-40B4-BE49-F238E27FC236}">
                <a16:creationId xmlns:a16="http://schemas.microsoft.com/office/drawing/2014/main" id="{05904F75-FF5D-6604-9D3A-8722FEA9E35C}"/>
              </a:ext>
            </a:extLst>
          </p:cNvPr>
          <p:cNvSpPr/>
          <p:nvPr/>
        </p:nvSpPr>
        <p:spPr>
          <a:xfrm>
            <a:off x="0" y="-9570"/>
            <a:ext cx="12192000" cy="6858000"/>
          </a:xfrm>
          <a:prstGeom prst="rect">
            <a:avLst/>
          </a:prstGeom>
          <a:pattFill prst="pct5">
            <a:fgClr>
              <a:srgbClr val="93D3BE"/>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6" name="十字形 25">
            <a:extLst>
              <a:ext uri="{FF2B5EF4-FFF2-40B4-BE49-F238E27FC236}">
                <a16:creationId xmlns:a16="http://schemas.microsoft.com/office/drawing/2014/main" id="{3DC68403-4548-3313-2981-E9A3F9A670A1}"/>
              </a:ext>
            </a:extLst>
          </p:cNvPr>
          <p:cNvSpPr/>
          <p:nvPr/>
        </p:nvSpPr>
        <p:spPr>
          <a:xfrm flipH="1">
            <a:off x="108461" y="5076160"/>
            <a:ext cx="495753" cy="495753"/>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pic>
        <p:nvPicPr>
          <p:cNvPr id="28" name="圖形 27" descr="醫藥">
            <a:extLst>
              <a:ext uri="{FF2B5EF4-FFF2-40B4-BE49-F238E27FC236}">
                <a16:creationId xmlns:a16="http://schemas.microsoft.com/office/drawing/2014/main" id="{E595F66C-A1A8-5891-304C-6199340301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4214" y="5727468"/>
            <a:ext cx="914400" cy="914400"/>
          </a:xfrm>
          <a:prstGeom prst="rect">
            <a:avLst/>
          </a:prstGeom>
        </p:spPr>
      </p:pic>
      <p:grpSp>
        <p:nvGrpSpPr>
          <p:cNvPr id="30" name="群組 29">
            <a:extLst>
              <a:ext uri="{FF2B5EF4-FFF2-40B4-BE49-F238E27FC236}">
                <a16:creationId xmlns:a16="http://schemas.microsoft.com/office/drawing/2014/main" id="{B91E4BE8-0DC6-1BC7-217B-E5F6AA9A3CB7}"/>
              </a:ext>
            </a:extLst>
          </p:cNvPr>
          <p:cNvGrpSpPr/>
          <p:nvPr/>
        </p:nvGrpSpPr>
        <p:grpSpPr>
          <a:xfrm>
            <a:off x="11271288" y="260119"/>
            <a:ext cx="311112" cy="311112"/>
            <a:chOff x="9285316" y="4586316"/>
            <a:chExt cx="311112" cy="311112"/>
          </a:xfrm>
          <a:solidFill>
            <a:srgbClr val="0E5B93"/>
          </a:solidFill>
        </p:grpSpPr>
        <p:sp>
          <p:nvSpPr>
            <p:cNvPr id="32" name="圓形: 空心 31">
              <a:extLst>
                <a:ext uri="{FF2B5EF4-FFF2-40B4-BE49-F238E27FC236}">
                  <a16:creationId xmlns:a16="http://schemas.microsoft.com/office/drawing/2014/main" id="{FB981F61-13B3-8B3E-EEB3-9F2E45BCEEB9}"/>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4" name="直線接點 33">
              <a:extLst>
                <a:ext uri="{FF2B5EF4-FFF2-40B4-BE49-F238E27FC236}">
                  <a16:creationId xmlns:a16="http://schemas.microsoft.com/office/drawing/2014/main" id="{EFA22778-87E6-E6C1-CB31-6FFE3A02035A}"/>
                </a:ext>
              </a:extLst>
            </p:cNvPr>
            <p:cNvCxnSpPr>
              <a:cxnSpLocks/>
            </p:cNvCxnSpPr>
            <p:nvPr/>
          </p:nvCxnSpPr>
          <p:spPr>
            <a:xfrm>
              <a:off x="9315450" y="4741872"/>
              <a:ext cx="241300" cy="0"/>
            </a:xfrm>
            <a:prstGeom prst="line">
              <a:avLst/>
            </a:prstGeom>
            <a:grpFill/>
            <a:ln w="381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3" name="群組 2">
            <a:extLst>
              <a:ext uri="{FF2B5EF4-FFF2-40B4-BE49-F238E27FC236}">
                <a16:creationId xmlns:a16="http://schemas.microsoft.com/office/drawing/2014/main" id="{06C38DA5-A3BC-97A7-4AF3-3D1E9BCAE5ED}"/>
              </a:ext>
            </a:extLst>
          </p:cNvPr>
          <p:cNvGrpSpPr>
            <a:grpSpLocks/>
          </p:cNvGrpSpPr>
          <p:nvPr/>
        </p:nvGrpSpPr>
        <p:grpSpPr>
          <a:xfrm>
            <a:off x="7029837" y="2374243"/>
            <a:ext cx="7509465" cy="7509465"/>
            <a:chOff x="9183091" y="4475589"/>
            <a:chExt cx="2103005" cy="2103005"/>
          </a:xfrm>
          <a:solidFill>
            <a:srgbClr val="0E5B93">
              <a:alpha val="50000"/>
            </a:srgbClr>
          </a:solidFill>
        </p:grpSpPr>
        <p:grpSp>
          <p:nvGrpSpPr>
            <p:cNvPr id="5" name="群組 4">
              <a:extLst>
                <a:ext uri="{FF2B5EF4-FFF2-40B4-BE49-F238E27FC236}">
                  <a16:creationId xmlns:a16="http://schemas.microsoft.com/office/drawing/2014/main" id="{2B41E5E0-D3E9-4CD7-068D-24C186BBFE9F}"/>
                </a:ext>
              </a:extLst>
            </p:cNvPr>
            <p:cNvGrpSpPr/>
            <p:nvPr/>
          </p:nvGrpSpPr>
          <p:grpSpPr>
            <a:xfrm rot="2700000">
              <a:off x="9183091" y="4475589"/>
              <a:ext cx="2103005" cy="2103005"/>
              <a:chOff x="9285315" y="4586316"/>
              <a:chExt cx="311112" cy="311112"/>
            </a:xfrm>
            <a:grpFill/>
          </p:grpSpPr>
          <p:sp>
            <p:nvSpPr>
              <p:cNvPr id="17" name="圓形: 空心 16">
                <a:extLst>
                  <a:ext uri="{FF2B5EF4-FFF2-40B4-BE49-F238E27FC236}">
                    <a16:creationId xmlns:a16="http://schemas.microsoft.com/office/drawing/2014/main" id="{B14EA76D-4F2F-AD92-AEF7-102810AFE3C7}"/>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18" name="直線接點 17">
                <a:extLst>
                  <a:ext uri="{FF2B5EF4-FFF2-40B4-BE49-F238E27FC236}">
                    <a16:creationId xmlns:a16="http://schemas.microsoft.com/office/drawing/2014/main" id="{9686557A-33B6-74AF-4B6A-48646CD4F3D8}"/>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 name="文字方塊 5">
              <a:extLst>
                <a:ext uri="{FF2B5EF4-FFF2-40B4-BE49-F238E27FC236}">
                  <a16:creationId xmlns:a16="http://schemas.microsoft.com/office/drawing/2014/main" id="{98D7005E-206D-BE33-6FB6-9865686B93C9}"/>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2" name="文字方塊 11">
              <a:extLst>
                <a:ext uri="{FF2B5EF4-FFF2-40B4-BE49-F238E27FC236}">
                  <a16:creationId xmlns:a16="http://schemas.microsoft.com/office/drawing/2014/main" id="{5E6EBC9C-6879-74B6-9E69-0D411AF74BC6}"/>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7" name="十字形 6">
            <a:extLst>
              <a:ext uri="{FF2B5EF4-FFF2-40B4-BE49-F238E27FC236}">
                <a16:creationId xmlns:a16="http://schemas.microsoft.com/office/drawing/2014/main" id="{34ADDB37-6866-DC80-51BA-F429B76585E7}"/>
              </a:ext>
            </a:extLst>
          </p:cNvPr>
          <p:cNvSpPr/>
          <p:nvPr/>
        </p:nvSpPr>
        <p:spPr>
          <a:xfrm flipH="1">
            <a:off x="11787733" y="1196979"/>
            <a:ext cx="269522" cy="269522"/>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783" name="內容版面配置區 2">
            <a:extLst>
              <a:ext uri="{FF2B5EF4-FFF2-40B4-BE49-F238E27FC236}">
                <a16:creationId xmlns:a16="http://schemas.microsoft.com/office/drawing/2014/main" id="{667FCEA7-DF10-A2F2-5A64-F6162EA0606D}"/>
              </a:ext>
            </a:extLst>
          </p:cNvPr>
          <p:cNvSpPr>
            <a:spLocks noGrp="1"/>
          </p:cNvSpPr>
          <p:nvPr>
            <p:ph idx="1"/>
          </p:nvPr>
        </p:nvSpPr>
        <p:spPr>
          <a:xfrm>
            <a:off x="5339467" y="936117"/>
            <a:ext cx="6865895" cy="2514717"/>
          </a:xfrm>
        </p:spPr>
        <p:txBody>
          <a:bodyPr>
            <a:noAutofit/>
          </a:bodyPr>
          <a:lstStyle/>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長時間低頭、過度使用眼睛</a:t>
            </a:r>
            <a:endPar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過勞、壓力太大、過度興奮</a:t>
            </a:r>
            <a:endParaRPr lang="en-US" altLang="zh-TW" sz="32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使用</a:t>
            </a:r>
            <a:r>
              <a:rPr lang="zh-TW" altLang="en-US" sz="32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散瞳藥</a:t>
            </a: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後</a:t>
            </a:r>
          </a:p>
        </p:txBody>
      </p:sp>
      <p:sp>
        <p:nvSpPr>
          <p:cNvPr id="2" name="內容版面配置區 2">
            <a:extLst>
              <a:ext uri="{FF2B5EF4-FFF2-40B4-BE49-F238E27FC236}">
                <a16:creationId xmlns:a16="http://schemas.microsoft.com/office/drawing/2014/main" id="{9F73830F-CA5A-5EDA-C228-934D026FA4E8}"/>
              </a:ext>
            </a:extLst>
          </p:cNvPr>
          <p:cNvSpPr txBox="1">
            <a:spLocks/>
          </p:cNvSpPr>
          <p:nvPr/>
        </p:nvSpPr>
        <p:spPr>
          <a:xfrm>
            <a:off x="3456722" y="3870440"/>
            <a:ext cx="7968516" cy="1956130"/>
          </a:xfrm>
          <a:prstGeom prst="rect">
            <a:avLst/>
          </a:prstGeom>
          <a:solidFill>
            <a:schemeClr val="bg1">
              <a:alpha val="50000"/>
            </a:schemeClr>
          </a:solidFill>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眼睛朦霧，甚至劇痛</a:t>
            </a:r>
            <a:endPar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頭痛、想吐，甚至視力下降</a:t>
            </a:r>
            <a:endPar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虹視症</a:t>
            </a:r>
            <a:r>
              <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光線周圍開始有</a:t>
            </a:r>
            <a:r>
              <a:rPr lang="zh-TW" altLang="en-US" sz="32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七彩</a:t>
            </a: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的暈圈</a:t>
            </a:r>
            <a:r>
              <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endPar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4" name="群組 3">
            <a:extLst>
              <a:ext uri="{FF2B5EF4-FFF2-40B4-BE49-F238E27FC236}">
                <a16:creationId xmlns:a16="http://schemas.microsoft.com/office/drawing/2014/main" id="{E51E5296-50BC-5A6F-9BDF-7AFAFD3AA691}"/>
              </a:ext>
            </a:extLst>
          </p:cNvPr>
          <p:cNvGrpSpPr/>
          <p:nvPr/>
        </p:nvGrpSpPr>
        <p:grpSpPr>
          <a:xfrm>
            <a:off x="1621073" y="3081317"/>
            <a:ext cx="1785038" cy="1793390"/>
            <a:chOff x="8486133" y="2140952"/>
            <a:chExt cx="3210034" cy="3225055"/>
          </a:xfrm>
          <a:solidFill>
            <a:srgbClr val="0E5B93"/>
          </a:solidFill>
        </p:grpSpPr>
        <p:sp>
          <p:nvSpPr>
            <p:cNvPr id="8" name="Google Shape;801;p37">
              <a:extLst>
                <a:ext uri="{FF2B5EF4-FFF2-40B4-BE49-F238E27FC236}">
                  <a16:creationId xmlns:a16="http://schemas.microsoft.com/office/drawing/2014/main" id="{4F52B03C-67DB-821C-F5A2-0E600160DEB3}"/>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9" name="橢圓 8">
              <a:extLst>
                <a:ext uri="{FF2B5EF4-FFF2-40B4-BE49-F238E27FC236}">
                  <a16:creationId xmlns:a16="http://schemas.microsoft.com/office/drawing/2014/main" id="{7CF84BC9-867D-697A-7EB6-D387AB75B958}"/>
                </a:ext>
              </a:extLst>
            </p:cNvPr>
            <p:cNvSpPr>
              <a:spLocks/>
            </p:cNvSpPr>
            <p:nvPr/>
          </p:nvSpPr>
          <p:spPr>
            <a:xfrm>
              <a:off x="8486133" y="2140952"/>
              <a:ext cx="3209998"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症狀</a:t>
              </a:r>
            </a:p>
          </p:txBody>
        </p:sp>
      </p:grpSp>
      <p:grpSp>
        <p:nvGrpSpPr>
          <p:cNvPr id="10" name="群組 9">
            <a:extLst>
              <a:ext uri="{FF2B5EF4-FFF2-40B4-BE49-F238E27FC236}">
                <a16:creationId xmlns:a16="http://schemas.microsoft.com/office/drawing/2014/main" id="{1001782D-C287-2CC2-4E33-52699357287B}"/>
              </a:ext>
            </a:extLst>
          </p:cNvPr>
          <p:cNvGrpSpPr/>
          <p:nvPr/>
        </p:nvGrpSpPr>
        <p:grpSpPr>
          <a:xfrm>
            <a:off x="3406111" y="867446"/>
            <a:ext cx="1785035" cy="1793390"/>
            <a:chOff x="8486136" y="2140952"/>
            <a:chExt cx="3210031" cy="3225055"/>
          </a:xfrm>
          <a:solidFill>
            <a:srgbClr val="0E5B93"/>
          </a:solidFill>
        </p:grpSpPr>
        <p:sp>
          <p:nvSpPr>
            <p:cNvPr id="16" name="Google Shape;801;p37">
              <a:extLst>
                <a:ext uri="{FF2B5EF4-FFF2-40B4-BE49-F238E27FC236}">
                  <a16:creationId xmlns:a16="http://schemas.microsoft.com/office/drawing/2014/main" id="{5CB6A175-E7BC-C284-A6D2-B5F3B7E9BD60}"/>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25" name="橢圓 24">
              <a:extLst>
                <a:ext uri="{FF2B5EF4-FFF2-40B4-BE49-F238E27FC236}">
                  <a16:creationId xmlns:a16="http://schemas.microsoft.com/office/drawing/2014/main" id="{06E73241-2DB5-7A98-BEBA-D0F030F7031F}"/>
                </a:ext>
              </a:extLst>
            </p:cNvPr>
            <p:cNvSpPr>
              <a:spLocks/>
            </p:cNvSpPr>
            <p:nvPr/>
          </p:nvSpPr>
          <p:spPr>
            <a:xfrm>
              <a:off x="8486136" y="2140952"/>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主因</a:t>
              </a:r>
              <a:endParaRPr lang="zh-TW" altLang="en-US" sz="28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grpSp>
      <p:grpSp>
        <p:nvGrpSpPr>
          <p:cNvPr id="36" name="群組 35">
            <a:extLst>
              <a:ext uri="{FF2B5EF4-FFF2-40B4-BE49-F238E27FC236}">
                <a16:creationId xmlns:a16="http://schemas.microsoft.com/office/drawing/2014/main" id="{86A3A3A2-1A99-C1CE-EDE5-FCF7FB0DAB97}"/>
              </a:ext>
            </a:extLst>
          </p:cNvPr>
          <p:cNvGrpSpPr/>
          <p:nvPr/>
        </p:nvGrpSpPr>
        <p:grpSpPr>
          <a:xfrm rot="11594448">
            <a:off x="2686133" y="1306248"/>
            <a:ext cx="550772" cy="246144"/>
            <a:chOff x="2121274" y="1307805"/>
            <a:chExt cx="550772" cy="246144"/>
          </a:xfrm>
        </p:grpSpPr>
        <p:cxnSp>
          <p:nvCxnSpPr>
            <p:cNvPr id="37" name="直線接點 36">
              <a:extLst>
                <a:ext uri="{FF2B5EF4-FFF2-40B4-BE49-F238E27FC236}">
                  <a16:creationId xmlns:a16="http://schemas.microsoft.com/office/drawing/2014/main" id="{183F5231-8782-1C3F-3CF8-20C6A3EC0726}"/>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6A9E8AEF-50DF-C9C0-F252-6B38904DA7AF}"/>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39" name="群組 38">
            <a:extLst>
              <a:ext uri="{FF2B5EF4-FFF2-40B4-BE49-F238E27FC236}">
                <a16:creationId xmlns:a16="http://schemas.microsoft.com/office/drawing/2014/main" id="{9BCA9029-54E1-E189-D082-8A8347F7B8C7}"/>
              </a:ext>
            </a:extLst>
          </p:cNvPr>
          <p:cNvGrpSpPr/>
          <p:nvPr/>
        </p:nvGrpSpPr>
        <p:grpSpPr>
          <a:xfrm rot="14252053">
            <a:off x="1530294" y="2703319"/>
            <a:ext cx="550772" cy="246144"/>
            <a:chOff x="2121274" y="1307805"/>
            <a:chExt cx="550772" cy="246144"/>
          </a:xfrm>
        </p:grpSpPr>
        <p:cxnSp>
          <p:nvCxnSpPr>
            <p:cNvPr id="40" name="直線接點 39">
              <a:extLst>
                <a:ext uri="{FF2B5EF4-FFF2-40B4-BE49-F238E27FC236}">
                  <a16:creationId xmlns:a16="http://schemas.microsoft.com/office/drawing/2014/main" id="{10AD96A8-8855-9F75-3BC2-832A502FEE59}"/>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73E46B6A-0DF9-BEE4-F9D6-B903B4022175}"/>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43" name="群組 42">
            <a:extLst>
              <a:ext uri="{FF2B5EF4-FFF2-40B4-BE49-F238E27FC236}">
                <a16:creationId xmlns:a16="http://schemas.microsoft.com/office/drawing/2014/main" id="{67BABDCC-2DDD-3DE2-7A39-34B8F9C0126A}"/>
              </a:ext>
            </a:extLst>
          </p:cNvPr>
          <p:cNvGrpSpPr/>
          <p:nvPr/>
        </p:nvGrpSpPr>
        <p:grpSpPr>
          <a:xfrm>
            <a:off x="-367121" y="-366166"/>
            <a:ext cx="2938993" cy="2938573"/>
            <a:chOff x="8475498" y="2145798"/>
            <a:chExt cx="3220669" cy="3220209"/>
          </a:xfrm>
          <a:solidFill>
            <a:srgbClr val="0E5B93"/>
          </a:solidFill>
        </p:grpSpPr>
        <p:sp>
          <p:nvSpPr>
            <p:cNvPr id="44" name="Google Shape;801;p37">
              <a:extLst>
                <a:ext uri="{FF2B5EF4-FFF2-40B4-BE49-F238E27FC236}">
                  <a16:creationId xmlns:a16="http://schemas.microsoft.com/office/drawing/2014/main" id="{F967B52C-4697-AD6F-5C48-16F6F2A37EC8}"/>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45" name="橢圓 44">
              <a:extLst>
                <a:ext uri="{FF2B5EF4-FFF2-40B4-BE49-F238E27FC236}">
                  <a16:creationId xmlns:a16="http://schemas.microsoft.com/office/drawing/2014/main" id="{0E9E2A20-4C9D-BE5F-5C84-4B72E1318451}"/>
                </a:ext>
              </a:extLst>
            </p:cNvPr>
            <p:cNvSpPr>
              <a:spLocks/>
            </p:cNvSpPr>
            <p:nvPr/>
          </p:nvSpPr>
          <p:spPr>
            <a:xfrm rot="18900000">
              <a:off x="8475498" y="2145798"/>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4800" dirty="0">
                  <a:solidFill>
                    <a:srgbClr val="FF0000"/>
                  </a:solidFill>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閉鎖性</a:t>
              </a:r>
              <a:endParaRPr lang="en-US" altLang="zh-TW" sz="4800" dirty="0">
                <a:solidFill>
                  <a:srgbClr val="FF0000"/>
                </a:solidFill>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a:p>
              <a:pPr algn="ctr"/>
              <a:r>
                <a:rPr lang="en-US" altLang="zh-TW" sz="3200" dirty="0">
                  <a:effectLst>
                    <a:outerShdw blurRad="88900" dist="63500" dir="2700000" algn="tl" rotWithShape="0">
                      <a:prstClr val="black">
                        <a:alpha val="50000"/>
                      </a:prstClr>
                    </a:outerShdw>
                  </a:effectLst>
                  <a:latin typeface="Berlin Sans FB Demi" panose="020E0802020502020306" pitchFamily="34" charset="0"/>
                  <a:ea typeface="Gen Jyuu Gothic P Heavy" panose="020B0702020203020207" pitchFamily="34" charset="-120"/>
                  <a:cs typeface="Gen Jyuu Gothic P Heavy" panose="020B0702020203020207" pitchFamily="34" charset="-120"/>
                </a:rPr>
                <a:t>Glaucoma</a:t>
              </a:r>
              <a:endParaRPr lang="en-US" altLang="zh-TW" sz="6600" dirty="0">
                <a:effectLst>
                  <a:outerShdw blurRad="88900" dist="63500" dir="2700000" algn="tl" rotWithShape="0">
                    <a:prstClr val="black">
                      <a:alpha val="50000"/>
                    </a:prstClr>
                  </a:outerShdw>
                </a:effectLst>
                <a:latin typeface="Berlin Sans FB Demi" panose="020E0802020502020306" pitchFamily="34" charset="0"/>
                <a:ea typeface="Gen Jyuu Gothic P Heavy" panose="020B0702020203020207" pitchFamily="34" charset="-120"/>
                <a:cs typeface="Gen Jyuu Gothic P Heavy" panose="020B0702020203020207" pitchFamily="34" charset="-120"/>
              </a:endParaRPr>
            </a:p>
          </p:txBody>
        </p:sp>
      </p:grpSp>
    </p:spTree>
    <p:custDataLst>
      <p:tags r:id="rId1"/>
    </p:custDataLst>
    <p:extLst>
      <p:ext uri="{BB962C8B-B14F-4D97-AF65-F5344CB8AC3E}">
        <p14:creationId xmlns:p14="http://schemas.microsoft.com/office/powerpoint/2010/main" val="29878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83">
                                            <p:txEl>
                                              <p:pRg st="0" end="0"/>
                                            </p:txEl>
                                          </p:spTgt>
                                        </p:tgtEl>
                                        <p:attrNameLst>
                                          <p:attrName>style.visibility</p:attrName>
                                        </p:attrNameLst>
                                      </p:cBhvr>
                                      <p:to>
                                        <p:strVal val="visible"/>
                                      </p:to>
                                    </p:set>
                                    <p:animEffect transition="in" filter="fade">
                                      <p:cBhvr>
                                        <p:cTn id="15" dur="1000"/>
                                        <p:tgtEl>
                                          <p:spTgt spid="783">
                                            <p:txEl>
                                              <p:pRg st="0" end="0"/>
                                            </p:txEl>
                                          </p:spTgt>
                                        </p:tgtEl>
                                      </p:cBhvr>
                                    </p:animEffect>
                                    <p:anim calcmode="lin" valueType="num">
                                      <p:cBhvr>
                                        <p:cTn id="16" dur="1000" fill="hold"/>
                                        <p:tgtEl>
                                          <p:spTgt spid="78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83">
                                            <p:txEl>
                                              <p:pRg st="1" end="1"/>
                                            </p:txEl>
                                          </p:spTgt>
                                        </p:tgtEl>
                                        <p:attrNameLst>
                                          <p:attrName>style.visibility</p:attrName>
                                        </p:attrNameLst>
                                      </p:cBhvr>
                                      <p:to>
                                        <p:strVal val="visible"/>
                                      </p:to>
                                    </p:set>
                                    <p:animEffect transition="in" filter="fade">
                                      <p:cBhvr>
                                        <p:cTn id="22" dur="1000"/>
                                        <p:tgtEl>
                                          <p:spTgt spid="783">
                                            <p:txEl>
                                              <p:pRg st="1" end="1"/>
                                            </p:txEl>
                                          </p:spTgt>
                                        </p:tgtEl>
                                      </p:cBhvr>
                                    </p:animEffect>
                                    <p:anim calcmode="lin" valueType="num">
                                      <p:cBhvr>
                                        <p:cTn id="23" dur="1000" fill="hold"/>
                                        <p:tgtEl>
                                          <p:spTgt spid="78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7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83">
                                            <p:txEl>
                                              <p:pRg st="2" end="2"/>
                                            </p:txEl>
                                          </p:spTgt>
                                        </p:tgtEl>
                                        <p:attrNameLst>
                                          <p:attrName>style.visibility</p:attrName>
                                        </p:attrNameLst>
                                      </p:cBhvr>
                                      <p:to>
                                        <p:strVal val="visible"/>
                                      </p:to>
                                    </p:set>
                                    <p:animEffect transition="in" filter="fade">
                                      <p:cBhvr>
                                        <p:cTn id="29" dur="1000"/>
                                        <p:tgtEl>
                                          <p:spTgt spid="783">
                                            <p:txEl>
                                              <p:pRg st="2" end="2"/>
                                            </p:txEl>
                                          </p:spTgt>
                                        </p:tgtEl>
                                      </p:cBhvr>
                                    </p:animEffect>
                                    <p:anim calcmode="lin" valueType="num">
                                      <p:cBhvr>
                                        <p:cTn id="30" dur="1000" fill="hold"/>
                                        <p:tgtEl>
                                          <p:spTgt spid="78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7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uiExpand="1" build="p"/>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DDCED-66CB-BCEF-97E7-F0EAD2EC8F75}"/>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68DDB236-2A8A-E3E2-E92F-FD0DEFE815E2}"/>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15" name="群組 14">
            <a:extLst>
              <a:ext uri="{FF2B5EF4-FFF2-40B4-BE49-F238E27FC236}">
                <a16:creationId xmlns:a16="http://schemas.microsoft.com/office/drawing/2014/main" id="{08069632-FBC4-E739-B8C7-F7FDEDBFF110}"/>
              </a:ext>
            </a:extLst>
          </p:cNvPr>
          <p:cNvGrpSpPr/>
          <p:nvPr/>
        </p:nvGrpSpPr>
        <p:grpSpPr>
          <a:xfrm>
            <a:off x="-1909302" y="4725264"/>
            <a:ext cx="16010604" cy="3361512"/>
            <a:chOff x="-1234736" y="4725264"/>
            <a:chExt cx="16010604" cy="3361512"/>
          </a:xfrm>
        </p:grpSpPr>
        <p:grpSp>
          <p:nvGrpSpPr>
            <p:cNvPr id="16" name="群組 15">
              <a:extLst>
                <a:ext uri="{FF2B5EF4-FFF2-40B4-BE49-F238E27FC236}">
                  <a16:creationId xmlns:a16="http://schemas.microsoft.com/office/drawing/2014/main" id="{0CEA873F-9BAD-EA46-57C6-A62F1483F4E3}"/>
                </a:ext>
              </a:extLst>
            </p:cNvPr>
            <p:cNvGrpSpPr>
              <a:grpSpLocks/>
            </p:cNvGrpSpPr>
            <p:nvPr/>
          </p:nvGrpSpPr>
          <p:grpSpPr>
            <a:xfrm>
              <a:off x="-1234736" y="4725264"/>
              <a:ext cx="3356010" cy="3361512"/>
              <a:chOff x="9183091" y="4475589"/>
              <a:chExt cx="2103005" cy="2103005"/>
            </a:xfrm>
            <a:solidFill>
              <a:srgbClr val="0E5B93">
                <a:alpha val="50000"/>
              </a:srgbClr>
            </a:solidFill>
          </p:grpSpPr>
          <p:grpSp>
            <p:nvGrpSpPr>
              <p:cNvPr id="55" name="群組 54">
                <a:extLst>
                  <a:ext uri="{FF2B5EF4-FFF2-40B4-BE49-F238E27FC236}">
                    <a16:creationId xmlns:a16="http://schemas.microsoft.com/office/drawing/2014/main" id="{AA9DB912-DBDE-8243-4EE4-D1AD22B5E420}"/>
                  </a:ext>
                </a:extLst>
              </p:cNvPr>
              <p:cNvGrpSpPr/>
              <p:nvPr/>
            </p:nvGrpSpPr>
            <p:grpSpPr>
              <a:xfrm rot="2700000">
                <a:off x="9183091" y="4475589"/>
                <a:ext cx="2103005" cy="2103005"/>
                <a:chOff x="9285315" y="4586316"/>
                <a:chExt cx="311112" cy="311112"/>
              </a:xfrm>
              <a:grpFill/>
            </p:grpSpPr>
            <p:sp>
              <p:nvSpPr>
                <p:cNvPr id="58" name="圓形: 空心 57">
                  <a:extLst>
                    <a:ext uri="{FF2B5EF4-FFF2-40B4-BE49-F238E27FC236}">
                      <a16:creationId xmlns:a16="http://schemas.microsoft.com/office/drawing/2014/main" id="{2C2895C9-B91E-384C-6EDA-E599CC655637}"/>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59" name="直線接點 58">
                  <a:extLst>
                    <a:ext uri="{FF2B5EF4-FFF2-40B4-BE49-F238E27FC236}">
                      <a16:creationId xmlns:a16="http://schemas.microsoft.com/office/drawing/2014/main" id="{E4A86451-B5C4-C55B-2397-719A160F3292}"/>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56" name="文字方塊 55">
                <a:extLst>
                  <a:ext uri="{FF2B5EF4-FFF2-40B4-BE49-F238E27FC236}">
                    <a16:creationId xmlns:a16="http://schemas.microsoft.com/office/drawing/2014/main" id="{7C947F90-4160-2E4F-9C81-0BA060104EE3}"/>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7" name="文字方塊 56">
                <a:extLst>
                  <a:ext uri="{FF2B5EF4-FFF2-40B4-BE49-F238E27FC236}">
                    <a16:creationId xmlns:a16="http://schemas.microsoft.com/office/drawing/2014/main" id="{3800BF58-1EA9-3111-DA22-C0F30C38FD67}"/>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17" name="群組 16">
              <a:extLst>
                <a:ext uri="{FF2B5EF4-FFF2-40B4-BE49-F238E27FC236}">
                  <a16:creationId xmlns:a16="http://schemas.microsoft.com/office/drawing/2014/main" id="{62EFC900-9473-2B74-FF42-B3FC2791A59A}"/>
                </a:ext>
              </a:extLst>
            </p:cNvPr>
            <p:cNvGrpSpPr>
              <a:grpSpLocks/>
            </p:cNvGrpSpPr>
            <p:nvPr/>
          </p:nvGrpSpPr>
          <p:grpSpPr>
            <a:xfrm>
              <a:off x="2092012" y="5803196"/>
              <a:ext cx="1899121" cy="1902235"/>
              <a:chOff x="9183091" y="4475589"/>
              <a:chExt cx="2103005" cy="2103005"/>
            </a:xfrm>
            <a:solidFill>
              <a:srgbClr val="0E5B93">
                <a:alpha val="50000"/>
              </a:srgbClr>
            </a:solidFill>
          </p:grpSpPr>
          <p:grpSp>
            <p:nvGrpSpPr>
              <p:cNvPr id="50" name="群組 49">
                <a:extLst>
                  <a:ext uri="{FF2B5EF4-FFF2-40B4-BE49-F238E27FC236}">
                    <a16:creationId xmlns:a16="http://schemas.microsoft.com/office/drawing/2014/main" id="{EE4BA043-6D96-E9B6-B49B-EE091F795916}"/>
                  </a:ext>
                </a:extLst>
              </p:cNvPr>
              <p:cNvGrpSpPr/>
              <p:nvPr/>
            </p:nvGrpSpPr>
            <p:grpSpPr>
              <a:xfrm rot="2700000">
                <a:off x="9183091" y="4475589"/>
                <a:ext cx="2103005" cy="2103005"/>
                <a:chOff x="9285315" y="4586316"/>
                <a:chExt cx="311112" cy="311112"/>
              </a:xfrm>
              <a:grpFill/>
            </p:grpSpPr>
            <p:sp>
              <p:nvSpPr>
                <p:cNvPr id="53" name="圓形: 空心 52">
                  <a:extLst>
                    <a:ext uri="{FF2B5EF4-FFF2-40B4-BE49-F238E27FC236}">
                      <a16:creationId xmlns:a16="http://schemas.microsoft.com/office/drawing/2014/main" id="{184B3686-AD85-9A74-59C8-EA19A93D5D69}"/>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54" name="直線接點 53">
                  <a:extLst>
                    <a:ext uri="{FF2B5EF4-FFF2-40B4-BE49-F238E27FC236}">
                      <a16:creationId xmlns:a16="http://schemas.microsoft.com/office/drawing/2014/main" id="{B4E27DE0-D218-487E-816C-76F06E8F9A58}"/>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51" name="文字方塊 50">
                <a:extLst>
                  <a:ext uri="{FF2B5EF4-FFF2-40B4-BE49-F238E27FC236}">
                    <a16:creationId xmlns:a16="http://schemas.microsoft.com/office/drawing/2014/main" id="{D7BC8516-7801-7812-DB67-AF03C3A37233}"/>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2" name="文字方塊 51">
                <a:extLst>
                  <a:ext uri="{FF2B5EF4-FFF2-40B4-BE49-F238E27FC236}">
                    <a16:creationId xmlns:a16="http://schemas.microsoft.com/office/drawing/2014/main" id="{1D5C9098-5D9D-AF09-9B79-716770DF18AC}"/>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18" name="群組 17">
              <a:extLst>
                <a:ext uri="{FF2B5EF4-FFF2-40B4-BE49-F238E27FC236}">
                  <a16:creationId xmlns:a16="http://schemas.microsoft.com/office/drawing/2014/main" id="{3FA07812-E941-9047-966A-86565FCDF979}"/>
                </a:ext>
              </a:extLst>
            </p:cNvPr>
            <p:cNvGrpSpPr>
              <a:grpSpLocks/>
            </p:cNvGrpSpPr>
            <p:nvPr/>
          </p:nvGrpSpPr>
          <p:grpSpPr>
            <a:xfrm>
              <a:off x="11419858" y="4725264"/>
              <a:ext cx="3356010" cy="3361512"/>
              <a:chOff x="9183091" y="4475589"/>
              <a:chExt cx="2103005" cy="2103005"/>
            </a:xfrm>
            <a:solidFill>
              <a:srgbClr val="0E5B93">
                <a:alpha val="50000"/>
              </a:srgbClr>
            </a:solidFill>
          </p:grpSpPr>
          <p:grpSp>
            <p:nvGrpSpPr>
              <p:cNvPr id="25" name="群組 24">
                <a:extLst>
                  <a:ext uri="{FF2B5EF4-FFF2-40B4-BE49-F238E27FC236}">
                    <a16:creationId xmlns:a16="http://schemas.microsoft.com/office/drawing/2014/main" id="{97FE43FA-B0C0-885A-2B3D-F8EE876A94DB}"/>
                  </a:ext>
                </a:extLst>
              </p:cNvPr>
              <p:cNvGrpSpPr/>
              <p:nvPr/>
            </p:nvGrpSpPr>
            <p:grpSpPr>
              <a:xfrm rot="2700000">
                <a:off x="9183091" y="4475589"/>
                <a:ext cx="2103005" cy="2103005"/>
                <a:chOff x="9285315" y="4586316"/>
                <a:chExt cx="311112" cy="311112"/>
              </a:xfrm>
              <a:grpFill/>
            </p:grpSpPr>
            <p:sp>
              <p:nvSpPr>
                <p:cNvPr id="48" name="圓形: 空心 47">
                  <a:extLst>
                    <a:ext uri="{FF2B5EF4-FFF2-40B4-BE49-F238E27FC236}">
                      <a16:creationId xmlns:a16="http://schemas.microsoft.com/office/drawing/2014/main" id="{8E562B3A-504A-F501-5278-0A9DA8E64EC3}"/>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9" name="直線接點 48">
                  <a:extLst>
                    <a:ext uri="{FF2B5EF4-FFF2-40B4-BE49-F238E27FC236}">
                      <a16:creationId xmlns:a16="http://schemas.microsoft.com/office/drawing/2014/main" id="{2A79A04D-54BE-B7DB-B434-EDB16561C3ED}"/>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26" name="文字方塊 25">
                <a:extLst>
                  <a:ext uri="{FF2B5EF4-FFF2-40B4-BE49-F238E27FC236}">
                    <a16:creationId xmlns:a16="http://schemas.microsoft.com/office/drawing/2014/main" id="{D44864B7-F2A0-29D4-F098-D9672BFD38DB}"/>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8" name="文字方塊 27">
                <a:extLst>
                  <a:ext uri="{FF2B5EF4-FFF2-40B4-BE49-F238E27FC236}">
                    <a16:creationId xmlns:a16="http://schemas.microsoft.com/office/drawing/2014/main" id="{C11666D8-35F0-26E0-8D0C-A5F1D40850BF}"/>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19" name="群組 18">
              <a:extLst>
                <a:ext uri="{FF2B5EF4-FFF2-40B4-BE49-F238E27FC236}">
                  <a16:creationId xmlns:a16="http://schemas.microsoft.com/office/drawing/2014/main" id="{56E731F2-8CF3-E7EE-1766-2DFCE9060F24}"/>
                </a:ext>
              </a:extLst>
            </p:cNvPr>
            <p:cNvGrpSpPr>
              <a:grpSpLocks/>
            </p:cNvGrpSpPr>
            <p:nvPr/>
          </p:nvGrpSpPr>
          <p:grpSpPr>
            <a:xfrm>
              <a:off x="9536533" y="5743181"/>
              <a:ext cx="1899121" cy="1902235"/>
              <a:chOff x="9183091" y="4475589"/>
              <a:chExt cx="2103005" cy="2103005"/>
            </a:xfrm>
            <a:solidFill>
              <a:srgbClr val="0E5B93">
                <a:alpha val="50000"/>
              </a:srgbClr>
            </a:solidFill>
          </p:grpSpPr>
          <p:grpSp>
            <p:nvGrpSpPr>
              <p:cNvPr id="20" name="群組 19">
                <a:extLst>
                  <a:ext uri="{FF2B5EF4-FFF2-40B4-BE49-F238E27FC236}">
                    <a16:creationId xmlns:a16="http://schemas.microsoft.com/office/drawing/2014/main" id="{655C4E92-93FA-1F58-A1B3-DC2922A83921}"/>
                  </a:ext>
                </a:extLst>
              </p:cNvPr>
              <p:cNvGrpSpPr/>
              <p:nvPr/>
            </p:nvGrpSpPr>
            <p:grpSpPr>
              <a:xfrm rot="2700000">
                <a:off x="9183091" y="4475589"/>
                <a:ext cx="2103005" cy="2103005"/>
                <a:chOff x="9285315" y="4586316"/>
                <a:chExt cx="311112" cy="311112"/>
              </a:xfrm>
              <a:grpFill/>
            </p:grpSpPr>
            <p:sp>
              <p:nvSpPr>
                <p:cNvPr id="23" name="圓形: 空心 22">
                  <a:extLst>
                    <a:ext uri="{FF2B5EF4-FFF2-40B4-BE49-F238E27FC236}">
                      <a16:creationId xmlns:a16="http://schemas.microsoft.com/office/drawing/2014/main" id="{19FB248C-C817-35B2-6CEC-153BCF2A9A13}"/>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24" name="直線接點 23">
                  <a:extLst>
                    <a:ext uri="{FF2B5EF4-FFF2-40B4-BE49-F238E27FC236}">
                      <a16:creationId xmlns:a16="http://schemas.microsoft.com/office/drawing/2014/main" id="{5C2CEEAC-069C-9B1F-6800-DCF3BC7CE719}"/>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21" name="文字方塊 20">
                <a:extLst>
                  <a:ext uri="{FF2B5EF4-FFF2-40B4-BE49-F238E27FC236}">
                    <a16:creationId xmlns:a16="http://schemas.microsoft.com/office/drawing/2014/main" id="{8D2B522F-86B6-1DDC-5A6C-E28BB49FBE57}"/>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2" name="文字方塊 21">
                <a:extLst>
                  <a:ext uri="{FF2B5EF4-FFF2-40B4-BE49-F238E27FC236}">
                    <a16:creationId xmlns:a16="http://schemas.microsoft.com/office/drawing/2014/main" id="{D6D157F0-A98F-4726-5504-911575B19D01}"/>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sp>
        <p:nvSpPr>
          <p:cNvPr id="27" name="十字形 26">
            <a:extLst>
              <a:ext uri="{FF2B5EF4-FFF2-40B4-BE49-F238E27FC236}">
                <a16:creationId xmlns:a16="http://schemas.microsoft.com/office/drawing/2014/main" id="{C82BB165-2CEC-BED5-98AC-0C68F4C41615}"/>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BA8B3F52-4ACA-E8B6-5A3F-2959F80CB67C}"/>
              </a:ext>
            </a:extLst>
          </p:cNvPr>
          <p:cNvGrpSpPr/>
          <p:nvPr/>
        </p:nvGrpSpPr>
        <p:grpSpPr>
          <a:xfrm>
            <a:off x="10974989" y="447559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E0576BF4-E46D-6E98-88CD-AC869DCBB46B}"/>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FCC3F486-59DA-6FC4-82E1-B7A7113218B2}"/>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A8854B8E-1F74-0125-194D-13143677B763}"/>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9CD7A90A-18A8-20A3-C840-7B57579383AA}"/>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11C66210-B84E-B845-B8B7-20E41630809E}"/>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9ADA44C4-1DBD-7AD4-CB7F-D2FAFC5066B7}"/>
              </a:ext>
            </a:extLst>
          </p:cNvPr>
          <p:cNvSpPr/>
          <p:nvPr/>
        </p:nvSpPr>
        <p:spPr>
          <a:xfrm flipH="1">
            <a:off x="127769"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8" name="文字方塊 7">
            <a:extLst>
              <a:ext uri="{FF2B5EF4-FFF2-40B4-BE49-F238E27FC236}">
                <a16:creationId xmlns:a16="http://schemas.microsoft.com/office/drawing/2014/main" id="{A9DBD1FC-9EA8-33FD-087F-FB37AFCCD668}"/>
              </a:ext>
            </a:extLst>
          </p:cNvPr>
          <p:cNvSpPr txBox="1"/>
          <p:nvPr/>
        </p:nvSpPr>
        <p:spPr>
          <a:xfrm>
            <a:off x="743483" y="698219"/>
            <a:ext cx="954107" cy="5324535"/>
          </a:xfrm>
          <a:prstGeom prst="rect">
            <a:avLst/>
          </a:prstGeom>
          <a:solidFill>
            <a:schemeClr val="bg1">
              <a:alpha val="50000"/>
            </a:schemeClr>
          </a:solidFill>
        </p:spPr>
        <p:txBody>
          <a:bodyPr vert="eaVert" wrap="none" rtlCol="0">
            <a:spAutoFit/>
          </a:bodyPr>
          <a:lstStyle/>
          <a:p>
            <a:r>
              <a:rPr lang="zh-TW" altLang="en-US" sz="50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原發性隅角</a:t>
            </a:r>
            <a:r>
              <a:rPr lang="zh-TW" altLang="en-US" sz="5000" cap="all" spc="100"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rPr>
              <a:t>開放型</a:t>
            </a:r>
          </a:p>
        </p:txBody>
      </p:sp>
      <p:cxnSp>
        <p:nvCxnSpPr>
          <p:cNvPr id="13" name="直線接點 12">
            <a:extLst>
              <a:ext uri="{FF2B5EF4-FFF2-40B4-BE49-F238E27FC236}">
                <a16:creationId xmlns:a16="http://schemas.microsoft.com/office/drawing/2014/main" id="{63A5856F-F376-D8B2-1954-FC26BD15105B}"/>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pic>
        <p:nvPicPr>
          <p:cNvPr id="14" name="圖片 13">
            <a:extLst>
              <a:ext uri="{FF2B5EF4-FFF2-40B4-BE49-F238E27FC236}">
                <a16:creationId xmlns:a16="http://schemas.microsoft.com/office/drawing/2014/main" id="{4E2A638A-7593-5341-00D3-7CCFD402F4E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73" b="91211" l="9570" r="94727">
                        <a14:foregroundMark x1="94824" y1="53516" x2="94824" y2="53516"/>
                        <a14:foregroundMark x1="94629" y1="53711" x2="94629" y2="53711"/>
                        <a14:foregroundMark x1="60449" y1="91211" x2="60449" y2="91211"/>
                        <a14:foregroundMark x1="12109" y1="48242" x2="12109" y2="48242"/>
                        <a14:foregroundMark x1="61719" y1="9473" x2="61719" y2="9473"/>
                        <a14:foregroundMark x1="34277" y1="19336" x2="34277" y2="19336"/>
                        <a14:foregroundMark x1="22852" y1="28223" x2="22852" y2="28223"/>
                        <a14:foregroundMark x1="10352" y1="50684" x2="10352" y2="50684"/>
                        <a14:foregroundMark x1="10352" y1="50684" x2="10352" y2="50684"/>
                        <a14:foregroundMark x1="10352" y1="50684" x2="10352" y2="50684"/>
                        <a14:foregroundMark x1="10352" y1="50684" x2="10352" y2="50684"/>
                        <a14:foregroundMark x1="10352" y1="50684" x2="10352" y2="50684"/>
                        <a14:foregroundMark x1="9570" y1="49609" x2="9570" y2="49609"/>
                        <a14:backgroundMark x1="54395" y1="14844" x2="54395" y2="14844"/>
                      </a14:backgroundRemoval>
                    </a14:imgEffect>
                  </a14:imgLayer>
                </a14:imgProps>
              </a:ext>
            </a:extLst>
          </a:blip>
          <a:stretch>
            <a:fillRect/>
          </a:stretch>
        </p:blipFill>
        <p:spPr>
          <a:xfrm>
            <a:off x="4147584" y="1480584"/>
            <a:ext cx="3896833" cy="3896833"/>
          </a:xfrm>
          <a:prstGeom prst="rect">
            <a:avLst/>
          </a:prstGeom>
        </p:spPr>
      </p:pic>
      <p:grpSp>
        <p:nvGrpSpPr>
          <p:cNvPr id="3" name="群組 2">
            <a:extLst>
              <a:ext uri="{FF2B5EF4-FFF2-40B4-BE49-F238E27FC236}">
                <a16:creationId xmlns:a16="http://schemas.microsoft.com/office/drawing/2014/main" id="{CEABF741-9CF0-39D6-FBE9-1A6A987BF730}"/>
              </a:ext>
            </a:extLst>
          </p:cNvPr>
          <p:cNvGrpSpPr/>
          <p:nvPr/>
        </p:nvGrpSpPr>
        <p:grpSpPr>
          <a:xfrm rot="20460984">
            <a:off x="7223985" y="3460303"/>
            <a:ext cx="301747" cy="301746"/>
            <a:chOff x="2105063" y="4479768"/>
            <a:chExt cx="1653318" cy="1653316"/>
          </a:xfrm>
        </p:grpSpPr>
        <p:cxnSp>
          <p:nvCxnSpPr>
            <p:cNvPr id="4" name="直線接點 3">
              <a:extLst>
                <a:ext uri="{FF2B5EF4-FFF2-40B4-BE49-F238E27FC236}">
                  <a16:creationId xmlns:a16="http://schemas.microsoft.com/office/drawing/2014/main" id="{D759EDED-36D9-2804-214A-CE9555B67277}"/>
                </a:ext>
              </a:extLst>
            </p:cNvPr>
            <p:cNvCxnSpPr>
              <a:cxnSpLocks/>
              <a:stCxn id="5" idx="6"/>
              <a:endCxn id="5" idx="2"/>
            </p:cNvCxnSpPr>
            <p:nvPr/>
          </p:nvCxnSpPr>
          <p:spPr>
            <a:xfrm rot="900000">
              <a:off x="2215814" y="4893099"/>
              <a:ext cx="1431813" cy="826657"/>
            </a:xfrm>
            <a:prstGeom prst="line">
              <a:avLst/>
            </a:prstGeom>
            <a:solidFill>
              <a:srgbClr val="FFDD90">
                <a:alpha val="50000"/>
              </a:srgbClr>
            </a:solidFill>
            <a:ln w="38100">
              <a:solidFill>
                <a:srgbClr val="FFDD90">
                  <a:alpha val="50000"/>
                </a:srgbClr>
              </a:solidFill>
            </a:ln>
          </p:spPr>
          <p:style>
            <a:lnRef idx="1">
              <a:schemeClr val="accent1"/>
            </a:lnRef>
            <a:fillRef idx="0">
              <a:schemeClr val="accent1"/>
            </a:fillRef>
            <a:effectRef idx="0">
              <a:schemeClr val="accent1"/>
            </a:effectRef>
            <a:fontRef idx="minor">
              <a:schemeClr val="tx1"/>
            </a:fontRef>
          </p:style>
        </p:cxnSp>
        <p:sp>
          <p:nvSpPr>
            <p:cNvPr id="5" name="圓形: 空心 4">
              <a:extLst>
                <a:ext uri="{FF2B5EF4-FFF2-40B4-BE49-F238E27FC236}">
                  <a16:creationId xmlns:a16="http://schemas.microsoft.com/office/drawing/2014/main" id="{14FB8396-4B30-E7A9-F51D-EC6B45398546}"/>
                </a:ext>
              </a:extLst>
            </p:cNvPr>
            <p:cNvSpPr/>
            <p:nvPr/>
          </p:nvSpPr>
          <p:spPr>
            <a:xfrm rot="2700000" flipH="1">
              <a:off x="2105064" y="4479767"/>
              <a:ext cx="1653316" cy="1653318"/>
            </a:xfrm>
            <a:prstGeom prst="donut">
              <a:avLst>
                <a:gd name="adj" fmla="val 12843"/>
              </a:avLst>
            </a:prstGeom>
            <a:solidFill>
              <a:srgbClr val="FFDD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6" name="文字方塊 5">
              <a:extLst>
                <a:ext uri="{FF2B5EF4-FFF2-40B4-BE49-F238E27FC236}">
                  <a16:creationId xmlns:a16="http://schemas.microsoft.com/office/drawing/2014/main" id="{3D9DA31D-59F4-4C74-3A8C-BF2853CE6162}"/>
                </a:ext>
              </a:extLst>
            </p:cNvPr>
            <p:cNvSpPr txBox="1"/>
            <p:nvPr/>
          </p:nvSpPr>
          <p:spPr>
            <a:xfrm rot="2700000">
              <a:off x="2719928" y="4960464"/>
              <a:ext cx="797265" cy="28747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solidFill>
              <a:srgbClr val="FFDE90">
                <a:alpha val="70000"/>
              </a:srgbClr>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7" name="文字方塊 6">
              <a:extLst>
                <a:ext uri="{FF2B5EF4-FFF2-40B4-BE49-F238E27FC236}">
                  <a16:creationId xmlns:a16="http://schemas.microsoft.com/office/drawing/2014/main" id="{AB11B951-6C91-87EA-FAD0-F4C581BC5A01}"/>
                </a:ext>
              </a:extLst>
            </p:cNvPr>
            <p:cNvSpPr txBox="1"/>
            <p:nvPr/>
          </p:nvSpPr>
          <p:spPr>
            <a:xfrm rot="2700000">
              <a:off x="2247877" y="5378211"/>
              <a:ext cx="1014276" cy="199039"/>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solidFill>
              <a:srgbClr val="FFDE90">
                <a:alpha val="70000"/>
              </a:srgbClr>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Tree>
    <p:extLst>
      <p:ext uri="{BB962C8B-B14F-4D97-AF65-F5344CB8AC3E}">
        <p14:creationId xmlns:p14="http://schemas.microsoft.com/office/powerpoint/2010/main" val="396387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CC1A8-5792-26CA-B4A1-AE6FF3568A71}"/>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CCF7BEB7-034C-3865-DB19-C9F62BED225C}"/>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15" name="群組 14">
            <a:extLst>
              <a:ext uri="{FF2B5EF4-FFF2-40B4-BE49-F238E27FC236}">
                <a16:creationId xmlns:a16="http://schemas.microsoft.com/office/drawing/2014/main" id="{74BB8E5F-DA4E-2B1A-C983-AF30E1919636}"/>
              </a:ext>
            </a:extLst>
          </p:cNvPr>
          <p:cNvGrpSpPr/>
          <p:nvPr/>
        </p:nvGrpSpPr>
        <p:grpSpPr>
          <a:xfrm>
            <a:off x="-1909302" y="4725264"/>
            <a:ext cx="16010604" cy="3361512"/>
            <a:chOff x="-1234736" y="4725264"/>
            <a:chExt cx="16010604" cy="3361512"/>
          </a:xfrm>
        </p:grpSpPr>
        <p:grpSp>
          <p:nvGrpSpPr>
            <p:cNvPr id="16" name="群組 15">
              <a:extLst>
                <a:ext uri="{FF2B5EF4-FFF2-40B4-BE49-F238E27FC236}">
                  <a16:creationId xmlns:a16="http://schemas.microsoft.com/office/drawing/2014/main" id="{5629AF23-954F-F23F-4582-B045AD18B183}"/>
                </a:ext>
              </a:extLst>
            </p:cNvPr>
            <p:cNvGrpSpPr>
              <a:grpSpLocks/>
            </p:cNvGrpSpPr>
            <p:nvPr/>
          </p:nvGrpSpPr>
          <p:grpSpPr>
            <a:xfrm>
              <a:off x="-1234736" y="4725264"/>
              <a:ext cx="3356010" cy="3361512"/>
              <a:chOff x="9183091" y="4475589"/>
              <a:chExt cx="2103005" cy="2103005"/>
            </a:xfrm>
            <a:solidFill>
              <a:srgbClr val="0E5B93">
                <a:alpha val="50000"/>
              </a:srgbClr>
            </a:solidFill>
          </p:grpSpPr>
          <p:grpSp>
            <p:nvGrpSpPr>
              <p:cNvPr id="55" name="群組 54">
                <a:extLst>
                  <a:ext uri="{FF2B5EF4-FFF2-40B4-BE49-F238E27FC236}">
                    <a16:creationId xmlns:a16="http://schemas.microsoft.com/office/drawing/2014/main" id="{DB30BCF4-7025-F7DF-5101-D43E1863490F}"/>
                  </a:ext>
                </a:extLst>
              </p:cNvPr>
              <p:cNvGrpSpPr/>
              <p:nvPr/>
            </p:nvGrpSpPr>
            <p:grpSpPr>
              <a:xfrm rot="2700000">
                <a:off x="9183091" y="4475589"/>
                <a:ext cx="2103005" cy="2103005"/>
                <a:chOff x="9285315" y="4586316"/>
                <a:chExt cx="311112" cy="311112"/>
              </a:xfrm>
              <a:grpFill/>
            </p:grpSpPr>
            <p:sp>
              <p:nvSpPr>
                <p:cNvPr id="58" name="圓形: 空心 57">
                  <a:extLst>
                    <a:ext uri="{FF2B5EF4-FFF2-40B4-BE49-F238E27FC236}">
                      <a16:creationId xmlns:a16="http://schemas.microsoft.com/office/drawing/2014/main" id="{3FA9ACAB-EC62-6F3D-90A7-1819AB4AF501}"/>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59" name="直線接點 58">
                  <a:extLst>
                    <a:ext uri="{FF2B5EF4-FFF2-40B4-BE49-F238E27FC236}">
                      <a16:creationId xmlns:a16="http://schemas.microsoft.com/office/drawing/2014/main" id="{C9175F29-B256-E521-3694-7A5B181C4816}"/>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56" name="文字方塊 55">
                <a:extLst>
                  <a:ext uri="{FF2B5EF4-FFF2-40B4-BE49-F238E27FC236}">
                    <a16:creationId xmlns:a16="http://schemas.microsoft.com/office/drawing/2014/main" id="{7EC11EED-A745-D5ED-28FC-4E29D9EFA797}"/>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7" name="文字方塊 56">
                <a:extLst>
                  <a:ext uri="{FF2B5EF4-FFF2-40B4-BE49-F238E27FC236}">
                    <a16:creationId xmlns:a16="http://schemas.microsoft.com/office/drawing/2014/main" id="{46863651-EFEC-FC50-F4F8-21A88970AF30}"/>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17" name="群組 16">
              <a:extLst>
                <a:ext uri="{FF2B5EF4-FFF2-40B4-BE49-F238E27FC236}">
                  <a16:creationId xmlns:a16="http://schemas.microsoft.com/office/drawing/2014/main" id="{AC446D35-B0CB-FF05-1DFD-E69DE27B6A96}"/>
                </a:ext>
              </a:extLst>
            </p:cNvPr>
            <p:cNvGrpSpPr>
              <a:grpSpLocks/>
            </p:cNvGrpSpPr>
            <p:nvPr/>
          </p:nvGrpSpPr>
          <p:grpSpPr>
            <a:xfrm>
              <a:off x="2092012" y="5803196"/>
              <a:ext cx="1899121" cy="1902235"/>
              <a:chOff x="9183091" y="4475589"/>
              <a:chExt cx="2103005" cy="2103005"/>
            </a:xfrm>
            <a:solidFill>
              <a:srgbClr val="0E5B93">
                <a:alpha val="50000"/>
              </a:srgbClr>
            </a:solidFill>
          </p:grpSpPr>
          <p:grpSp>
            <p:nvGrpSpPr>
              <p:cNvPr id="50" name="群組 49">
                <a:extLst>
                  <a:ext uri="{FF2B5EF4-FFF2-40B4-BE49-F238E27FC236}">
                    <a16:creationId xmlns:a16="http://schemas.microsoft.com/office/drawing/2014/main" id="{CDCBC437-E569-57D4-CF11-5AD8030E3495}"/>
                  </a:ext>
                </a:extLst>
              </p:cNvPr>
              <p:cNvGrpSpPr/>
              <p:nvPr/>
            </p:nvGrpSpPr>
            <p:grpSpPr>
              <a:xfrm rot="2700000">
                <a:off x="9183091" y="4475589"/>
                <a:ext cx="2103005" cy="2103005"/>
                <a:chOff x="9285315" y="4586316"/>
                <a:chExt cx="311112" cy="311112"/>
              </a:xfrm>
              <a:grpFill/>
            </p:grpSpPr>
            <p:sp>
              <p:nvSpPr>
                <p:cNvPr id="53" name="圓形: 空心 52">
                  <a:extLst>
                    <a:ext uri="{FF2B5EF4-FFF2-40B4-BE49-F238E27FC236}">
                      <a16:creationId xmlns:a16="http://schemas.microsoft.com/office/drawing/2014/main" id="{A2365C19-C48C-D924-4A7B-2592403C893A}"/>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54" name="直線接點 53">
                  <a:extLst>
                    <a:ext uri="{FF2B5EF4-FFF2-40B4-BE49-F238E27FC236}">
                      <a16:creationId xmlns:a16="http://schemas.microsoft.com/office/drawing/2014/main" id="{8FA56537-5B9F-6601-2856-3E92CF025BA1}"/>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51" name="文字方塊 50">
                <a:extLst>
                  <a:ext uri="{FF2B5EF4-FFF2-40B4-BE49-F238E27FC236}">
                    <a16:creationId xmlns:a16="http://schemas.microsoft.com/office/drawing/2014/main" id="{45BC855B-9B1D-7540-0F55-044C04BB6A78}"/>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2" name="文字方塊 51">
                <a:extLst>
                  <a:ext uri="{FF2B5EF4-FFF2-40B4-BE49-F238E27FC236}">
                    <a16:creationId xmlns:a16="http://schemas.microsoft.com/office/drawing/2014/main" id="{168D1DC7-783E-7077-6CFB-6F1A91ED6129}"/>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18" name="群組 17">
              <a:extLst>
                <a:ext uri="{FF2B5EF4-FFF2-40B4-BE49-F238E27FC236}">
                  <a16:creationId xmlns:a16="http://schemas.microsoft.com/office/drawing/2014/main" id="{31FF12B8-E654-EC80-4B47-5C66A8F66982}"/>
                </a:ext>
              </a:extLst>
            </p:cNvPr>
            <p:cNvGrpSpPr>
              <a:grpSpLocks/>
            </p:cNvGrpSpPr>
            <p:nvPr/>
          </p:nvGrpSpPr>
          <p:grpSpPr>
            <a:xfrm>
              <a:off x="11419858" y="4725264"/>
              <a:ext cx="3356010" cy="3361512"/>
              <a:chOff x="9183091" y="4475589"/>
              <a:chExt cx="2103005" cy="2103005"/>
            </a:xfrm>
            <a:solidFill>
              <a:srgbClr val="0E5B93">
                <a:alpha val="50000"/>
              </a:srgbClr>
            </a:solidFill>
          </p:grpSpPr>
          <p:grpSp>
            <p:nvGrpSpPr>
              <p:cNvPr id="25" name="群組 24">
                <a:extLst>
                  <a:ext uri="{FF2B5EF4-FFF2-40B4-BE49-F238E27FC236}">
                    <a16:creationId xmlns:a16="http://schemas.microsoft.com/office/drawing/2014/main" id="{70AB5F25-7FB9-2AA6-F317-41469B782678}"/>
                  </a:ext>
                </a:extLst>
              </p:cNvPr>
              <p:cNvGrpSpPr/>
              <p:nvPr/>
            </p:nvGrpSpPr>
            <p:grpSpPr>
              <a:xfrm rot="2700000">
                <a:off x="9183091" y="4475589"/>
                <a:ext cx="2103005" cy="2103005"/>
                <a:chOff x="9285315" y="4586316"/>
                <a:chExt cx="311112" cy="311112"/>
              </a:xfrm>
              <a:grpFill/>
            </p:grpSpPr>
            <p:sp>
              <p:nvSpPr>
                <p:cNvPr id="48" name="圓形: 空心 47">
                  <a:extLst>
                    <a:ext uri="{FF2B5EF4-FFF2-40B4-BE49-F238E27FC236}">
                      <a16:creationId xmlns:a16="http://schemas.microsoft.com/office/drawing/2014/main" id="{2839EF41-2AFD-7E2E-A93C-67BF3C039EEF}"/>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9" name="直線接點 48">
                  <a:extLst>
                    <a:ext uri="{FF2B5EF4-FFF2-40B4-BE49-F238E27FC236}">
                      <a16:creationId xmlns:a16="http://schemas.microsoft.com/office/drawing/2014/main" id="{2A59F081-5F9F-761D-A4B1-9C82C345B44E}"/>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26" name="文字方塊 25">
                <a:extLst>
                  <a:ext uri="{FF2B5EF4-FFF2-40B4-BE49-F238E27FC236}">
                    <a16:creationId xmlns:a16="http://schemas.microsoft.com/office/drawing/2014/main" id="{3021E8FC-9B4E-9E4F-4E46-326815757753}"/>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8" name="文字方塊 27">
                <a:extLst>
                  <a:ext uri="{FF2B5EF4-FFF2-40B4-BE49-F238E27FC236}">
                    <a16:creationId xmlns:a16="http://schemas.microsoft.com/office/drawing/2014/main" id="{395B3976-F862-8B13-5C5C-30822F95D0D9}"/>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19" name="群組 18">
              <a:extLst>
                <a:ext uri="{FF2B5EF4-FFF2-40B4-BE49-F238E27FC236}">
                  <a16:creationId xmlns:a16="http://schemas.microsoft.com/office/drawing/2014/main" id="{5C349273-E95D-6E05-5FB7-5985EBDC7459}"/>
                </a:ext>
              </a:extLst>
            </p:cNvPr>
            <p:cNvGrpSpPr>
              <a:grpSpLocks/>
            </p:cNvGrpSpPr>
            <p:nvPr/>
          </p:nvGrpSpPr>
          <p:grpSpPr>
            <a:xfrm>
              <a:off x="9536533" y="5743181"/>
              <a:ext cx="1899121" cy="1902235"/>
              <a:chOff x="9183091" y="4475589"/>
              <a:chExt cx="2103005" cy="2103005"/>
            </a:xfrm>
            <a:solidFill>
              <a:srgbClr val="0E5B93">
                <a:alpha val="50000"/>
              </a:srgbClr>
            </a:solidFill>
          </p:grpSpPr>
          <p:grpSp>
            <p:nvGrpSpPr>
              <p:cNvPr id="20" name="群組 19">
                <a:extLst>
                  <a:ext uri="{FF2B5EF4-FFF2-40B4-BE49-F238E27FC236}">
                    <a16:creationId xmlns:a16="http://schemas.microsoft.com/office/drawing/2014/main" id="{FF38AEE1-3C38-D8E4-BEFF-F0B0636B7477}"/>
                  </a:ext>
                </a:extLst>
              </p:cNvPr>
              <p:cNvGrpSpPr/>
              <p:nvPr/>
            </p:nvGrpSpPr>
            <p:grpSpPr>
              <a:xfrm rot="2700000">
                <a:off x="9183091" y="4475589"/>
                <a:ext cx="2103005" cy="2103005"/>
                <a:chOff x="9285315" y="4586316"/>
                <a:chExt cx="311112" cy="311112"/>
              </a:xfrm>
              <a:grpFill/>
            </p:grpSpPr>
            <p:sp>
              <p:nvSpPr>
                <p:cNvPr id="23" name="圓形: 空心 22">
                  <a:extLst>
                    <a:ext uri="{FF2B5EF4-FFF2-40B4-BE49-F238E27FC236}">
                      <a16:creationId xmlns:a16="http://schemas.microsoft.com/office/drawing/2014/main" id="{B420F061-7F68-427A-B9F2-D995F76EFC91}"/>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24" name="直線接點 23">
                  <a:extLst>
                    <a:ext uri="{FF2B5EF4-FFF2-40B4-BE49-F238E27FC236}">
                      <a16:creationId xmlns:a16="http://schemas.microsoft.com/office/drawing/2014/main" id="{A05210B1-0C53-F465-5817-A7C1BA56122F}"/>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21" name="文字方塊 20">
                <a:extLst>
                  <a:ext uri="{FF2B5EF4-FFF2-40B4-BE49-F238E27FC236}">
                    <a16:creationId xmlns:a16="http://schemas.microsoft.com/office/drawing/2014/main" id="{9F370FA0-0871-F2B4-AF41-001334319DC1}"/>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2" name="文字方塊 21">
                <a:extLst>
                  <a:ext uri="{FF2B5EF4-FFF2-40B4-BE49-F238E27FC236}">
                    <a16:creationId xmlns:a16="http://schemas.microsoft.com/office/drawing/2014/main" id="{A1E9A222-C3E2-5C3F-3ECA-7B55280CF368}"/>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sp>
        <p:nvSpPr>
          <p:cNvPr id="27" name="十字形 26">
            <a:extLst>
              <a:ext uri="{FF2B5EF4-FFF2-40B4-BE49-F238E27FC236}">
                <a16:creationId xmlns:a16="http://schemas.microsoft.com/office/drawing/2014/main" id="{329B869C-2501-1EF8-3CCA-52EBE58A8966}"/>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9E47FA15-47E3-9DC4-6584-4B242D553DD5}"/>
              </a:ext>
            </a:extLst>
          </p:cNvPr>
          <p:cNvGrpSpPr/>
          <p:nvPr/>
        </p:nvGrpSpPr>
        <p:grpSpPr>
          <a:xfrm>
            <a:off x="10974989" y="447559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AE29512E-A5EA-70D4-1E89-78B044F2688D}"/>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6A8FC06C-61F8-A100-0596-DB52FA0A8A9B}"/>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0CF25B27-B055-B901-F254-F42C701F3CB8}"/>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5E043176-5E29-F589-3868-7377E5218942}"/>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93044603-DE52-82A9-FB4F-BEFF622E525D}"/>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C472328F-A057-14FB-1F78-18D6A418760A}"/>
              </a:ext>
            </a:extLst>
          </p:cNvPr>
          <p:cNvSpPr/>
          <p:nvPr/>
        </p:nvSpPr>
        <p:spPr>
          <a:xfrm flipH="1">
            <a:off x="127769"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8" name="文字方塊 7">
            <a:extLst>
              <a:ext uri="{FF2B5EF4-FFF2-40B4-BE49-F238E27FC236}">
                <a16:creationId xmlns:a16="http://schemas.microsoft.com/office/drawing/2014/main" id="{A9DCD3F3-4383-5D0A-A196-40C75011F45B}"/>
              </a:ext>
            </a:extLst>
          </p:cNvPr>
          <p:cNvSpPr txBox="1"/>
          <p:nvPr/>
        </p:nvSpPr>
        <p:spPr>
          <a:xfrm>
            <a:off x="743483" y="698219"/>
            <a:ext cx="954107" cy="5324535"/>
          </a:xfrm>
          <a:prstGeom prst="rect">
            <a:avLst/>
          </a:prstGeom>
          <a:solidFill>
            <a:schemeClr val="bg1">
              <a:alpha val="50000"/>
            </a:schemeClr>
          </a:solidFill>
        </p:spPr>
        <p:txBody>
          <a:bodyPr vert="eaVert" wrap="none" rtlCol="0">
            <a:spAutoFit/>
          </a:bodyPr>
          <a:lstStyle/>
          <a:p>
            <a:r>
              <a:rPr lang="zh-TW" altLang="en-US" sz="50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原發性隅角</a:t>
            </a:r>
            <a:r>
              <a:rPr lang="zh-TW" altLang="en-US" sz="5000" cap="all" spc="100"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rPr>
              <a:t>開放型</a:t>
            </a:r>
          </a:p>
        </p:txBody>
      </p:sp>
      <p:cxnSp>
        <p:nvCxnSpPr>
          <p:cNvPr id="13" name="直線接點 12">
            <a:extLst>
              <a:ext uri="{FF2B5EF4-FFF2-40B4-BE49-F238E27FC236}">
                <a16:creationId xmlns:a16="http://schemas.microsoft.com/office/drawing/2014/main" id="{677D1DA1-30B8-0CEB-DB0C-762CD268E28B}"/>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F77CDD7D-4F4D-CD0F-B49B-FF798C3ECF71}"/>
              </a:ext>
            </a:extLst>
          </p:cNvPr>
          <p:cNvSpPr txBox="1"/>
          <p:nvPr/>
        </p:nvSpPr>
        <p:spPr>
          <a:xfrm>
            <a:off x="3724998" y="6476253"/>
            <a:ext cx="4742004" cy="338554"/>
          </a:xfrm>
          <a:prstGeom prst="rect">
            <a:avLst/>
          </a:prstGeom>
          <a:noFill/>
        </p:spPr>
        <p:txBody>
          <a:bodyPr wrap="none" rtlCol="0">
            <a:spAutoFit/>
          </a:bodyPr>
          <a:lstStyle/>
          <a:p>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Ref :</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 別讓視力老太快</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 </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40</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歲起必讀 白內障、青光眼</a:t>
            </a:r>
          </a:p>
        </p:txBody>
      </p:sp>
      <p:pic>
        <p:nvPicPr>
          <p:cNvPr id="14" name="圖片 13">
            <a:extLst>
              <a:ext uri="{FF2B5EF4-FFF2-40B4-BE49-F238E27FC236}">
                <a16:creationId xmlns:a16="http://schemas.microsoft.com/office/drawing/2014/main" id="{699E95E3-61AD-3568-2255-5C013461306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73" b="91211" l="9570" r="94727">
                        <a14:foregroundMark x1="94824" y1="53516" x2="94824" y2="53516"/>
                        <a14:foregroundMark x1="94629" y1="53711" x2="94629" y2="53711"/>
                        <a14:foregroundMark x1="60449" y1="91211" x2="60449" y2="91211"/>
                        <a14:foregroundMark x1="12109" y1="48242" x2="12109" y2="48242"/>
                        <a14:foregroundMark x1="61719" y1="9473" x2="61719" y2="9473"/>
                        <a14:foregroundMark x1="34277" y1="19336" x2="34277" y2="19336"/>
                        <a14:foregroundMark x1="22852" y1="28223" x2="22852" y2="28223"/>
                        <a14:foregroundMark x1="10352" y1="50684" x2="10352" y2="50684"/>
                        <a14:foregroundMark x1="10352" y1="50684" x2="10352" y2="50684"/>
                        <a14:foregroundMark x1="10352" y1="50684" x2="10352" y2="50684"/>
                        <a14:foregroundMark x1="10352" y1="50684" x2="10352" y2="50684"/>
                        <a14:foregroundMark x1="10352" y1="50684" x2="10352" y2="50684"/>
                        <a14:foregroundMark x1="9570" y1="49609" x2="9570" y2="49609"/>
                        <a14:backgroundMark x1="54395" y1="14844" x2="54395" y2="14844"/>
                      </a14:backgroundRemoval>
                    </a14:imgEffect>
                  </a14:imgLayer>
                </a14:imgProps>
              </a:ext>
            </a:extLst>
          </a:blip>
          <a:stretch>
            <a:fillRect/>
          </a:stretch>
        </p:blipFill>
        <p:spPr>
          <a:xfrm>
            <a:off x="6179685" y="-1666060"/>
            <a:ext cx="10327198" cy="10327192"/>
          </a:xfrm>
          <a:prstGeom prst="rect">
            <a:avLst/>
          </a:prstGeom>
        </p:spPr>
      </p:pic>
      <p:grpSp>
        <p:nvGrpSpPr>
          <p:cNvPr id="9" name="群組 8">
            <a:extLst>
              <a:ext uri="{FF2B5EF4-FFF2-40B4-BE49-F238E27FC236}">
                <a16:creationId xmlns:a16="http://schemas.microsoft.com/office/drawing/2014/main" id="{9FBC895B-BDD4-2F93-8016-E5902441CCA8}"/>
              </a:ext>
            </a:extLst>
          </p:cNvPr>
          <p:cNvGrpSpPr/>
          <p:nvPr/>
        </p:nvGrpSpPr>
        <p:grpSpPr>
          <a:xfrm>
            <a:off x="1985899" y="1129948"/>
            <a:ext cx="4992882" cy="4892068"/>
            <a:chOff x="1985899" y="1129948"/>
            <a:chExt cx="4992882" cy="4892068"/>
          </a:xfrm>
        </p:grpSpPr>
        <p:sp>
          <p:nvSpPr>
            <p:cNvPr id="37" name="語音泡泡: 橢圓形 36">
              <a:extLst>
                <a:ext uri="{FF2B5EF4-FFF2-40B4-BE49-F238E27FC236}">
                  <a16:creationId xmlns:a16="http://schemas.microsoft.com/office/drawing/2014/main" id="{B414C84C-09BB-AF3E-597B-9C448D5AB986}"/>
                </a:ext>
              </a:extLst>
            </p:cNvPr>
            <p:cNvSpPr/>
            <p:nvPr/>
          </p:nvSpPr>
          <p:spPr>
            <a:xfrm>
              <a:off x="1985899" y="1129948"/>
              <a:ext cx="4992882" cy="4892068"/>
            </a:xfrm>
            <a:prstGeom prst="wedgeEllipseCallout">
              <a:avLst>
                <a:gd name="adj1" fmla="val 77860"/>
                <a:gd name="adj2" fmla="val -32816"/>
              </a:avLst>
            </a:prstGeom>
            <a:ln w="28575">
              <a:solidFill>
                <a:srgbClr val="F2B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a:extLst>
                <a:ext uri="{FF2B5EF4-FFF2-40B4-BE49-F238E27FC236}">
                  <a16:creationId xmlns:a16="http://schemas.microsoft.com/office/drawing/2014/main" id="{62D968D8-546C-3A03-0671-FA5A3AD9D47F}"/>
                </a:ext>
              </a:extLst>
            </p:cNvPr>
            <p:cNvPicPr>
              <a:picLocks/>
            </p:cNvPicPr>
            <p:nvPr/>
          </p:nvPicPr>
          <p:blipFill>
            <a:blip r:embed="rId6">
              <a:extLst>
                <a:ext uri="{28A0092B-C50C-407E-A947-70E740481C1C}">
                  <a14:useLocalDpi xmlns:a14="http://schemas.microsoft.com/office/drawing/2010/main" val="0"/>
                </a:ext>
              </a:extLst>
            </a:blip>
            <a:srcRect t="104" b="104"/>
            <a:stretch/>
          </p:blipFill>
          <p:spPr>
            <a:xfrm>
              <a:off x="2172486" y="1299345"/>
              <a:ext cx="4599214" cy="4564568"/>
            </a:xfrm>
            <a:prstGeom prst="ellipse">
              <a:avLst/>
            </a:prstGeom>
          </p:spPr>
        </p:pic>
      </p:grpSp>
      <p:sp>
        <p:nvSpPr>
          <p:cNvPr id="40" name="圖說文字: 折線 39">
            <a:extLst>
              <a:ext uri="{FF2B5EF4-FFF2-40B4-BE49-F238E27FC236}">
                <a16:creationId xmlns:a16="http://schemas.microsoft.com/office/drawing/2014/main" id="{A563B047-BD44-9EA6-2168-68D8F73A3728}"/>
              </a:ext>
            </a:extLst>
          </p:cNvPr>
          <p:cNvSpPr/>
          <p:nvPr/>
        </p:nvSpPr>
        <p:spPr>
          <a:xfrm>
            <a:off x="5411147" y="2460891"/>
            <a:ext cx="1671199" cy="636572"/>
          </a:xfrm>
          <a:prstGeom prst="borderCallout2">
            <a:avLst>
              <a:gd name="adj1" fmla="val 51413"/>
              <a:gd name="adj2" fmla="val -4222"/>
              <a:gd name="adj3" fmla="val 52447"/>
              <a:gd name="adj4" fmla="val -29188"/>
              <a:gd name="adj5" fmla="val 114864"/>
              <a:gd name="adj6" fmla="val -48091"/>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小樑網</a:t>
            </a:r>
          </a:p>
        </p:txBody>
      </p:sp>
      <p:sp>
        <p:nvSpPr>
          <p:cNvPr id="42" name="圖說文字: 折線 41">
            <a:extLst>
              <a:ext uri="{FF2B5EF4-FFF2-40B4-BE49-F238E27FC236}">
                <a16:creationId xmlns:a16="http://schemas.microsoft.com/office/drawing/2014/main" id="{649E550C-18D5-CEE5-703B-17C0A58AF732}"/>
              </a:ext>
            </a:extLst>
          </p:cNvPr>
          <p:cNvSpPr/>
          <p:nvPr/>
        </p:nvSpPr>
        <p:spPr>
          <a:xfrm>
            <a:off x="5844026" y="1191570"/>
            <a:ext cx="2091251" cy="636572"/>
          </a:xfrm>
          <a:prstGeom prst="borderCallout2">
            <a:avLst>
              <a:gd name="adj1" fmla="val 75166"/>
              <a:gd name="adj2" fmla="val -5182"/>
              <a:gd name="adj3" fmla="val 75748"/>
              <a:gd name="adj4" fmla="val -22576"/>
              <a:gd name="adj5" fmla="val 268347"/>
              <a:gd name="adj6" fmla="val -60743"/>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許萊姆氏管</a:t>
            </a:r>
          </a:p>
        </p:txBody>
      </p:sp>
      <p:sp>
        <p:nvSpPr>
          <p:cNvPr id="44" name="圖說文字: 折線 43">
            <a:extLst>
              <a:ext uri="{FF2B5EF4-FFF2-40B4-BE49-F238E27FC236}">
                <a16:creationId xmlns:a16="http://schemas.microsoft.com/office/drawing/2014/main" id="{8D064A8A-4D33-F6C0-ECF4-7DFEAA083B84}"/>
              </a:ext>
            </a:extLst>
          </p:cNvPr>
          <p:cNvSpPr/>
          <p:nvPr/>
        </p:nvSpPr>
        <p:spPr>
          <a:xfrm>
            <a:off x="1733214" y="120495"/>
            <a:ext cx="4000355" cy="912947"/>
          </a:xfrm>
          <a:prstGeom prst="borderCallout2">
            <a:avLst>
              <a:gd name="adj1" fmla="val 112782"/>
              <a:gd name="adj2" fmla="val 2107"/>
              <a:gd name="adj3" fmla="val 287714"/>
              <a:gd name="adj4" fmla="val 15033"/>
              <a:gd name="adj5" fmla="val 361433"/>
              <a:gd name="adj6" fmla="val 59262"/>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隅角雖正常，但小樑網</a:t>
            </a:r>
            <a:r>
              <a:rPr lang="zh-TW" altLang="en-US" sz="2800" dirty="0">
                <a:solidFill>
                  <a:srgbClr val="FF000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堵塞</a:t>
            </a: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，使房水難以流動</a:t>
            </a:r>
          </a:p>
        </p:txBody>
      </p:sp>
      <p:sp>
        <p:nvSpPr>
          <p:cNvPr id="10" name="橢圓 9">
            <a:extLst>
              <a:ext uri="{FF2B5EF4-FFF2-40B4-BE49-F238E27FC236}">
                <a16:creationId xmlns:a16="http://schemas.microsoft.com/office/drawing/2014/main" id="{547429E4-D519-153C-9B7F-314CD51DC767}"/>
              </a:ext>
            </a:extLst>
          </p:cNvPr>
          <p:cNvSpPr/>
          <p:nvPr/>
        </p:nvSpPr>
        <p:spPr>
          <a:xfrm>
            <a:off x="3492639" y="2516331"/>
            <a:ext cx="1617017" cy="16170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a16="http://schemas.microsoft.com/office/drawing/2014/main" id="{F0B00814-0CEF-BAE8-8704-8A2811EBEC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7125" y="126124"/>
            <a:ext cx="7561755" cy="7561755"/>
          </a:xfrm>
          <a:prstGeom prst="rect">
            <a:avLst/>
          </a:prstGeom>
        </p:spPr>
      </p:pic>
      <p:sp>
        <p:nvSpPr>
          <p:cNvPr id="12" name="箭號: 向左 11">
            <a:extLst>
              <a:ext uri="{FF2B5EF4-FFF2-40B4-BE49-F238E27FC236}">
                <a16:creationId xmlns:a16="http://schemas.microsoft.com/office/drawing/2014/main" id="{C69632BE-CDF6-1231-F096-329368807915}"/>
              </a:ext>
            </a:extLst>
          </p:cNvPr>
          <p:cNvSpPr/>
          <p:nvPr/>
        </p:nvSpPr>
        <p:spPr>
          <a:xfrm rot="19096358">
            <a:off x="7838802" y="-1704428"/>
            <a:ext cx="1841412" cy="129277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Gen Jyuu Gothic Heavy" panose="020B0702020203020207" pitchFamily="34" charset="-120"/>
                <a:ea typeface="Gen Jyuu Gothic Heavy" panose="020B0702020203020207" pitchFamily="34" charset="-120"/>
                <a:cs typeface="Gen Jyuu Gothic Heavy" panose="020B0702020203020207" pitchFamily="34" charset="-120"/>
              </a:rPr>
              <a:t>不停</a:t>
            </a:r>
            <a:r>
              <a:rPr lang="zh-TW" altLang="en-US" b="1" dirty="0"/>
              <a:t>灌氣</a:t>
            </a:r>
            <a:r>
              <a:rPr lang="en-US" altLang="zh-TW" b="1" dirty="0"/>
              <a:t>!!!</a:t>
            </a:r>
            <a:endParaRPr lang="zh-TW" altLang="en-US" b="1" dirty="0"/>
          </a:p>
        </p:txBody>
      </p:sp>
      <p:sp>
        <p:nvSpPr>
          <p:cNvPr id="36" name="箭號: 向下 35">
            <a:extLst>
              <a:ext uri="{FF2B5EF4-FFF2-40B4-BE49-F238E27FC236}">
                <a16:creationId xmlns:a16="http://schemas.microsoft.com/office/drawing/2014/main" id="{24DC5507-4770-3BED-8EE7-C7AA6927609C}"/>
              </a:ext>
            </a:extLst>
          </p:cNvPr>
          <p:cNvSpPr/>
          <p:nvPr/>
        </p:nvSpPr>
        <p:spPr>
          <a:xfrm rot="3094544">
            <a:off x="2838393" y="7257509"/>
            <a:ext cx="472965" cy="557049"/>
          </a:xfrm>
          <a:prstGeom prst="downArrow">
            <a:avLst/>
          </a:prstGeom>
          <a:solidFill>
            <a:srgbClr val="0E5B93"/>
          </a:solidFill>
          <a:ln>
            <a:solidFill>
              <a:srgbClr val="1CB5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8" name="文字方塊 37">
            <a:extLst>
              <a:ext uri="{FF2B5EF4-FFF2-40B4-BE49-F238E27FC236}">
                <a16:creationId xmlns:a16="http://schemas.microsoft.com/office/drawing/2014/main" id="{B580EDEA-9EFC-0A00-9E76-5B7B45176A27}"/>
              </a:ext>
            </a:extLst>
          </p:cNvPr>
          <p:cNvSpPr txBox="1"/>
          <p:nvPr/>
        </p:nvSpPr>
        <p:spPr>
          <a:xfrm rot="19199113">
            <a:off x="2542610" y="7753336"/>
            <a:ext cx="1569660" cy="369332"/>
          </a:xfrm>
          <a:prstGeom prst="rect">
            <a:avLst/>
          </a:prstGeom>
          <a:noFill/>
        </p:spPr>
        <p:txBody>
          <a:bodyPr wrap="none" rtlCol="0">
            <a:spAutoFit/>
          </a:bodyPr>
          <a:lstStyle/>
          <a:p>
            <a:r>
              <a:rPr lang="zh-TW" altLang="en-US" dirty="0">
                <a:latin typeface="Gen Jyuu Gothic Monospace Bold" panose="020B0609020203020207" pitchFamily="49" charset="-120"/>
                <a:ea typeface="Gen Jyuu Gothic Monospace Bold" panose="020B0609020203020207" pitchFamily="49" charset="-120"/>
                <a:cs typeface="Gen Jyuu Gothic Monospace Bold" panose="020B0609020203020207" pitchFamily="49" charset="-120"/>
              </a:rPr>
              <a:t>同時也在洩氣</a:t>
            </a:r>
          </a:p>
        </p:txBody>
      </p:sp>
    </p:spTree>
    <p:custDataLst>
      <p:tags r:id="rId1"/>
    </p:custDataLst>
    <p:extLst>
      <p:ext uri="{BB962C8B-B14F-4D97-AF65-F5344CB8AC3E}">
        <p14:creationId xmlns:p14="http://schemas.microsoft.com/office/powerpoint/2010/main" val="622085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750" fill="hold"/>
                                        <p:tgtEl>
                                          <p:spTgt spid="40"/>
                                        </p:tgtEl>
                                        <p:attrNameLst>
                                          <p:attrName>ppt_x</p:attrName>
                                        </p:attrNameLst>
                                      </p:cBhvr>
                                      <p:tavLst>
                                        <p:tav tm="0">
                                          <p:val>
                                            <p:strVal val="1+#ppt_w/2"/>
                                          </p:val>
                                        </p:tav>
                                        <p:tav tm="100000">
                                          <p:val>
                                            <p:strVal val="#ppt_x"/>
                                          </p:val>
                                        </p:tav>
                                      </p:tavLst>
                                    </p:anim>
                                    <p:anim calcmode="lin" valueType="num">
                                      <p:cBhvr additive="base">
                                        <p:cTn id="13" dur="750" fill="hold"/>
                                        <p:tgtEl>
                                          <p:spTgt spid="40"/>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750" fill="hold"/>
                                        <p:tgtEl>
                                          <p:spTgt spid="42"/>
                                        </p:tgtEl>
                                        <p:attrNameLst>
                                          <p:attrName>ppt_x</p:attrName>
                                        </p:attrNameLst>
                                      </p:cBhvr>
                                      <p:tavLst>
                                        <p:tav tm="0">
                                          <p:val>
                                            <p:strVal val="1+#ppt_w/2"/>
                                          </p:val>
                                        </p:tav>
                                        <p:tav tm="100000">
                                          <p:val>
                                            <p:strVal val="#ppt_x"/>
                                          </p:val>
                                        </p:tav>
                                      </p:tavLst>
                                    </p:anim>
                                    <p:anim calcmode="lin" valueType="num">
                                      <p:cBhvr additive="base">
                                        <p:cTn id="17" dur="75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out)">
                                      <p:cBhvr>
                                        <p:cTn id="22" dur="2000"/>
                                        <p:tgtEl>
                                          <p:spTgt spid="10"/>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1.875E-6 4.07407E-6 L 0.82357 4.07407E-6 " pathEditMode="relative" rAng="0" ptsTypes="AA">
                                      <p:cBhvr>
                                        <p:cTn id="30" dur="2000" fill="hold"/>
                                        <p:tgtEl>
                                          <p:spTgt spid="11"/>
                                        </p:tgtEl>
                                        <p:attrNameLst>
                                          <p:attrName>ppt_x</p:attrName>
                                          <p:attrName>ppt_y</p:attrName>
                                        </p:attrNameLst>
                                      </p:cBhvr>
                                      <p:rCtr x="41172" y="0"/>
                                    </p:animMotion>
                                  </p:childTnLst>
                                </p:cTn>
                              </p:par>
                              <p:par>
                                <p:cTn id="31" presetID="42" presetClass="path" presetSubtype="0" accel="50000" decel="50000" fill="hold" grpId="0" nodeType="withEffect">
                                  <p:stCondLst>
                                    <p:cond delay="0"/>
                                  </p:stCondLst>
                                  <p:childTnLst>
                                    <p:animMotion origin="layout" path="M 4.16667E-7 -3.33333E-6 L 4.16667E-7 0.45787 " pathEditMode="relative" rAng="0" ptsTypes="AA">
                                      <p:cBhvr>
                                        <p:cTn id="32" dur="2000" fill="hold"/>
                                        <p:tgtEl>
                                          <p:spTgt spid="12"/>
                                        </p:tgtEl>
                                        <p:attrNameLst>
                                          <p:attrName>ppt_x</p:attrName>
                                          <p:attrName>ppt_y</p:attrName>
                                        </p:attrNameLst>
                                      </p:cBhvr>
                                      <p:rCtr x="0" y="22894"/>
                                    </p:animMotion>
                                  </p:childTnLst>
                                </p:cTn>
                              </p:par>
                            </p:childTnLst>
                          </p:cTn>
                        </p:par>
                      </p:childTnLst>
                    </p:cTn>
                  </p:par>
                  <p:par>
                    <p:cTn id="33" fill="hold">
                      <p:stCondLst>
                        <p:cond delay="indefinite"/>
                      </p:stCondLst>
                      <p:childTnLst>
                        <p:par>
                          <p:cTn id="34" fill="hold">
                            <p:stCondLst>
                              <p:cond delay="0"/>
                            </p:stCondLst>
                            <p:childTnLst>
                              <p:par>
                                <p:cTn id="35" presetID="64" presetClass="path" presetSubtype="0" accel="50000" decel="50000" fill="hold" grpId="0" nodeType="clickEffect">
                                  <p:stCondLst>
                                    <p:cond delay="0"/>
                                  </p:stCondLst>
                                  <p:childTnLst>
                                    <p:animMotion origin="layout" path="M -3.54167E-6 -2.59259E-6 L -3.54167E-6 -0.25 " pathEditMode="relative" rAng="0" ptsTypes="AA">
                                      <p:cBhvr>
                                        <p:cTn id="36" dur="2000" fill="hold"/>
                                        <p:tgtEl>
                                          <p:spTgt spid="36"/>
                                        </p:tgtEl>
                                        <p:attrNameLst>
                                          <p:attrName>ppt_x</p:attrName>
                                          <p:attrName>ppt_y</p:attrName>
                                        </p:attrNameLst>
                                      </p:cBhvr>
                                      <p:rCtr x="0" y="-12500"/>
                                    </p:animMotion>
                                  </p:childTnLst>
                                </p:cTn>
                              </p:par>
                              <p:par>
                                <p:cTn id="37" presetID="64" presetClass="path" presetSubtype="0" accel="50000" decel="50000" fill="hold" grpId="0" nodeType="withEffect">
                                  <p:stCondLst>
                                    <p:cond delay="0"/>
                                  </p:stCondLst>
                                  <p:childTnLst>
                                    <p:animMotion origin="layout" path="M 3.33333E-6 2.59259E-6 L 3.33333E-6 -0.25 " pathEditMode="relative" rAng="0" ptsTypes="AA">
                                      <p:cBhvr>
                                        <p:cTn id="38" dur="2000" fill="hold"/>
                                        <p:tgtEl>
                                          <p:spTgt spid="3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4" grpId="0" animBg="1"/>
      <p:bldP spid="10" grpId="0" animBg="1"/>
      <p:bldP spid="12" grpId="0" animBg="1"/>
      <p:bldP spid="36" grpId="0" animBg="1"/>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9">
          <a:extLst>
            <a:ext uri="{FF2B5EF4-FFF2-40B4-BE49-F238E27FC236}">
              <a16:creationId xmlns:a16="http://schemas.microsoft.com/office/drawing/2014/main" id="{8945E477-80AA-51B5-D62E-71C82D3FCB63}"/>
            </a:ext>
          </a:extLst>
        </p:cNvPr>
        <p:cNvGrpSpPr/>
        <p:nvPr/>
      </p:nvGrpSpPr>
      <p:grpSpPr>
        <a:xfrm>
          <a:off x="0" y="0"/>
          <a:ext cx="0" cy="0"/>
          <a:chOff x="0" y="0"/>
          <a:chExt cx="0" cy="0"/>
        </a:xfrm>
      </p:grpSpPr>
      <p:sp>
        <p:nvSpPr>
          <p:cNvPr id="42" name="矩形 41">
            <a:extLst>
              <a:ext uri="{FF2B5EF4-FFF2-40B4-BE49-F238E27FC236}">
                <a16:creationId xmlns:a16="http://schemas.microsoft.com/office/drawing/2014/main" id="{14F771AC-FA8C-EAB0-576A-36C0642B841E}"/>
              </a:ext>
            </a:extLst>
          </p:cNvPr>
          <p:cNvSpPr/>
          <p:nvPr/>
        </p:nvSpPr>
        <p:spPr>
          <a:xfrm>
            <a:off x="0" y="-9570"/>
            <a:ext cx="12192000" cy="6858000"/>
          </a:xfrm>
          <a:prstGeom prst="rect">
            <a:avLst/>
          </a:prstGeom>
          <a:pattFill prst="pct5">
            <a:fgClr>
              <a:srgbClr val="93D3BE"/>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6" name="十字形 25">
            <a:extLst>
              <a:ext uri="{FF2B5EF4-FFF2-40B4-BE49-F238E27FC236}">
                <a16:creationId xmlns:a16="http://schemas.microsoft.com/office/drawing/2014/main" id="{B241FDC0-764F-D898-0873-1A2E556BF201}"/>
              </a:ext>
            </a:extLst>
          </p:cNvPr>
          <p:cNvSpPr/>
          <p:nvPr/>
        </p:nvSpPr>
        <p:spPr>
          <a:xfrm flipH="1">
            <a:off x="108461" y="5076160"/>
            <a:ext cx="495753" cy="495753"/>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pic>
        <p:nvPicPr>
          <p:cNvPr id="28" name="圖形 27" descr="醫藥">
            <a:extLst>
              <a:ext uri="{FF2B5EF4-FFF2-40B4-BE49-F238E27FC236}">
                <a16:creationId xmlns:a16="http://schemas.microsoft.com/office/drawing/2014/main" id="{EC99941C-4CC0-AD03-ED05-31D65CC2AF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4214" y="5727468"/>
            <a:ext cx="914400" cy="914400"/>
          </a:xfrm>
          <a:prstGeom prst="rect">
            <a:avLst/>
          </a:prstGeom>
        </p:spPr>
      </p:pic>
      <p:grpSp>
        <p:nvGrpSpPr>
          <p:cNvPr id="30" name="群組 29">
            <a:extLst>
              <a:ext uri="{FF2B5EF4-FFF2-40B4-BE49-F238E27FC236}">
                <a16:creationId xmlns:a16="http://schemas.microsoft.com/office/drawing/2014/main" id="{45ACC557-9C5D-A562-0B13-CBB6801F309F}"/>
              </a:ext>
            </a:extLst>
          </p:cNvPr>
          <p:cNvGrpSpPr/>
          <p:nvPr/>
        </p:nvGrpSpPr>
        <p:grpSpPr>
          <a:xfrm>
            <a:off x="11271288" y="260119"/>
            <a:ext cx="311112" cy="311112"/>
            <a:chOff x="9285316" y="4586316"/>
            <a:chExt cx="311112" cy="311112"/>
          </a:xfrm>
          <a:solidFill>
            <a:srgbClr val="0E5B93"/>
          </a:solidFill>
        </p:grpSpPr>
        <p:sp>
          <p:nvSpPr>
            <p:cNvPr id="32" name="圓形: 空心 31">
              <a:extLst>
                <a:ext uri="{FF2B5EF4-FFF2-40B4-BE49-F238E27FC236}">
                  <a16:creationId xmlns:a16="http://schemas.microsoft.com/office/drawing/2014/main" id="{479B7DE7-1B89-1CA3-76AB-87E74B2BEA16}"/>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4" name="直線接點 33">
              <a:extLst>
                <a:ext uri="{FF2B5EF4-FFF2-40B4-BE49-F238E27FC236}">
                  <a16:creationId xmlns:a16="http://schemas.microsoft.com/office/drawing/2014/main" id="{E21401AE-A249-0C2B-611D-C41A2D7EB9FD}"/>
                </a:ext>
              </a:extLst>
            </p:cNvPr>
            <p:cNvCxnSpPr>
              <a:cxnSpLocks/>
            </p:cNvCxnSpPr>
            <p:nvPr/>
          </p:nvCxnSpPr>
          <p:spPr>
            <a:xfrm>
              <a:off x="9315450" y="4741872"/>
              <a:ext cx="241300" cy="0"/>
            </a:xfrm>
            <a:prstGeom prst="line">
              <a:avLst/>
            </a:prstGeom>
            <a:grpFill/>
            <a:ln w="381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3" name="群組 2">
            <a:extLst>
              <a:ext uri="{FF2B5EF4-FFF2-40B4-BE49-F238E27FC236}">
                <a16:creationId xmlns:a16="http://schemas.microsoft.com/office/drawing/2014/main" id="{0FC7DE5D-A269-6926-0D42-C7CFC4491CD8}"/>
              </a:ext>
            </a:extLst>
          </p:cNvPr>
          <p:cNvGrpSpPr>
            <a:grpSpLocks/>
          </p:cNvGrpSpPr>
          <p:nvPr/>
        </p:nvGrpSpPr>
        <p:grpSpPr>
          <a:xfrm>
            <a:off x="7029837" y="2374243"/>
            <a:ext cx="7509465" cy="7509465"/>
            <a:chOff x="9183091" y="4475589"/>
            <a:chExt cx="2103005" cy="2103005"/>
          </a:xfrm>
          <a:solidFill>
            <a:srgbClr val="0E5B93">
              <a:alpha val="50000"/>
            </a:srgbClr>
          </a:solidFill>
        </p:grpSpPr>
        <p:grpSp>
          <p:nvGrpSpPr>
            <p:cNvPr id="5" name="群組 4">
              <a:extLst>
                <a:ext uri="{FF2B5EF4-FFF2-40B4-BE49-F238E27FC236}">
                  <a16:creationId xmlns:a16="http://schemas.microsoft.com/office/drawing/2014/main" id="{3228197A-7198-A346-F8EA-84DC166154BA}"/>
                </a:ext>
              </a:extLst>
            </p:cNvPr>
            <p:cNvGrpSpPr/>
            <p:nvPr/>
          </p:nvGrpSpPr>
          <p:grpSpPr>
            <a:xfrm rot="2700000">
              <a:off x="9183091" y="4475589"/>
              <a:ext cx="2103005" cy="2103005"/>
              <a:chOff x="9285315" y="4586316"/>
              <a:chExt cx="311112" cy="311112"/>
            </a:xfrm>
            <a:grpFill/>
          </p:grpSpPr>
          <p:sp>
            <p:nvSpPr>
              <p:cNvPr id="17" name="圓形: 空心 16">
                <a:extLst>
                  <a:ext uri="{FF2B5EF4-FFF2-40B4-BE49-F238E27FC236}">
                    <a16:creationId xmlns:a16="http://schemas.microsoft.com/office/drawing/2014/main" id="{9AFAC3CA-FC6F-E101-3F9E-EEE7F6511FCC}"/>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18" name="直線接點 17">
                <a:extLst>
                  <a:ext uri="{FF2B5EF4-FFF2-40B4-BE49-F238E27FC236}">
                    <a16:creationId xmlns:a16="http://schemas.microsoft.com/office/drawing/2014/main" id="{51777226-0E23-39E4-1A57-AA344904A60A}"/>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 name="文字方塊 5">
              <a:extLst>
                <a:ext uri="{FF2B5EF4-FFF2-40B4-BE49-F238E27FC236}">
                  <a16:creationId xmlns:a16="http://schemas.microsoft.com/office/drawing/2014/main" id="{44210FB7-4EE1-47BE-F947-213DA45FCBDE}"/>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2" name="文字方塊 11">
              <a:extLst>
                <a:ext uri="{FF2B5EF4-FFF2-40B4-BE49-F238E27FC236}">
                  <a16:creationId xmlns:a16="http://schemas.microsoft.com/office/drawing/2014/main" id="{27B4F141-3DEB-A0AB-126C-D8FB697BC5DC}"/>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7" name="十字形 6">
            <a:extLst>
              <a:ext uri="{FF2B5EF4-FFF2-40B4-BE49-F238E27FC236}">
                <a16:creationId xmlns:a16="http://schemas.microsoft.com/office/drawing/2014/main" id="{B2912B61-4731-75B9-2341-35FF0D94010D}"/>
              </a:ext>
            </a:extLst>
          </p:cNvPr>
          <p:cNvSpPr/>
          <p:nvPr/>
        </p:nvSpPr>
        <p:spPr>
          <a:xfrm flipH="1">
            <a:off x="11787733" y="1196979"/>
            <a:ext cx="269522" cy="269522"/>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783" name="內容版面配置區 2">
            <a:extLst>
              <a:ext uri="{FF2B5EF4-FFF2-40B4-BE49-F238E27FC236}">
                <a16:creationId xmlns:a16="http://schemas.microsoft.com/office/drawing/2014/main" id="{00BBC3CE-6586-DE70-4894-7D92DFEDF9D8}"/>
              </a:ext>
            </a:extLst>
          </p:cNvPr>
          <p:cNvSpPr>
            <a:spLocks noGrp="1"/>
          </p:cNvSpPr>
          <p:nvPr>
            <p:ph idx="1"/>
          </p:nvPr>
        </p:nvSpPr>
        <p:spPr>
          <a:xfrm>
            <a:off x="5339467" y="495354"/>
            <a:ext cx="6865895" cy="2514717"/>
          </a:xfrm>
        </p:spPr>
        <p:txBody>
          <a:bodyPr>
            <a:noAutofit/>
          </a:bodyPr>
          <a:lstStyle/>
          <a:p>
            <a:pPr>
              <a:lnSpc>
                <a:spcPct val="112000"/>
              </a:lnSpc>
              <a:buClr>
                <a:srgbClr val="0E5B93"/>
              </a:buClr>
              <a:buFont typeface="Wingdings" panose="05000000000000000000" pitchFamily="2" charset="2"/>
              <a:buChar char="u"/>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家族遺傳</a:t>
            </a:r>
            <a:endPar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nSpc>
                <a:spcPct val="112000"/>
              </a:lnSpc>
              <a:buClr>
                <a:srgbClr val="0E5B93"/>
              </a:buClr>
              <a:buFont typeface="Wingdings" panose="05000000000000000000" pitchFamily="2" charset="2"/>
              <a:buChar char="u"/>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糖尿病</a:t>
            </a:r>
            <a:endParaRPr lang="en-US" altLang="zh-TW"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nSpc>
                <a:spcPct val="112000"/>
              </a:lnSpc>
              <a:buClr>
                <a:srgbClr val="0E5B93"/>
              </a:buClr>
              <a:buFont typeface="Wingdings" panose="05000000000000000000" pitchFamily="2" charset="2"/>
              <a:buChar char="u"/>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症狀較為輕微，建議有家族史或</a:t>
            </a:r>
            <a:b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b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相關疾病即須</a:t>
            </a:r>
            <a:r>
              <a:rPr lang="zh-TW" altLang="en-US"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定期</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接受檢查</a:t>
            </a:r>
          </a:p>
        </p:txBody>
      </p:sp>
      <p:sp>
        <p:nvSpPr>
          <p:cNvPr id="2" name="內容版面配置區 2">
            <a:extLst>
              <a:ext uri="{FF2B5EF4-FFF2-40B4-BE49-F238E27FC236}">
                <a16:creationId xmlns:a16="http://schemas.microsoft.com/office/drawing/2014/main" id="{1DC2A049-C30C-3F98-AA90-64E97A28EA2A}"/>
              </a:ext>
            </a:extLst>
          </p:cNvPr>
          <p:cNvSpPr txBox="1">
            <a:spLocks/>
          </p:cNvSpPr>
          <p:nvPr/>
        </p:nvSpPr>
        <p:spPr>
          <a:xfrm>
            <a:off x="3456722" y="3615783"/>
            <a:ext cx="7968516" cy="2277490"/>
          </a:xfrm>
          <a:prstGeom prst="rect">
            <a:avLst/>
          </a:prstGeom>
          <a:solidFill>
            <a:schemeClr val="bg1">
              <a:alpha val="50000"/>
            </a:schemeClr>
          </a:solidFill>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nSpc>
                <a:spcPct val="122000"/>
              </a:lnSpc>
              <a:buClr>
                <a:srgbClr val="0E5B93"/>
              </a:buClr>
              <a:buFont typeface="Wingdings" panose="05000000000000000000" pitchFamily="2" charset="2"/>
              <a:buChar char="u"/>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進展緩慢，容易被忽略</a:t>
            </a:r>
            <a:endPar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nSpc>
                <a:spcPct val="122000"/>
              </a:lnSpc>
              <a:buClr>
                <a:srgbClr val="0E5B93"/>
              </a:buClr>
              <a:buFont typeface="Wingdings" panose="05000000000000000000" pitchFamily="2" charset="2"/>
              <a:buChar char="u"/>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偶爾出現眼脹、視力疲勞、頭痛等</a:t>
            </a:r>
          </a:p>
          <a:p>
            <a:pPr>
              <a:lnSpc>
                <a:spcPct val="122000"/>
              </a:lnSpc>
              <a:buClr>
                <a:srgbClr val="0E5B93"/>
              </a:buClr>
              <a:buFont typeface="Wingdings" panose="05000000000000000000" pitchFamily="2" charset="2"/>
              <a:buChar char="u"/>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如有夜間視力變差、看燈光出現</a:t>
            </a:r>
            <a:r>
              <a:rPr lang="zh-TW" altLang="en-US"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虹暈</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等症狀，應儘速就醫。 </a:t>
            </a:r>
          </a:p>
        </p:txBody>
      </p:sp>
      <p:grpSp>
        <p:nvGrpSpPr>
          <p:cNvPr id="4" name="群組 3">
            <a:extLst>
              <a:ext uri="{FF2B5EF4-FFF2-40B4-BE49-F238E27FC236}">
                <a16:creationId xmlns:a16="http://schemas.microsoft.com/office/drawing/2014/main" id="{BAECD4D8-AF50-D6C7-0F5D-9B7D0BCEE296}"/>
              </a:ext>
            </a:extLst>
          </p:cNvPr>
          <p:cNvGrpSpPr/>
          <p:nvPr/>
        </p:nvGrpSpPr>
        <p:grpSpPr>
          <a:xfrm>
            <a:off x="1621073" y="3081317"/>
            <a:ext cx="1785038" cy="1793390"/>
            <a:chOff x="8486133" y="2140952"/>
            <a:chExt cx="3210034" cy="3225055"/>
          </a:xfrm>
          <a:solidFill>
            <a:srgbClr val="0E5B93"/>
          </a:solidFill>
        </p:grpSpPr>
        <p:sp>
          <p:nvSpPr>
            <p:cNvPr id="8" name="Google Shape;801;p37">
              <a:extLst>
                <a:ext uri="{FF2B5EF4-FFF2-40B4-BE49-F238E27FC236}">
                  <a16:creationId xmlns:a16="http://schemas.microsoft.com/office/drawing/2014/main" id="{BA01B5D2-FE6F-0A80-4723-58F994E9F7CB}"/>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9" name="橢圓 8">
              <a:extLst>
                <a:ext uri="{FF2B5EF4-FFF2-40B4-BE49-F238E27FC236}">
                  <a16:creationId xmlns:a16="http://schemas.microsoft.com/office/drawing/2014/main" id="{47960384-0F9E-850E-1FB7-3B388929BB6E}"/>
                </a:ext>
              </a:extLst>
            </p:cNvPr>
            <p:cNvSpPr>
              <a:spLocks/>
            </p:cNvSpPr>
            <p:nvPr/>
          </p:nvSpPr>
          <p:spPr>
            <a:xfrm>
              <a:off x="8486133" y="2140952"/>
              <a:ext cx="3209998"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症狀</a:t>
              </a:r>
            </a:p>
          </p:txBody>
        </p:sp>
      </p:grpSp>
      <p:grpSp>
        <p:nvGrpSpPr>
          <p:cNvPr id="10" name="群組 9">
            <a:extLst>
              <a:ext uri="{FF2B5EF4-FFF2-40B4-BE49-F238E27FC236}">
                <a16:creationId xmlns:a16="http://schemas.microsoft.com/office/drawing/2014/main" id="{20913D24-3B93-8CC3-4544-164926B77E92}"/>
              </a:ext>
            </a:extLst>
          </p:cNvPr>
          <p:cNvGrpSpPr/>
          <p:nvPr/>
        </p:nvGrpSpPr>
        <p:grpSpPr>
          <a:xfrm>
            <a:off x="3406111" y="867446"/>
            <a:ext cx="1785035" cy="1793390"/>
            <a:chOff x="8486136" y="2140952"/>
            <a:chExt cx="3210031" cy="3225055"/>
          </a:xfrm>
          <a:solidFill>
            <a:srgbClr val="0E5B93"/>
          </a:solidFill>
        </p:grpSpPr>
        <p:sp>
          <p:nvSpPr>
            <p:cNvPr id="16" name="Google Shape;801;p37">
              <a:extLst>
                <a:ext uri="{FF2B5EF4-FFF2-40B4-BE49-F238E27FC236}">
                  <a16:creationId xmlns:a16="http://schemas.microsoft.com/office/drawing/2014/main" id="{40658E87-3228-CE52-C945-2AB84F6FED08}"/>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25" name="橢圓 24">
              <a:extLst>
                <a:ext uri="{FF2B5EF4-FFF2-40B4-BE49-F238E27FC236}">
                  <a16:creationId xmlns:a16="http://schemas.microsoft.com/office/drawing/2014/main" id="{84888A38-276E-188A-4316-F5C8596AD6DF}"/>
                </a:ext>
              </a:extLst>
            </p:cNvPr>
            <p:cNvSpPr>
              <a:spLocks/>
            </p:cNvSpPr>
            <p:nvPr/>
          </p:nvSpPr>
          <p:spPr>
            <a:xfrm>
              <a:off x="8486136" y="2140952"/>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主因</a:t>
              </a:r>
              <a:endParaRPr lang="zh-TW" altLang="en-US" sz="28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grpSp>
      <p:grpSp>
        <p:nvGrpSpPr>
          <p:cNvPr id="36" name="群組 35">
            <a:extLst>
              <a:ext uri="{FF2B5EF4-FFF2-40B4-BE49-F238E27FC236}">
                <a16:creationId xmlns:a16="http://schemas.microsoft.com/office/drawing/2014/main" id="{0FD67E38-1EEC-D792-F400-27624DA593DC}"/>
              </a:ext>
            </a:extLst>
          </p:cNvPr>
          <p:cNvGrpSpPr/>
          <p:nvPr/>
        </p:nvGrpSpPr>
        <p:grpSpPr>
          <a:xfrm rot="11594448">
            <a:off x="2686133" y="1306248"/>
            <a:ext cx="550772" cy="246144"/>
            <a:chOff x="2121274" y="1307805"/>
            <a:chExt cx="550772" cy="246144"/>
          </a:xfrm>
        </p:grpSpPr>
        <p:cxnSp>
          <p:nvCxnSpPr>
            <p:cNvPr id="37" name="直線接點 36">
              <a:extLst>
                <a:ext uri="{FF2B5EF4-FFF2-40B4-BE49-F238E27FC236}">
                  <a16:creationId xmlns:a16="http://schemas.microsoft.com/office/drawing/2014/main" id="{695A05D4-F833-D091-9A5B-D9F20BDCF0E9}"/>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21BECD49-E6BF-5FE0-C94F-270BDFCE183A}"/>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39" name="群組 38">
            <a:extLst>
              <a:ext uri="{FF2B5EF4-FFF2-40B4-BE49-F238E27FC236}">
                <a16:creationId xmlns:a16="http://schemas.microsoft.com/office/drawing/2014/main" id="{4A58BD1A-8F4A-BFA0-77C9-09E8E4215617}"/>
              </a:ext>
            </a:extLst>
          </p:cNvPr>
          <p:cNvGrpSpPr/>
          <p:nvPr/>
        </p:nvGrpSpPr>
        <p:grpSpPr>
          <a:xfrm rot="14252053">
            <a:off x="1530294" y="2703319"/>
            <a:ext cx="550772" cy="246144"/>
            <a:chOff x="2121274" y="1307805"/>
            <a:chExt cx="550772" cy="246144"/>
          </a:xfrm>
        </p:grpSpPr>
        <p:cxnSp>
          <p:nvCxnSpPr>
            <p:cNvPr id="40" name="直線接點 39">
              <a:extLst>
                <a:ext uri="{FF2B5EF4-FFF2-40B4-BE49-F238E27FC236}">
                  <a16:creationId xmlns:a16="http://schemas.microsoft.com/office/drawing/2014/main" id="{1572F550-17E0-06C8-6F8C-82C6D269E834}"/>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AA7DD815-9D08-82BC-AD45-701544445A97}"/>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43" name="群組 42">
            <a:extLst>
              <a:ext uri="{FF2B5EF4-FFF2-40B4-BE49-F238E27FC236}">
                <a16:creationId xmlns:a16="http://schemas.microsoft.com/office/drawing/2014/main" id="{9772465D-A2FB-B707-A991-95AD5A58C9E0}"/>
              </a:ext>
            </a:extLst>
          </p:cNvPr>
          <p:cNvGrpSpPr/>
          <p:nvPr/>
        </p:nvGrpSpPr>
        <p:grpSpPr>
          <a:xfrm>
            <a:off x="-367121" y="-366166"/>
            <a:ext cx="2938993" cy="2938573"/>
            <a:chOff x="8475498" y="2145798"/>
            <a:chExt cx="3220669" cy="3220209"/>
          </a:xfrm>
          <a:solidFill>
            <a:srgbClr val="0E5B93"/>
          </a:solidFill>
        </p:grpSpPr>
        <p:sp>
          <p:nvSpPr>
            <p:cNvPr id="44" name="Google Shape;801;p37">
              <a:extLst>
                <a:ext uri="{FF2B5EF4-FFF2-40B4-BE49-F238E27FC236}">
                  <a16:creationId xmlns:a16="http://schemas.microsoft.com/office/drawing/2014/main" id="{CA2FA9EF-8672-D6F8-7A46-7D72E90D269A}"/>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45" name="橢圓 44">
              <a:extLst>
                <a:ext uri="{FF2B5EF4-FFF2-40B4-BE49-F238E27FC236}">
                  <a16:creationId xmlns:a16="http://schemas.microsoft.com/office/drawing/2014/main" id="{1E46B023-948B-69B4-CD53-57F8DD614E2F}"/>
                </a:ext>
              </a:extLst>
            </p:cNvPr>
            <p:cNvSpPr>
              <a:spLocks/>
            </p:cNvSpPr>
            <p:nvPr/>
          </p:nvSpPr>
          <p:spPr>
            <a:xfrm rot="18900000">
              <a:off x="8475498" y="2145798"/>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4800" dirty="0">
                  <a:solidFill>
                    <a:srgbClr val="FFFF00"/>
                  </a:solidFill>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開放性</a:t>
              </a:r>
              <a:endParaRPr lang="en-US" altLang="zh-TW" sz="4800" dirty="0">
                <a:solidFill>
                  <a:srgbClr val="FFFF00"/>
                </a:solidFill>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a:p>
              <a:pPr algn="ctr"/>
              <a:r>
                <a:rPr lang="en-US" altLang="zh-TW" sz="3200" dirty="0">
                  <a:effectLst>
                    <a:outerShdw blurRad="88900" dist="63500" dir="2700000" algn="tl" rotWithShape="0">
                      <a:prstClr val="black">
                        <a:alpha val="50000"/>
                      </a:prstClr>
                    </a:outerShdw>
                  </a:effectLst>
                  <a:latin typeface="Berlin Sans FB Demi" panose="020E0802020502020306" pitchFamily="34" charset="0"/>
                  <a:ea typeface="Gen Jyuu Gothic P Heavy" panose="020B0702020203020207" pitchFamily="34" charset="-120"/>
                  <a:cs typeface="Gen Jyuu Gothic P Heavy" panose="020B0702020203020207" pitchFamily="34" charset="-120"/>
                </a:rPr>
                <a:t>Glaucoma</a:t>
              </a:r>
              <a:endParaRPr lang="en-US" altLang="zh-TW" sz="6600" dirty="0">
                <a:effectLst>
                  <a:outerShdw blurRad="88900" dist="63500" dir="2700000" algn="tl" rotWithShape="0">
                    <a:prstClr val="black">
                      <a:alpha val="50000"/>
                    </a:prstClr>
                  </a:outerShdw>
                </a:effectLst>
                <a:latin typeface="Berlin Sans FB Demi" panose="020E0802020502020306" pitchFamily="34" charset="0"/>
                <a:ea typeface="Gen Jyuu Gothic P Heavy" panose="020B0702020203020207" pitchFamily="34" charset="-120"/>
                <a:cs typeface="Gen Jyuu Gothic P Heavy" panose="020B0702020203020207" pitchFamily="34" charset="-120"/>
              </a:endParaRPr>
            </a:p>
          </p:txBody>
        </p:sp>
      </p:grpSp>
      <p:sp>
        <p:nvSpPr>
          <p:cNvPr id="13" name="文字方塊 12">
            <a:extLst>
              <a:ext uri="{FF2B5EF4-FFF2-40B4-BE49-F238E27FC236}">
                <a16:creationId xmlns:a16="http://schemas.microsoft.com/office/drawing/2014/main" id="{1900154A-D868-DFD7-A0D2-CAAC6348C3A8}"/>
              </a:ext>
            </a:extLst>
          </p:cNvPr>
          <p:cNvSpPr txBox="1"/>
          <p:nvPr/>
        </p:nvSpPr>
        <p:spPr>
          <a:xfrm>
            <a:off x="3699350" y="6466147"/>
            <a:ext cx="4668266" cy="338554"/>
          </a:xfrm>
          <a:prstGeom prst="rect">
            <a:avLst/>
          </a:prstGeom>
          <a:solidFill>
            <a:schemeClr val="bg1">
              <a:alpha val="50000"/>
            </a:schemeClr>
          </a:solidFill>
        </p:spPr>
        <p:txBody>
          <a:bodyPr wrap="none" rtlCol="0">
            <a:spAutoFit/>
          </a:bodyPr>
          <a:lstStyle/>
          <a:p>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Ref :</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臺北市立聯合醫院視覺復健中心</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,2020,</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青光眼</a:t>
            </a:r>
          </a:p>
        </p:txBody>
      </p:sp>
    </p:spTree>
    <p:custDataLst>
      <p:tags r:id="rId1"/>
    </p:custDataLst>
    <p:extLst>
      <p:ext uri="{BB962C8B-B14F-4D97-AF65-F5344CB8AC3E}">
        <p14:creationId xmlns:p14="http://schemas.microsoft.com/office/powerpoint/2010/main" val="3280006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83">
                                            <p:txEl>
                                              <p:pRg st="0" end="0"/>
                                            </p:txEl>
                                          </p:spTgt>
                                        </p:tgtEl>
                                        <p:attrNameLst>
                                          <p:attrName>style.visibility</p:attrName>
                                        </p:attrNameLst>
                                      </p:cBhvr>
                                      <p:to>
                                        <p:strVal val="visible"/>
                                      </p:to>
                                    </p:set>
                                    <p:animEffect transition="in" filter="fade">
                                      <p:cBhvr>
                                        <p:cTn id="15" dur="1000"/>
                                        <p:tgtEl>
                                          <p:spTgt spid="783">
                                            <p:txEl>
                                              <p:pRg st="0" end="0"/>
                                            </p:txEl>
                                          </p:spTgt>
                                        </p:tgtEl>
                                      </p:cBhvr>
                                    </p:animEffect>
                                    <p:anim calcmode="lin" valueType="num">
                                      <p:cBhvr>
                                        <p:cTn id="16" dur="1000" fill="hold"/>
                                        <p:tgtEl>
                                          <p:spTgt spid="78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83">
                                            <p:txEl>
                                              <p:pRg st="1" end="1"/>
                                            </p:txEl>
                                          </p:spTgt>
                                        </p:tgtEl>
                                        <p:attrNameLst>
                                          <p:attrName>style.visibility</p:attrName>
                                        </p:attrNameLst>
                                      </p:cBhvr>
                                      <p:to>
                                        <p:strVal val="visible"/>
                                      </p:to>
                                    </p:set>
                                    <p:animEffect transition="in" filter="fade">
                                      <p:cBhvr>
                                        <p:cTn id="22" dur="1000"/>
                                        <p:tgtEl>
                                          <p:spTgt spid="783">
                                            <p:txEl>
                                              <p:pRg st="1" end="1"/>
                                            </p:txEl>
                                          </p:spTgt>
                                        </p:tgtEl>
                                      </p:cBhvr>
                                    </p:animEffect>
                                    <p:anim calcmode="lin" valueType="num">
                                      <p:cBhvr>
                                        <p:cTn id="23" dur="1000" fill="hold"/>
                                        <p:tgtEl>
                                          <p:spTgt spid="78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7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83">
                                            <p:txEl>
                                              <p:pRg st="2" end="2"/>
                                            </p:txEl>
                                          </p:spTgt>
                                        </p:tgtEl>
                                        <p:attrNameLst>
                                          <p:attrName>style.visibility</p:attrName>
                                        </p:attrNameLst>
                                      </p:cBhvr>
                                      <p:to>
                                        <p:strVal val="visible"/>
                                      </p:to>
                                    </p:set>
                                    <p:animEffect transition="in" filter="fade">
                                      <p:cBhvr>
                                        <p:cTn id="29" dur="1000"/>
                                        <p:tgtEl>
                                          <p:spTgt spid="783">
                                            <p:txEl>
                                              <p:pRg st="2" end="2"/>
                                            </p:txEl>
                                          </p:spTgt>
                                        </p:tgtEl>
                                      </p:cBhvr>
                                    </p:animEffect>
                                    <p:anim calcmode="lin" valueType="num">
                                      <p:cBhvr>
                                        <p:cTn id="30" dur="1000" fill="hold"/>
                                        <p:tgtEl>
                                          <p:spTgt spid="78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7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uiExpand="1" build="p"/>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9">
          <a:extLst>
            <a:ext uri="{FF2B5EF4-FFF2-40B4-BE49-F238E27FC236}">
              <a16:creationId xmlns:a16="http://schemas.microsoft.com/office/drawing/2014/main" id="{BDFA23D6-60D5-D264-7589-B5E8638E0EF9}"/>
            </a:ext>
          </a:extLst>
        </p:cNvPr>
        <p:cNvGrpSpPr/>
        <p:nvPr/>
      </p:nvGrpSpPr>
      <p:grpSpPr>
        <a:xfrm>
          <a:off x="0" y="0"/>
          <a:ext cx="0" cy="0"/>
          <a:chOff x="0" y="0"/>
          <a:chExt cx="0" cy="0"/>
        </a:xfrm>
      </p:grpSpPr>
      <p:sp>
        <p:nvSpPr>
          <p:cNvPr id="42" name="矩形 41">
            <a:extLst>
              <a:ext uri="{FF2B5EF4-FFF2-40B4-BE49-F238E27FC236}">
                <a16:creationId xmlns:a16="http://schemas.microsoft.com/office/drawing/2014/main" id="{751FF9B1-FF2C-9CCC-FB46-6C301FB78FC0}"/>
              </a:ext>
            </a:extLst>
          </p:cNvPr>
          <p:cNvSpPr/>
          <p:nvPr/>
        </p:nvSpPr>
        <p:spPr>
          <a:xfrm>
            <a:off x="0" y="-9570"/>
            <a:ext cx="12192000" cy="6858000"/>
          </a:xfrm>
          <a:prstGeom prst="rect">
            <a:avLst/>
          </a:prstGeom>
          <a:pattFill prst="pct5">
            <a:fgClr>
              <a:srgbClr val="93D3BE"/>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6" name="十字形 25">
            <a:extLst>
              <a:ext uri="{FF2B5EF4-FFF2-40B4-BE49-F238E27FC236}">
                <a16:creationId xmlns:a16="http://schemas.microsoft.com/office/drawing/2014/main" id="{07DF40E5-9429-15B8-172C-4463367EEA8D}"/>
              </a:ext>
            </a:extLst>
          </p:cNvPr>
          <p:cNvSpPr/>
          <p:nvPr/>
        </p:nvSpPr>
        <p:spPr>
          <a:xfrm flipH="1">
            <a:off x="108461" y="5076160"/>
            <a:ext cx="495753" cy="495753"/>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pic>
        <p:nvPicPr>
          <p:cNvPr id="28" name="圖形 27" descr="醫藥">
            <a:extLst>
              <a:ext uri="{FF2B5EF4-FFF2-40B4-BE49-F238E27FC236}">
                <a16:creationId xmlns:a16="http://schemas.microsoft.com/office/drawing/2014/main" id="{A012827C-AA92-3725-89ED-22AE2D22214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15600" y="5743972"/>
            <a:ext cx="914400" cy="914400"/>
          </a:xfrm>
          <a:prstGeom prst="rect">
            <a:avLst/>
          </a:prstGeom>
        </p:spPr>
      </p:pic>
      <p:grpSp>
        <p:nvGrpSpPr>
          <p:cNvPr id="30" name="群組 29">
            <a:extLst>
              <a:ext uri="{FF2B5EF4-FFF2-40B4-BE49-F238E27FC236}">
                <a16:creationId xmlns:a16="http://schemas.microsoft.com/office/drawing/2014/main" id="{B1D7277B-2BEE-CABE-A52E-A793EA8D7569}"/>
              </a:ext>
            </a:extLst>
          </p:cNvPr>
          <p:cNvGrpSpPr/>
          <p:nvPr/>
        </p:nvGrpSpPr>
        <p:grpSpPr>
          <a:xfrm>
            <a:off x="11271288" y="6261119"/>
            <a:ext cx="311112" cy="311112"/>
            <a:chOff x="9285316" y="4586316"/>
            <a:chExt cx="311112" cy="311112"/>
          </a:xfrm>
          <a:solidFill>
            <a:srgbClr val="0E5B93"/>
          </a:solidFill>
        </p:grpSpPr>
        <p:sp>
          <p:nvSpPr>
            <p:cNvPr id="32" name="圓形: 空心 31">
              <a:extLst>
                <a:ext uri="{FF2B5EF4-FFF2-40B4-BE49-F238E27FC236}">
                  <a16:creationId xmlns:a16="http://schemas.microsoft.com/office/drawing/2014/main" id="{8770FB32-F29D-5C94-884A-1B6353838621}"/>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4" name="直線接點 33">
              <a:extLst>
                <a:ext uri="{FF2B5EF4-FFF2-40B4-BE49-F238E27FC236}">
                  <a16:creationId xmlns:a16="http://schemas.microsoft.com/office/drawing/2014/main" id="{954CDFCF-35CD-8595-836D-C1A54580A1F2}"/>
                </a:ext>
              </a:extLst>
            </p:cNvPr>
            <p:cNvCxnSpPr>
              <a:cxnSpLocks/>
            </p:cNvCxnSpPr>
            <p:nvPr/>
          </p:nvCxnSpPr>
          <p:spPr>
            <a:xfrm>
              <a:off x="9315450" y="4741872"/>
              <a:ext cx="241300" cy="0"/>
            </a:xfrm>
            <a:prstGeom prst="line">
              <a:avLst/>
            </a:prstGeom>
            <a:grpFill/>
            <a:ln w="381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3" name="群組 2">
            <a:extLst>
              <a:ext uri="{FF2B5EF4-FFF2-40B4-BE49-F238E27FC236}">
                <a16:creationId xmlns:a16="http://schemas.microsoft.com/office/drawing/2014/main" id="{AE1763EB-B05B-43F9-532F-AEC51E11781A}"/>
              </a:ext>
            </a:extLst>
          </p:cNvPr>
          <p:cNvGrpSpPr>
            <a:grpSpLocks/>
          </p:cNvGrpSpPr>
          <p:nvPr/>
        </p:nvGrpSpPr>
        <p:grpSpPr>
          <a:xfrm>
            <a:off x="7010381" y="-1807508"/>
            <a:ext cx="7509465" cy="7509465"/>
            <a:chOff x="9183091" y="4475589"/>
            <a:chExt cx="2103005" cy="2103005"/>
          </a:xfrm>
          <a:solidFill>
            <a:srgbClr val="0E5B93">
              <a:alpha val="50000"/>
            </a:srgbClr>
          </a:solidFill>
        </p:grpSpPr>
        <p:grpSp>
          <p:nvGrpSpPr>
            <p:cNvPr id="5" name="群組 4">
              <a:extLst>
                <a:ext uri="{FF2B5EF4-FFF2-40B4-BE49-F238E27FC236}">
                  <a16:creationId xmlns:a16="http://schemas.microsoft.com/office/drawing/2014/main" id="{1B6FD737-E8FD-F24E-7176-CE9022FAE146}"/>
                </a:ext>
              </a:extLst>
            </p:cNvPr>
            <p:cNvGrpSpPr/>
            <p:nvPr/>
          </p:nvGrpSpPr>
          <p:grpSpPr>
            <a:xfrm rot="2700000">
              <a:off x="9183091" y="4475589"/>
              <a:ext cx="2103005" cy="2103005"/>
              <a:chOff x="9285315" y="4586316"/>
              <a:chExt cx="311112" cy="311112"/>
            </a:xfrm>
            <a:grpFill/>
          </p:grpSpPr>
          <p:sp>
            <p:nvSpPr>
              <p:cNvPr id="17" name="圓形: 空心 16">
                <a:extLst>
                  <a:ext uri="{FF2B5EF4-FFF2-40B4-BE49-F238E27FC236}">
                    <a16:creationId xmlns:a16="http://schemas.microsoft.com/office/drawing/2014/main" id="{2F676B33-E2E9-C632-7529-26A9415A42EB}"/>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18" name="直線接點 17">
                <a:extLst>
                  <a:ext uri="{FF2B5EF4-FFF2-40B4-BE49-F238E27FC236}">
                    <a16:creationId xmlns:a16="http://schemas.microsoft.com/office/drawing/2014/main" id="{846EBB97-02A9-3452-93B0-E13049F76F06}"/>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 name="文字方塊 5">
              <a:extLst>
                <a:ext uri="{FF2B5EF4-FFF2-40B4-BE49-F238E27FC236}">
                  <a16:creationId xmlns:a16="http://schemas.microsoft.com/office/drawing/2014/main" id="{BC052677-8296-0683-44E6-E005350A7BD0}"/>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2" name="文字方塊 11">
              <a:extLst>
                <a:ext uri="{FF2B5EF4-FFF2-40B4-BE49-F238E27FC236}">
                  <a16:creationId xmlns:a16="http://schemas.microsoft.com/office/drawing/2014/main" id="{2033045C-8938-C8E2-A2BC-6006599D1933}"/>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7" name="十字形 6">
            <a:extLst>
              <a:ext uri="{FF2B5EF4-FFF2-40B4-BE49-F238E27FC236}">
                <a16:creationId xmlns:a16="http://schemas.microsoft.com/office/drawing/2014/main" id="{E3783550-BB3A-4F4F-F055-D64C2485F2E6}"/>
              </a:ext>
            </a:extLst>
          </p:cNvPr>
          <p:cNvSpPr/>
          <p:nvPr/>
        </p:nvSpPr>
        <p:spPr>
          <a:xfrm flipH="1">
            <a:off x="11787733" y="4794504"/>
            <a:ext cx="269522" cy="269522"/>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783" name="內容版面配置區 2">
            <a:extLst>
              <a:ext uri="{FF2B5EF4-FFF2-40B4-BE49-F238E27FC236}">
                <a16:creationId xmlns:a16="http://schemas.microsoft.com/office/drawing/2014/main" id="{3D45E067-5BFC-D5C2-89B3-2AA57D038107}"/>
              </a:ext>
            </a:extLst>
          </p:cNvPr>
          <p:cNvSpPr>
            <a:spLocks noGrp="1"/>
          </p:cNvSpPr>
          <p:nvPr>
            <p:ph idx="1"/>
          </p:nvPr>
        </p:nvSpPr>
        <p:spPr>
          <a:xfrm>
            <a:off x="5455102" y="520840"/>
            <a:ext cx="5191146" cy="2514717"/>
          </a:xfrm>
          <a:solidFill>
            <a:schemeClr val="bg1">
              <a:alpha val="50000"/>
            </a:schemeClr>
          </a:solidFill>
        </p:spPr>
        <p:txBody>
          <a:bodyPr>
            <a:noAutofit/>
          </a:bodyPr>
          <a:lstStyle/>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外傷後造成</a:t>
            </a:r>
            <a:endPar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糖尿病視網膜病變</a:t>
            </a:r>
            <a:r>
              <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(PDR)</a:t>
            </a:r>
          </a:p>
          <a:p>
            <a:pPr>
              <a:buClr>
                <a:srgbClr val="0E5B93"/>
              </a:buClr>
              <a:buFont typeface="Wingdings" panose="05000000000000000000" pitchFamily="2" charset="2"/>
              <a:buChar char="u"/>
            </a:pPr>
            <a:r>
              <a:rPr lang="zh-TW" altLang="en-US" sz="32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白內障</a:t>
            </a:r>
            <a:endParaRPr lang="en-US" altLang="zh-TW" sz="32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積極</a:t>
            </a: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配合治療</a:t>
            </a:r>
          </a:p>
        </p:txBody>
      </p:sp>
      <p:sp>
        <p:nvSpPr>
          <p:cNvPr id="2" name="內容版面配置區 2">
            <a:extLst>
              <a:ext uri="{FF2B5EF4-FFF2-40B4-BE49-F238E27FC236}">
                <a16:creationId xmlns:a16="http://schemas.microsoft.com/office/drawing/2014/main" id="{BD2DB7DB-7296-7E2A-36AC-8033FBD5A561}"/>
              </a:ext>
            </a:extLst>
          </p:cNvPr>
          <p:cNvSpPr txBox="1">
            <a:spLocks/>
          </p:cNvSpPr>
          <p:nvPr/>
        </p:nvSpPr>
        <p:spPr>
          <a:xfrm>
            <a:off x="3542930" y="3330407"/>
            <a:ext cx="7968516" cy="195613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會同時增加</a:t>
            </a:r>
            <a:r>
              <a:rPr lang="zh-TW" altLang="en-US" sz="32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青光眼</a:t>
            </a: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以及</a:t>
            </a:r>
            <a:r>
              <a:rPr lang="zh-TW" altLang="en-US" sz="32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白內障</a:t>
            </a: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之風險</a:t>
            </a:r>
            <a:endPar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充分</a:t>
            </a: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諮詢過醫藥人員</a:t>
            </a:r>
            <a:endPar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持續使用之必要</a:t>
            </a:r>
            <a:r>
              <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endPar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4" name="群組 3">
            <a:extLst>
              <a:ext uri="{FF2B5EF4-FFF2-40B4-BE49-F238E27FC236}">
                <a16:creationId xmlns:a16="http://schemas.microsoft.com/office/drawing/2014/main" id="{AD36798A-A8F0-5492-BF72-596E1CF91F79}"/>
              </a:ext>
            </a:extLst>
          </p:cNvPr>
          <p:cNvGrpSpPr/>
          <p:nvPr/>
        </p:nvGrpSpPr>
        <p:grpSpPr>
          <a:xfrm>
            <a:off x="1621073" y="3081317"/>
            <a:ext cx="1785038" cy="1793390"/>
            <a:chOff x="8486133" y="2140952"/>
            <a:chExt cx="3210034" cy="3225055"/>
          </a:xfrm>
          <a:solidFill>
            <a:srgbClr val="0E5B93"/>
          </a:solidFill>
        </p:grpSpPr>
        <p:sp>
          <p:nvSpPr>
            <p:cNvPr id="8" name="Google Shape;801;p37">
              <a:extLst>
                <a:ext uri="{FF2B5EF4-FFF2-40B4-BE49-F238E27FC236}">
                  <a16:creationId xmlns:a16="http://schemas.microsoft.com/office/drawing/2014/main" id="{6643899F-0EAA-A425-D379-E2F317740985}"/>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9" name="橢圓 8">
              <a:extLst>
                <a:ext uri="{FF2B5EF4-FFF2-40B4-BE49-F238E27FC236}">
                  <a16:creationId xmlns:a16="http://schemas.microsoft.com/office/drawing/2014/main" id="{B4FD49F1-0C6C-4EF1-944B-267A6C8A9060}"/>
                </a:ext>
              </a:extLst>
            </p:cNvPr>
            <p:cNvSpPr>
              <a:spLocks/>
            </p:cNvSpPr>
            <p:nvPr/>
          </p:nvSpPr>
          <p:spPr>
            <a:xfrm>
              <a:off x="8486133" y="2140952"/>
              <a:ext cx="3209998"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類固醇</a:t>
              </a:r>
              <a:endParaRPr lang="zh-TW" altLang="en-US" sz="20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grpSp>
      <p:grpSp>
        <p:nvGrpSpPr>
          <p:cNvPr id="10" name="群組 9">
            <a:extLst>
              <a:ext uri="{FF2B5EF4-FFF2-40B4-BE49-F238E27FC236}">
                <a16:creationId xmlns:a16="http://schemas.microsoft.com/office/drawing/2014/main" id="{96980CF7-54E8-AB39-BA58-25BD8DF400B0}"/>
              </a:ext>
            </a:extLst>
          </p:cNvPr>
          <p:cNvGrpSpPr/>
          <p:nvPr/>
        </p:nvGrpSpPr>
        <p:grpSpPr>
          <a:xfrm>
            <a:off x="3406111" y="867446"/>
            <a:ext cx="1785035" cy="1793390"/>
            <a:chOff x="8486136" y="2140952"/>
            <a:chExt cx="3210031" cy="3225055"/>
          </a:xfrm>
          <a:solidFill>
            <a:srgbClr val="0E5B93"/>
          </a:solidFill>
        </p:grpSpPr>
        <p:sp>
          <p:nvSpPr>
            <p:cNvPr id="16" name="Google Shape;801;p37">
              <a:extLst>
                <a:ext uri="{FF2B5EF4-FFF2-40B4-BE49-F238E27FC236}">
                  <a16:creationId xmlns:a16="http://schemas.microsoft.com/office/drawing/2014/main" id="{67642ABD-C66F-7E1E-84EB-427434B68BB0}"/>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25" name="橢圓 24">
              <a:extLst>
                <a:ext uri="{FF2B5EF4-FFF2-40B4-BE49-F238E27FC236}">
                  <a16:creationId xmlns:a16="http://schemas.microsoft.com/office/drawing/2014/main" id="{033F3E5D-69CD-02E5-3F1C-CAEDD315AA88}"/>
                </a:ext>
              </a:extLst>
            </p:cNvPr>
            <p:cNvSpPr>
              <a:spLocks/>
            </p:cNvSpPr>
            <p:nvPr/>
          </p:nvSpPr>
          <p:spPr>
            <a:xfrm>
              <a:off x="8486136" y="2140952"/>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青光眼</a:t>
              </a:r>
              <a:endParaRPr lang="zh-TW" altLang="en-US" sz="20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grpSp>
      <p:grpSp>
        <p:nvGrpSpPr>
          <p:cNvPr id="36" name="群組 35">
            <a:extLst>
              <a:ext uri="{FF2B5EF4-FFF2-40B4-BE49-F238E27FC236}">
                <a16:creationId xmlns:a16="http://schemas.microsoft.com/office/drawing/2014/main" id="{9E6AB726-F142-7881-8676-398A56462542}"/>
              </a:ext>
            </a:extLst>
          </p:cNvPr>
          <p:cNvGrpSpPr/>
          <p:nvPr/>
        </p:nvGrpSpPr>
        <p:grpSpPr>
          <a:xfrm rot="11594448">
            <a:off x="2686133" y="1306248"/>
            <a:ext cx="550772" cy="246144"/>
            <a:chOff x="2121274" y="1307805"/>
            <a:chExt cx="550772" cy="246144"/>
          </a:xfrm>
        </p:grpSpPr>
        <p:cxnSp>
          <p:nvCxnSpPr>
            <p:cNvPr id="37" name="直線接點 36">
              <a:extLst>
                <a:ext uri="{FF2B5EF4-FFF2-40B4-BE49-F238E27FC236}">
                  <a16:creationId xmlns:a16="http://schemas.microsoft.com/office/drawing/2014/main" id="{F087FDD1-BCD9-6E9D-5214-956B8403B9E5}"/>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1D742CC7-1614-6502-0AF0-8626F1B42351}"/>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39" name="群組 38">
            <a:extLst>
              <a:ext uri="{FF2B5EF4-FFF2-40B4-BE49-F238E27FC236}">
                <a16:creationId xmlns:a16="http://schemas.microsoft.com/office/drawing/2014/main" id="{911A97EF-7095-4F81-D580-59A7B763E441}"/>
              </a:ext>
            </a:extLst>
          </p:cNvPr>
          <p:cNvGrpSpPr/>
          <p:nvPr/>
        </p:nvGrpSpPr>
        <p:grpSpPr>
          <a:xfrm rot="14252053">
            <a:off x="1530294" y="2703319"/>
            <a:ext cx="550772" cy="246144"/>
            <a:chOff x="2121274" y="1307805"/>
            <a:chExt cx="550772" cy="246144"/>
          </a:xfrm>
        </p:grpSpPr>
        <p:cxnSp>
          <p:nvCxnSpPr>
            <p:cNvPr id="40" name="直線接點 39">
              <a:extLst>
                <a:ext uri="{FF2B5EF4-FFF2-40B4-BE49-F238E27FC236}">
                  <a16:creationId xmlns:a16="http://schemas.microsoft.com/office/drawing/2014/main" id="{4954CADD-1A8E-0641-C735-F7395E610757}"/>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4ABE0D4C-E234-2002-956E-5011235A2F74}"/>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43" name="群組 42">
            <a:extLst>
              <a:ext uri="{FF2B5EF4-FFF2-40B4-BE49-F238E27FC236}">
                <a16:creationId xmlns:a16="http://schemas.microsoft.com/office/drawing/2014/main" id="{0D430BAC-FEC8-2362-B43B-F3200D32D343}"/>
              </a:ext>
            </a:extLst>
          </p:cNvPr>
          <p:cNvGrpSpPr/>
          <p:nvPr/>
        </p:nvGrpSpPr>
        <p:grpSpPr>
          <a:xfrm>
            <a:off x="-367121" y="-366166"/>
            <a:ext cx="2938993" cy="2938573"/>
            <a:chOff x="8475498" y="2145798"/>
            <a:chExt cx="3220669" cy="3220209"/>
          </a:xfrm>
          <a:solidFill>
            <a:srgbClr val="0E5B93"/>
          </a:solidFill>
        </p:grpSpPr>
        <p:sp>
          <p:nvSpPr>
            <p:cNvPr id="44" name="Google Shape;801;p37">
              <a:extLst>
                <a:ext uri="{FF2B5EF4-FFF2-40B4-BE49-F238E27FC236}">
                  <a16:creationId xmlns:a16="http://schemas.microsoft.com/office/drawing/2014/main" id="{A374E724-D575-DE30-4AD8-27549114A138}"/>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45" name="橢圓 44">
              <a:extLst>
                <a:ext uri="{FF2B5EF4-FFF2-40B4-BE49-F238E27FC236}">
                  <a16:creationId xmlns:a16="http://schemas.microsoft.com/office/drawing/2014/main" id="{AF1BF6ED-C2C5-6932-D2D8-EFE205F81F3F}"/>
                </a:ext>
              </a:extLst>
            </p:cNvPr>
            <p:cNvSpPr>
              <a:spLocks/>
            </p:cNvSpPr>
            <p:nvPr/>
          </p:nvSpPr>
          <p:spPr>
            <a:xfrm rot="18900000">
              <a:off x="8475498" y="2145798"/>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48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繼發型</a:t>
              </a:r>
              <a:endParaRPr lang="en-US" altLang="zh-TW" sz="48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grpSp>
      <p:pic>
        <p:nvPicPr>
          <p:cNvPr id="20" name="圖片 19">
            <a:extLst>
              <a:ext uri="{FF2B5EF4-FFF2-40B4-BE49-F238E27FC236}">
                <a16:creationId xmlns:a16="http://schemas.microsoft.com/office/drawing/2014/main" id="{2C51DCCF-1C1D-3CBD-BB06-F4CC2F653624}"/>
              </a:ext>
            </a:extLst>
          </p:cNvPr>
          <p:cNvPicPr>
            <a:picLocks noChangeAspect="1"/>
          </p:cNvPicPr>
          <p:nvPr/>
        </p:nvPicPr>
        <p:blipFill>
          <a:blip r:embed="rId5"/>
          <a:stretch>
            <a:fillRect/>
          </a:stretch>
        </p:blipFill>
        <p:spPr>
          <a:xfrm>
            <a:off x="0" y="5272648"/>
            <a:ext cx="12192000" cy="1304523"/>
          </a:xfrm>
          <a:prstGeom prst="rect">
            <a:avLst/>
          </a:prstGeom>
        </p:spPr>
      </p:pic>
    </p:spTree>
    <p:custDataLst>
      <p:tags r:id="rId1"/>
    </p:custDataLst>
    <p:extLst>
      <p:ext uri="{BB962C8B-B14F-4D97-AF65-F5344CB8AC3E}">
        <p14:creationId xmlns:p14="http://schemas.microsoft.com/office/powerpoint/2010/main" val="221956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83">
                                            <p:txEl>
                                              <p:pRg st="0" end="0"/>
                                            </p:txEl>
                                          </p:spTgt>
                                        </p:tgtEl>
                                        <p:attrNameLst>
                                          <p:attrName>style.visibility</p:attrName>
                                        </p:attrNameLst>
                                      </p:cBhvr>
                                      <p:to>
                                        <p:strVal val="visible"/>
                                      </p:to>
                                    </p:set>
                                    <p:animEffect transition="in" filter="fade">
                                      <p:cBhvr>
                                        <p:cTn id="15" dur="1000"/>
                                        <p:tgtEl>
                                          <p:spTgt spid="783">
                                            <p:txEl>
                                              <p:pRg st="0" end="0"/>
                                            </p:txEl>
                                          </p:spTgt>
                                        </p:tgtEl>
                                      </p:cBhvr>
                                    </p:animEffect>
                                    <p:anim calcmode="lin" valueType="num">
                                      <p:cBhvr>
                                        <p:cTn id="16" dur="1000" fill="hold"/>
                                        <p:tgtEl>
                                          <p:spTgt spid="78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83">
                                            <p:txEl>
                                              <p:pRg st="1" end="1"/>
                                            </p:txEl>
                                          </p:spTgt>
                                        </p:tgtEl>
                                        <p:attrNameLst>
                                          <p:attrName>style.visibility</p:attrName>
                                        </p:attrNameLst>
                                      </p:cBhvr>
                                      <p:to>
                                        <p:strVal val="visible"/>
                                      </p:to>
                                    </p:set>
                                    <p:animEffect transition="in" filter="fade">
                                      <p:cBhvr>
                                        <p:cTn id="22" dur="1000"/>
                                        <p:tgtEl>
                                          <p:spTgt spid="783">
                                            <p:txEl>
                                              <p:pRg st="1" end="1"/>
                                            </p:txEl>
                                          </p:spTgt>
                                        </p:tgtEl>
                                      </p:cBhvr>
                                    </p:animEffect>
                                    <p:anim calcmode="lin" valueType="num">
                                      <p:cBhvr>
                                        <p:cTn id="23" dur="1000" fill="hold"/>
                                        <p:tgtEl>
                                          <p:spTgt spid="78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7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83">
                                            <p:txEl>
                                              <p:pRg st="2" end="2"/>
                                            </p:txEl>
                                          </p:spTgt>
                                        </p:tgtEl>
                                        <p:attrNameLst>
                                          <p:attrName>style.visibility</p:attrName>
                                        </p:attrNameLst>
                                      </p:cBhvr>
                                      <p:to>
                                        <p:strVal val="visible"/>
                                      </p:to>
                                    </p:set>
                                    <p:animEffect transition="in" filter="fade">
                                      <p:cBhvr>
                                        <p:cTn id="29" dur="1000"/>
                                        <p:tgtEl>
                                          <p:spTgt spid="783">
                                            <p:txEl>
                                              <p:pRg st="2" end="2"/>
                                            </p:txEl>
                                          </p:spTgt>
                                        </p:tgtEl>
                                      </p:cBhvr>
                                    </p:animEffect>
                                    <p:anim calcmode="lin" valueType="num">
                                      <p:cBhvr>
                                        <p:cTn id="30" dur="1000" fill="hold"/>
                                        <p:tgtEl>
                                          <p:spTgt spid="78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7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83">
                                            <p:txEl>
                                              <p:pRg st="3" end="3"/>
                                            </p:txEl>
                                          </p:spTgt>
                                        </p:tgtEl>
                                        <p:attrNameLst>
                                          <p:attrName>style.visibility</p:attrName>
                                        </p:attrNameLst>
                                      </p:cBhvr>
                                      <p:to>
                                        <p:strVal val="visible"/>
                                      </p:to>
                                    </p:set>
                                    <p:animEffect transition="in" filter="fade">
                                      <p:cBhvr>
                                        <p:cTn id="36" dur="1000"/>
                                        <p:tgtEl>
                                          <p:spTgt spid="783">
                                            <p:txEl>
                                              <p:pRg st="3" end="3"/>
                                            </p:txEl>
                                          </p:spTgt>
                                        </p:tgtEl>
                                      </p:cBhvr>
                                    </p:animEffect>
                                    <p:anim calcmode="lin" valueType="num">
                                      <p:cBhvr>
                                        <p:cTn id="37" dur="1000" fill="hold"/>
                                        <p:tgtEl>
                                          <p:spTgt spid="78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78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uiExpand="1" build="p"/>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C020F-CD67-78BF-D9D9-5979EA9FEBAB}"/>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9FB42F72-8DE4-7DF9-D9DA-427CDC3C1D35}"/>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7" name="十字形 26">
            <a:extLst>
              <a:ext uri="{FF2B5EF4-FFF2-40B4-BE49-F238E27FC236}">
                <a16:creationId xmlns:a16="http://schemas.microsoft.com/office/drawing/2014/main" id="{E6B39055-B565-C423-E71F-1E5AA5170330}"/>
              </a:ext>
            </a:extLst>
          </p:cNvPr>
          <p:cNvSpPr/>
          <p:nvPr/>
        </p:nvSpPr>
        <p:spPr>
          <a:xfrm flipH="1">
            <a:off x="11328343" y="556200"/>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29" name="群組 28">
            <a:extLst>
              <a:ext uri="{FF2B5EF4-FFF2-40B4-BE49-F238E27FC236}">
                <a16:creationId xmlns:a16="http://schemas.microsoft.com/office/drawing/2014/main" id="{CB38BDF9-B994-15A2-73E4-00A5E1A31348}"/>
              </a:ext>
            </a:extLst>
          </p:cNvPr>
          <p:cNvGrpSpPr/>
          <p:nvPr/>
        </p:nvGrpSpPr>
        <p:grpSpPr>
          <a:xfrm>
            <a:off x="11642888" y="1664777"/>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6ED210B1-B52A-271F-AC74-47AE7992AB28}"/>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1" name="直線接點 30">
              <a:extLst>
                <a:ext uri="{FF2B5EF4-FFF2-40B4-BE49-F238E27FC236}">
                  <a16:creationId xmlns:a16="http://schemas.microsoft.com/office/drawing/2014/main" id="{5BA4397B-BA53-FF60-C916-B380FE9D1DCA}"/>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C348D224-AFD8-2DF9-A4FD-537A3E6AB3DB}"/>
              </a:ext>
            </a:extLst>
          </p:cNvPr>
          <p:cNvGrpSpPr/>
          <p:nvPr/>
        </p:nvGrpSpPr>
        <p:grpSpPr>
          <a:xfrm>
            <a:off x="443269" y="3429000"/>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3681F247-9E3A-FB3D-33BE-CB02008EF797}"/>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4" name="直線接點 33">
              <a:extLst>
                <a:ext uri="{FF2B5EF4-FFF2-40B4-BE49-F238E27FC236}">
                  <a16:creationId xmlns:a16="http://schemas.microsoft.com/office/drawing/2014/main" id="{58C06C9A-94A8-D8DE-C7F4-58006D51439D}"/>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0B3F42D9-160A-7484-7F3E-F78D8C51391D}"/>
              </a:ext>
            </a:extLst>
          </p:cNvPr>
          <p:cNvSpPr/>
          <p:nvPr/>
        </p:nvSpPr>
        <p:spPr>
          <a:xfrm flipH="1">
            <a:off x="7914715" y="6282611"/>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 name="橢圓 4">
            <a:extLst>
              <a:ext uri="{FF2B5EF4-FFF2-40B4-BE49-F238E27FC236}">
                <a16:creationId xmlns:a16="http://schemas.microsoft.com/office/drawing/2014/main" id="{75AB8C03-AEFC-3E22-4A3E-F24C3759B194}"/>
              </a:ext>
            </a:extLst>
          </p:cNvPr>
          <p:cNvSpPr/>
          <p:nvPr/>
        </p:nvSpPr>
        <p:spPr>
          <a:xfrm>
            <a:off x="5574539" y="2897969"/>
            <a:ext cx="1042921" cy="1042921"/>
          </a:xfrm>
          <a:prstGeom prst="ellipse">
            <a:avLst/>
          </a:prstGeom>
          <a:solidFill>
            <a:schemeClr val="bg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76" name="直線接點 75">
            <a:extLst>
              <a:ext uri="{FF2B5EF4-FFF2-40B4-BE49-F238E27FC236}">
                <a16:creationId xmlns:a16="http://schemas.microsoft.com/office/drawing/2014/main" id="{5E4E55A3-FB98-A4A4-0A24-8BBA0B42DA29}"/>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77" name="標題 3">
            <a:extLst>
              <a:ext uri="{FF2B5EF4-FFF2-40B4-BE49-F238E27FC236}">
                <a16:creationId xmlns:a16="http://schemas.microsoft.com/office/drawing/2014/main" id="{E32F46DE-5E12-54C7-7982-05B6C5A07C67}"/>
              </a:ext>
            </a:extLst>
          </p:cNvPr>
          <p:cNvSpPr txBox="1">
            <a:spLocks/>
          </p:cNvSpPr>
          <p:nvPr/>
        </p:nvSpPr>
        <p:spPr>
          <a:xfrm>
            <a:off x="766763" y="815982"/>
            <a:ext cx="6981924" cy="82391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青光眼了，該怎麼辦</a:t>
            </a:r>
            <a:r>
              <a:rPr lang="en-US" altLang="zh-TW"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endPar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3" name="文字方塊 12">
            <a:extLst>
              <a:ext uri="{FF2B5EF4-FFF2-40B4-BE49-F238E27FC236}">
                <a16:creationId xmlns:a16="http://schemas.microsoft.com/office/drawing/2014/main" id="{CC16002D-297F-AA4D-9FE4-4F7753E4866B}"/>
              </a:ext>
            </a:extLst>
          </p:cNvPr>
          <p:cNvSpPr txBox="1"/>
          <p:nvPr/>
        </p:nvSpPr>
        <p:spPr>
          <a:xfrm>
            <a:off x="1658198" y="5316163"/>
            <a:ext cx="9075039" cy="70788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zh-TW" altLang="en-US" sz="40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積極的配合治療及不間斷地使用</a:t>
            </a:r>
          </a:p>
        </p:txBody>
      </p:sp>
      <p:sp>
        <p:nvSpPr>
          <p:cNvPr id="17" name="文字方塊 16">
            <a:extLst>
              <a:ext uri="{FF2B5EF4-FFF2-40B4-BE49-F238E27FC236}">
                <a16:creationId xmlns:a16="http://schemas.microsoft.com/office/drawing/2014/main" id="{AFE9FC6B-3AA7-FE7F-E68A-021190FB77D9}"/>
              </a:ext>
            </a:extLst>
          </p:cNvPr>
          <p:cNvSpPr txBox="1"/>
          <p:nvPr/>
        </p:nvSpPr>
        <p:spPr>
          <a:xfrm>
            <a:off x="1629929" y="4551808"/>
            <a:ext cx="1440472" cy="369332"/>
          </a:xfrm>
          <a:prstGeom prst="rect">
            <a:avLst/>
          </a:prstGeom>
          <a:noFill/>
        </p:spPr>
        <p:txBody>
          <a:bodyPr wrap="square" rtlCol="0">
            <a:spAutoFit/>
          </a:bodyPr>
          <a:lstStyle/>
          <a:p>
            <a:r>
              <a:rPr lang="el-GR" altLang="zh-TW" dirty="0">
                <a:latin typeface="Gen Jyuu Gothic Bold" panose="020B0602020203020207" pitchFamily="34" charset="-120"/>
                <a:ea typeface="Gen Jyuu Gothic Bold" panose="020B0602020203020207" pitchFamily="34" charset="-120"/>
                <a:cs typeface="Gen Jyuu Gothic Bold" panose="020B0602020203020207" pitchFamily="34" charset="-120"/>
              </a:rPr>
              <a:t>α</a:t>
            </a:r>
            <a:r>
              <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rPr>
              <a:t>2-agonist</a:t>
            </a: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0" name="文字方塊 49">
            <a:extLst>
              <a:ext uri="{FF2B5EF4-FFF2-40B4-BE49-F238E27FC236}">
                <a16:creationId xmlns:a16="http://schemas.microsoft.com/office/drawing/2014/main" id="{B4E928CB-77D0-4E86-7C4A-482264B3AD60}"/>
              </a:ext>
            </a:extLst>
          </p:cNvPr>
          <p:cNvSpPr txBox="1"/>
          <p:nvPr/>
        </p:nvSpPr>
        <p:spPr>
          <a:xfrm>
            <a:off x="3803033" y="4429315"/>
            <a:ext cx="1292772" cy="646331"/>
          </a:xfrm>
          <a:prstGeom prst="rect">
            <a:avLst/>
          </a:prstGeom>
          <a:noFill/>
        </p:spPr>
        <p:txBody>
          <a:bodyPr wrap="square" rtlCol="0">
            <a:spAutoFit/>
          </a:bodyPr>
          <a:lstStyle/>
          <a:p>
            <a:r>
              <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rPr>
              <a:t>CA-Inhibitor</a:t>
            </a: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3" name="文字方塊 52">
            <a:extLst>
              <a:ext uri="{FF2B5EF4-FFF2-40B4-BE49-F238E27FC236}">
                <a16:creationId xmlns:a16="http://schemas.microsoft.com/office/drawing/2014/main" id="{C85E62D4-B4FF-50E0-23F7-2A055C4DC917}"/>
              </a:ext>
            </a:extLst>
          </p:cNvPr>
          <p:cNvSpPr txBox="1"/>
          <p:nvPr/>
        </p:nvSpPr>
        <p:spPr>
          <a:xfrm>
            <a:off x="5684806" y="4428270"/>
            <a:ext cx="1292772" cy="369332"/>
          </a:xfrm>
          <a:prstGeom prst="rect">
            <a:avLst/>
          </a:prstGeom>
          <a:noFill/>
        </p:spPr>
        <p:txBody>
          <a:bodyPr wrap="square" rtlCol="0">
            <a:spAutoFit/>
          </a:bodyPr>
          <a:lstStyle/>
          <a:p>
            <a:r>
              <a:rPr lang="el-GR" altLang="zh-TW" dirty="0">
                <a:latin typeface="Gen Jyuu Gothic Bold" panose="020B0602020203020207" pitchFamily="34" charset="-120"/>
                <a:ea typeface="Gen Jyuu Gothic Bold" panose="020B0602020203020207" pitchFamily="34" charset="-120"/>
                <a:cs typeface="Gen Jyuu Gothic Bold" panose="020B0602020203020207" pitchFamily="34" charset="-120"/>
              </a:rPr>
              <a:t> β</a:t>
            </a:r>
            <a:r>
              <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rPr>
              <a:t>-blocker</a:t>
            </a:r>
          </a:p>
        </p:txBody>
      </p:sp>
      <p:sp>
        <p:nvSpPr>
          <p:cNvPr id="75" name="文字方塊 74">
            <a:extLst>
              <a:ext uri="{FF2B5EF4-FFF2-40B4-BE49-F238E27FC236}">
                <a16:creationId xmlns:a16="http://schemas.microsoft.com/office/drawing/2014/main" id="{5FD6CEF2-8994-1B08-A718-7B0F2886E6A5}"/>
              </a:ext>
            </a:extLst>
          </p:cNvPr>
          <p:cNvSpPr txBox="1"/>
          <p:nvPr/>
        </p:nvSpPr>
        <p:spPr>
          <a:xfrm>
            <a:off x="7368081" y="4428270"/>
            <a:ext cx="1292772" cy="646331"/>
          </a:xfrm>
          <a:prstGeom prst="rect">
            <a:avLst/>
          </a:prstGeom>
          <a:noFill/>
        </p:spPr>
        <p:txBody>
          <a:bodyPr wrap="square" rtlCol="0">
            <a:spAutoFit/>
          </a:bodyPr>
          <a:lstStyle/>
          <a:p>
            <a:r>
              <a:rPr lang="el-GR" altLang="zh-TW" dirty="0">
                <a:latin typeface="Gen Jyuu Gothic Bold" panose="020B0602020203020207" pitchFamily="34" charset="-120"/>
                <a:ea typeface="Gen Jyuu Gothic Bold" panose="020B0602020203020207" pitchFamily="34" charset="-120"/>
                <a:cs typeface="Gen Jyuu Gothic Bold" panose="020B0602020203020207" pitchFamily="34" charset="-120"/>
              </a:rPr>
              <a:t> </a:t>
            </a:r>
            <a:r>
              <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rPr>
              <a:t>PG analog</a:t>
            </a:r>
          </a:p>
        </p:txBody>
      </p:sp>
      <p:sp>
        <p:nvSpPr>
          <p:cNvPr id="82" name="文字方塊 81">
            <a:extLst>
              <a:ext uri="{FF2B5EF4-FFF2-40B4-BE49-F238E27FC236}">
                <a16:creationId xmlns:a16="http://schemas.microsoft.com/office/drawing/2014/main" id="{E5DA8EEF-185C-AE0D-F3DF-CC559B3D0150}"/>
              </a:ext>
            </a:extLst>
          </p:cNvPr>
          <p:cNvSpPr txBox="1"/>
          <p:nvPr/>
        </p:nvSpPr>
        <p:spPr>
          <a:xfrm>
            <a:off x="9129454" y="4587865"/>
            <a:ext cx="2118734" cy="646331"/>
          </a:xfrm>
          <a:prstGeom prst="rect">
            <a:avLst/>
          </a:prstGeom>
          <a:noFill/>
        </p:spPr>
        <p:txBody>
          <a:bodyPr wrap="square" rtlCol="0">
            <a:spAutoFit/>
          </a:bodyPr>
          <a:lstStyle/>
          <a:p>
            <a:r>
              <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rPr>
              <a:t>Combination therapy</a:t>
            </a:r>
          </a:p>
        </p:txBody>
      </p:sp>
      <p:grpSp>
        <p:nvGrpSpPr>
          <p:cNvPr id="3" name="群組 2">
            <a:extLst>
              <a:ext uri="{FF2B5EF4-FFF2-40B4-BE49-F238E27FC236}">
                <a16:creationId xmlns:a16="http://schemas.microsoft.com/office/drawing/2014/main" id="{7D6818AF-59B2-2076-754E-D0EDCA185A80}"/>
              </a:ext>
            </a:extLst>
          </p:cNvPr>
          <p:cNvGrpSpPr/>
          <p:nvPr/>
        </p:nvGrpSpPr>
        <p:grpSpPr>
          <a:xfrm>
            <a:off x="-1909302" y="4852785"/>
            <a:ext cx="16010604" cy="3361512"/>
            <a:chOff x="-1234736" y="4725264"/>
            <a:chExt cx="16010604" cy="3361512"/>
          </a:xfrm>
        </p:grpSpPr>
        <p:grpSp>
          <p:nvGrpSpPr>
            <p:cNvPr id="4" name="群組 3">
              <a:extLst>
                <a:ext uri="{FF2B5EF4-FFF2-40B4-BE49-F238E27FC236}">
                  <a16:creationId xmlns:a16="http://schemas.microsoft.com/office/drawing/2014/main" id="{56AC9B66-15FD-41EE-F2DD-D79F3204AC27}"/>
                </a:ext>
              </a:extLst>
            </p:cNvPr>
            <p:cNvGrpSpPr>
              <a:grpSpLocks/>
            </p:cNvGrpSpPr>
            <p:nvPr/>
          </p:nvGrpSpPr>
          <p:grpSpPr>
            <a:xfrm>
              <a:off x="-1234736" y="4725264"/>
              <a:ext cx="3356010" cy="3361512"/>
              <a:chOff x="9183091" y="4475589"/>
              <a:chExt cx="2103005" cy="2103005"/>
            </a:xfrm>
            <a:solidFill>
              <a:srgbClr val="0E5B93">
                <a:alpha val="50000"/>
              </a:srgbClr>
            </a:solidFill>
          </p:grpSpPr>
          <p:grpSp>
            <p:nvGrpSpPr>
              <p:cNvPr id="26" name="群組 25">
                <a:extLst>
                  <a:ext uri="{FF2B5EF4-FFF2-40B4-BE49-F238E27FC236}">
                    <a16:creationId xmlns:a16="http://schemas.microsoft.com/office/drawing/2014/main" id="{F05B5C5F-AC23-1FD5-CC5C-09C2D68A7927}"/>
                  </a:ext>
                </a:extLst>
              </p:cNvPr>
              <p:cNvGrpSpPr/>
              <p:nvPr/>
            </p:nvGrpSpPr>
            <p:grpSpPr>
              <a:xfrm rot="2700000">
                <a:off x="9183091" y="4475589"/>
                <a:ext cx="2103005" cy="2103005"/>
                <a:chOff x="9285315" y="4586316"/>
                <a:chExt cx="311112" cy="311112"/>
              </a:xfrm>
              <a:grpFill/>
            </p:grpSpPr>
            <p:sp>
              <p:nvSpPr>
                <p:cNvPr id="51" name="圓形: 空心 50">
                  <a:extLst>
                    <a:ext uri="{FF2B5EF4-FFF2-40B4-BE49-F238E27FC236}">
                      <a16:creationId xmlns:a16="http://schemas.microsoft.com/office/drawing/2014/main" id="{3DDB5A37-8927-E376-9317-832F4DAE84FF}"/>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56" name="直線接點 55">
                  <a:extLst>
                    <a:ext uri="{FF2B5EF4-FFF2-40B4-BE49-F238E27FC236}">
                      <a16:creationId xmlns:a16="http://schemas.microsoft.com/office/drawing/2014/main" id="{651B65B7-D197-398A-E478-D4FADFBC8CF5}"/>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28" name="文字方塊 27">
                <a:extLst>
                  <a:ext uri="{FF2B5EF4-FFF2-40B4-BE49-F238E27FC236}">
                    <a16:creationId xmlns:a16="http://schemas.microsoft.com/office/drawing/2014/main" id="{DFFFBB91-D45B-1B1C-AB21-1A9E4D2A2EE6}"/>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9" name="文字方塊 48">
                <a:extLst>
                  <a:ext uri="{FF2B5EF4-FFF2-40B4-BE49-F238E27FC236}">
                    <a16:creationId xmlns:a16="http://schemas.microsoft.com/office/drawing/2014/main" id="{4DFCDBF5-727D-2D79-889A-61F40EF75410}"/>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6" name="群組 5">
              <a:extLst>
                <a:ext uri="{FF2B5EF4-FFF2-40B4-BE49-F238E27FC236}">
                  <a16:creationId xmlns:a16="http://schemas.microsoft.com/office/drawing/2014/main" id="{FD3BD08D-0123-4BE0-8CFB-67232F4EF4E5}"/>
                </a:ext>
              </a:extLst>
            </p:cNvPr>
            <p:cNvGrpSpPr>
              <a:grpSpLocks/>
            </p:cNvGrpSpPr>
            <p:nvPr/>
          </p:nvGrpSpPr>
          <p:grpSpPr>
            <a:xfrm>
              <a:off x="2092012" y="5803196"/>
              <a:ext cx="1899121" cy="1902235"/>
              <a:chOff x="9183091" y="4475589"/>
              <a:chExt cx="2103005" cy="2103005"/>
            </a:xfrm>
            <a:solidFill>
              <a:srgbClr val="0E5B93">
                <a:alpha val="50000"/>
              </a:srgbClr>
            </a:solidFill>
          </p:grpSpPr>
          <p:grpSp>
            <p:nvGrpSpPr>
              <p:cNvPr id="21" name="群組 20">
                <a:extLst>
                  <a:ext uri="{FF2B5EF4-FFF2-40B4-BE49-F238E27FC236}">
                    <a16:creationId xmlns:a16="http://schemas.microsoft.com/office/drawing/2014/main" id="{EA36A91E-65D2-4D02-7739-1D8D8C54B139}"/>
                  </a:ext>
                </a:extLst>
              </p:cNvPr>
              <p:cNvGrpSpPr/>
              <p:nvPr/>
            </p:nvGrpSpPr>
            <p:grpSpPr>
              <a:xfrm rot="2700000">
                <a:off x="9183091" y="4475589"/>
                <a:ext cx="2103005" cy="2103005"/>
                <a:chOff x="9285315" y="4586316"/>
                <a:chExt cx="311112" cy="311112"/>
              </a:xfrm>
              <a:grpFill/>
            </p:grpSpPr>
            <p:sp>
              <p:nvSpPr>
                <p:cNvPr id="24" name="圓形: 空心 23">
                  <a:extLst>
                    <a:ext uri="{FF2B5EF4-FFF2-40B4-BE49-F238E27FC236}">
                      <a16:creationId xmlns:a16="http://schemas.microsoft.com/office/drawing/2014/main" id="{3E90AE5B-19D8-2691-D3BE-ADCE2CC9E337}"/>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25" name="直線接點 24">
                  <a:extLst>
                    <a:ext uri="{FF2B5EF4-FFF2-40B4-BE49-F238E27FC236}">
                      <a16:creationId xmlns:a16="http://schemas.microsoft.com/office/drawing/2014/main" id="{F3E6070B-D678-3887-6D7B-10DE90789AE8}"/>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22" name="文字方塊 21">
                <a:extLst>
                  <a:ext uri="{FF2B5EF4-FFF2-40B4-BE49-F238E27FC236}">
                    <a16:creationId xmlns:a16="http://schemas.microsoft.com/office/drawing/2014/main" id="{B98B3C54-597E-0F2E-B1E9-B6C5DCC45596}"/>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3" name="文字方塊 22">
                <a:extLst>
                  <a:ext uri="{FF2B5EF4-FFF2-40B4-BE49-F238E27FC236}">
                    <a16:creationId xmlns:a16="http://schemas.microsoft.com/office/drawing/2014/main" id="{0EA992FC-BF01-70E6-E7FE-2583F0635073}"/>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7" name="群組 6">
              <a:extLst>
                <a:ext uri="{FF2B5EF4-FFF2-40B4-BE49-F238E27FC236}">
                  <a16:creationId xmlns:a16="http://schemas.microsoft.com/office/drawing/2014/main" id="{838663D5-F37B-BD69-240B-E26B3F4EA035}"/>
                </a:ext>
              </a:extLst>
            </p:cNvPr>
            <p:cNvGrpSpPr>
              <a:grpSpLocks/>
            </p:cNvGrpSpPr>
            <p:nvPr/>
          </p:nvGrpSpPr>
          <p:grpSpPr>
            <a:xfrm>
              <a:off x="11419858" y="4725264"/>
              <a:ext cx="3356010" cy="3361512"/>
              <a:chOff x="9183091" y="4475589"/>
              <a:chExt cx="2103005" cy="2103005"/>
            </a:xfrm>
            <a:solidFill>
              <a:srgbClr val="0E5B93">
                <a:alpha val="50000"/>
              </a:srgbClr>
            </a:solidFill>
          </p:grpSpPr>
          <p:grpSp>
            <p:nvGrpSpPr>
              <p:cNvPr id="15" name="群組 14">
                <a:extLst>
                  <a:ext uri="{FF2B5EF4-FFF2-40B4-BE49-F238E27FC236}">
                    <a16:creationId xmlns:a16="http://schemas.microsoft.com/office/drawing/2014/main" id="{5BF910AA-CE81-6330-6B17-AE97CE98C465}"/>
                  </a:ext>
                </a:extLst>
              </p:cNvPr>
              <p:cNvGrpSpPr/>
              <p:nvPr/>
            </p:nvGrpSpPr>
            <p:grpSpPr>
              <a:xfrm rot="2700000">
                <a:off x="9183091" y="4475589"/>
                <a:ext cx="2103005" cy="2103005"/>
                <a:chOff x="9285315" y="4586316"/>
                <a:chExt cx="311112" cy="311112"/>
              </a:xfrm>
              <a:grpFill/>
            </p:grpSpPr>
            <p:sp>
              <p:nvSpPr>
                <p:cNvPr id="19" name="圓形: 空心 18">
                  <a:extLst>
                    <a:ext uri="{FF2B5EF4-FFF2-40B4-BE49-F238E27FC236}">
                      <a16:creationId xmlns:a16="http://schemas.microsoft.com/office/drawing/2014/main" id="{3AEE5DDF-F781-C71C-0A47-AE8CA24B9221}"/>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20" name="直線接點 19">
                  <a:extLst>
                    <a:ext uri="{FF2B5EF4-FFF2-40B4-BE49-F238E27FC236}">
                      <a16:creationId xmlns:a16="http://schemas.microsoft.com/office/drawing/2014/main" id="{309D805E-2F6B-E2BD-0761-03508F9AE92B}"/>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16" name="文字方塊 15">
                <a:extLst>
                  <a:ext uri="{FF2B5EF4-FFF2-40B4-BE49-F238E27FC236}">
                    <a16:creationId xmlns:a16="http://schemas.microsoft.com/office/drawing/2014/main" id="{41356B4D-ABA4-D4CD-A002-5111ADEDC48D}"/>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8" name="文字方塊 17">
                <a:extLst>
                  <a:ext uri="{FF2B5EF4-FFF2-40B4-BE49-F238E27FC236}">
                    <a16:creationId xmlns:a16="http://schemas.microsoft.com/office/drawing/2014/main" id="{C8C041BB-7DBF-1B1B-2FB1-D89FE8918E88}"/>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8" name="群組 7">
              <a:extLst>
                <a:ext uri="{FF2B5EF4-FFF2-40B4-BE49-F238E27FC236}">
                  <a16:creationId xmlns:a16="http://schemas.microsoft.com/office/drawing/2014/main" id="{55A73607-AC2C-AC3F-AE77-6EB71C5B443C}"/>
                </a:ext>
              </a:extLst>
            </p:cNvPr>
            <p:cNvGrpSpPr>
              <a:grpSpLocks/>
            </p:cNvGrpSpPr>
            <p:nvPr/>
          </p:nvGrpSpPr>
          <p:grpSpPr>
            <a:xfrm>
              <a:off x="9536533" y="5743181"/>
              <a:ext cx="1899121" cy="1902235"/>
              <a:chOff x="9183091" y="4475589"/>
              <a:chExt cx="2103005" cy="2103005"/>
            </a:xfrm>
            <a:solidFill>
              <a:srgbClr val="0E5B93">
                <a:alpha val="50000"/>
              </a:srgbClr>
            </a:solidFill>
          </p:grpSpPr>
          <p:grpSp>
            <p:nvGrpSpPr>
              <p:cNvPr id="9" name="群組 8">
                <a:extLst>
                  <a:ext uri="{FF2B5EF4-FFF2-40B4-BE49-F238E27FC236}">
                    <a16:creationId xmlns:a16="http://schemas.microsoft.com/office/drawing/2014/main" id="{9D5448DA-518B-18F2-FD18-DAC914C1B9EE}"/>
                  </a:ext>
                </a:extLst>
              </p:cNvPr>
              <p:cNvGrpSpPr/>
              <p:nvPr/>
            </p:nvGrpSpPr>
            <p:grpSpPr>
              <a:xfrm rot="2700000">
                <a:off x="9183091" y="4475589"/>
                <a:ext cx="2103005" cy="2103005"/>
                <a:chOff x="9285315" y="4586316"/>
                <a:chExt cx="311112" cy="311112"/>
              </a:xfrm>
              <a:grpFill/>
            </p:grpSpPr>
            <p:sp>
              <p:nvSpPr>
                <p:cNvPr id="12" name="圓形: 空心 11">
                  <a:extLst>
                    <a:ext uri="{FF2B5EF4-FFF2-40B4-BE49-F238E27FC236}">
                      <a16:creationId xmlns:a16="http://schemas.microsoft.com/office/drawing/2014/main" id="{0ACEC856-D373-8BC9-B837-D9C52388BDBE}"/>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14" name="直線接點 13">
                  <a:extLst>
                    <a:ext uri="{FF2B5EF4-FFF2-40B4-BE49-F238E27FC236}">
                      <a16:creationId xmlns:a16="http://schemas.microsoft.com/office/drawing/2014/main" id="{49C356E3-EF60-DFDC-9BCD-9566D531CCE4}"/>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10" name="文字方塊 9">
                <a:extLst>
                  <a:ext uri="{FF2B5EF4-FFF2-40B4-BE49-F238E27FC236}">
                    <a16:creationId xmlns:a16="http://schemas.microsoft.com/office/drawing/2014/main" id="{6604A154-9823-77E0-4E1F-90663869A3F4}"/>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1" name="文字方塊 10">
                <a:extLst>
                  <a:ext uri="{FF2B5EF4-FFF2-40B4-BE49-F238E27FC236}">
                    <a16:creationId xmlns:a16="http://schemas.microsoft.com/office/drawing/2014/main" id="{97AE25AD-8DF5-D973-2AAA-4115CAA72FA7}"/>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pic>
        <p:nvPicPr>
          <p:cNvPr id="37" name="圖片 36">
            <a:extLst>
              <a:ext uri="{FF2B5EF4-FFF2-40B4-BE49-F238E27FC236}">
                <a16:creationId xmlns:a16="http://schemas.microsoft.com/office/drawing/2014/main" id="{45DC8664-B536-B7F4-1E84-CDDC85645A7E}"/>
              </a:ext>
            </a:extLst>
          </p:cNvPr>
          <p:cNvPicPr>
            <a:picLocks noChangeAspect="1"/>
          </p:cNvPicPr>
          <p:nvPr/>
        </p:nvPicPr>
        <p:blipFill>
          <a:blip r:embed="rId4"/>
          <a:stretch>
            <a:fillRect/>
          </a:stretch>
        </p:blipFill>
        <p:spPr>
          <a:xfrm>
            <a:off x="1781786" y="1712330"/>
            <a:ext cx="1069716" cy="2677928"/>
          </a:xfrm>
          <a:prstGeom prst="rect">
            <a:avLst/>
          </a:prstGeom>
        </p:spPr>
      </p:pic>
      <p:pic>
        <p:nvPicPr>
          <p:cNvPr id="39" name="圖片 38">
            <a:extLst>
              <a:ext uri="{FF2B5EF4-FFF2-40B4-BE49-F238E27FC236}">
                <a16:creationId xmlns:a16="http://schemas.microsoft.com/office/drawing/2014/main" id="{4F951107-78CC-1A25-8949-21FF650B75C3}"/>
              </a:ext>
            </a:extLst>
          </p:cNvPr>
          <p:cNvPicPr>
            <a:picLocks noChangeAspect="1"/>
          </p:cNvPicPr>
          <p:nvPr/>
        </p:nvPicPr>
        <p:blipFill>
          <a:blip r:embed="rId5"/>
          <a:stretch>
            <a:fillRect/>
          </a:stretch>
        </p:blipFill>
        <p:spPr>
          <a:xfrm>
            <a:off x="3803033" y="1712330"/>
            <a:ext cx="1190854" cy="2698835"/>
          </a:xfrm>
          <a:prstGeom prst="rect">
            <a:avLst/>
          </a:prstGeom>
        </p:spPr>
      </p:pic>
      <p:pic>
        <p:nvPicPr>
          <p:cNvPr id="41" name="圖片 40">
            <a:extLst>
              <a:ext uri="{FF2B5EF4-FFF2-40B4-BE49-F238E27FC236}">
                <a16:creationId xmlns:a16="http://schemas.microsoft.com/office/drawing/2014/main" id="{622A1D55-CAC5-E941-0FA3-C5A5E6F763E9}"/>
              </a:ext>
            </a:extLst>
          </p:cNvPr>
          <p:cNvPicPr>
            <a:picLocks noChangeAspect="1"/>
          </p:cNvPicPr>
          <p:nvPr/>
        </p:nvPicPr>
        <p:blipFill>
          <a:blip r:embed="rId6"/>
          <a:stretch>
            <a:fillRect/>
          </a:stretch>
        </p:blipFill>
        <p:spPr>
          <a:xfrm>
            <a:off x="5610936" y="1712330"/>
            <a:ext cx="1443087" cy="2670142"/>
          </a:xfrm>
          <a:prstGeom prst="rect">
            <a:avLst/>
          </a:prstGeom>
        </p:spPr>
      </p:pic>
      <p:pic>
        <p:nvPicPr>
          <p:cNvPr id="43" name="圖片 42">
            <a:extLst>
              <a:ext uri="{FF2B5EF4-FFF2-40B4-BE49-F238E27FC236}">
                <a16:creationId xmlns:a16="http://schemas.microsoft.com/office/drawing/2014/main" id="{8DE7412F-D13E-4969-69EC-29870222DCBE}"/>
              </a:ext>
            </a:extLst>
          </p:cNvPr>
          <p:cNvPicPr>
            <a:picLocks noChangeAspect="1"/>
          </p:cNvPicPr>
          <p:nvPr/>
        </p:nvPicPr>
        <p:blipFill>
          <a:blip r:embed="rId7"/>
          <a:stretch>
            <a:fillRect/>
          </a:stretch>
        </p:blipFill>
        <p:spPr>
          <a:xfrm>
            <a:off x="7458469" y="1801213"/>
            <a:ext cx="1043855" cy="2633007"/>
          </a:xfrm>
          <a:prstGeom prst="rect">
            <a:avLst/>
          </a:prstGeom>
        </p:spPr>
      </p:pic>
      <p:pic>
        <p:nvPicPr>
          <p:cNvPr id="45" name="圖片 44">
            <a:extLst>
              <a:ext uri="{FF2B5EF4-FFF2-40B4-BE49-F238E27FC236}">
                <a16:creationId xmlns:a16="http://schemas.microsoft.com/office/drawing/2014/main" id="{B8F16245-D799-C963-478F-401C3B53245A}"/>
              </a:ext>
            </a:extLst>
          </p:cNvPr>
          <p:cNvPicPr>
            <a:picLocks noChangeAspect="1"/>
          </p:cNvPicPr>
          <p:nvPr/>
        </p:nvPicPr>
        <p:blipFill>
          <a:blip r:embed="rId8"/>
          <a:stretch>
            <a:fillRect/>
          </a:stretch>
        </p:blipFill>
        <p:spPr>
          <a:xfrm>
            <a:off x="9223760" y="1820332"/>
            <a:ext cx="1218533" cy="2807565"/>
          </a:xfrm>
          <a:prstGeom prst="rect">
            <a:avLst/>
          </a:prstGeom>
        </p:spPr>
      </p:pic>
      <p:sp>
        <p:nvSpPr>
          <p:cNvPr id="46" name="文字方塊 45">
            <a:extLst>
              <a:ext uri="{FF2B5EF4-FFF2-40B4-BE49-F238E27FC236}">
                <a16:creationId xmlns:a16="http://schemas.microsoft.com/office/drawing/2014/main" id="{371D2982-CD46-21A5-DE26-DAD551D520DE}"/>
              </a:ext>
            </a:extLst>
          </p:cNvPr>
          <p:cNvSpPr txBox="1"/>
          <p:nvPr/>
        </p:nvSpPr>
        <p:spPr>
          <a:xfrm>
            <a:off x="434982" y="66509"/>
            <a:ext cx="11588153" cy="338554"/>
          </a:xfrm>
          <a:prstGeom prst="rect">
            <a:avLst/>
          </a:prstGeom>
          <a:noFill/>
        </p:spPr>
        <p:txBody>
          <a:bodyPr wrap="square">
            <a:spAutoFit/>
          </a:bodyPr>
          <a:lstStyle/>
          <a:p>
            <a:pPr algn="ct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圖片來源：衛生福利部藥品許可證</a:t>
            </a:r>
            <a:r>
              <a:rPr lang="zh-TW" altLang="en-US" sz="1600" b="1" dirty="0">
                <a:latin typeface="Berlin Sans FB Demi" panose="020E0802020502020306" pitchFamily="34" charset="0"/>
                <a:ea typeface="Gen Jyuu Gothic Bold" panose="020B0602020203020207" pitchFamily="34" charset="-120"/>
                <a:cs typeface="Gen Jyuu Gothic Bold" panose="020B0602020203020207" pitchFamily="34" charset="-120"/>
              </a:rPr>
              <a:t>查</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詢平台（</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mcp.fda.gov.tw</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），本圖片由藥商上傳，著作權所屬廠商。僅用作教育示意用途。</a:t>
            </a:r>
          </a:p>
        </p:txBody>
      </p:sp>
    </p:spTree>
    <p:custDataLst>
      <p:tags r:id="rId1"/>
    </p:custDataLst>
    <p:extLst>
      <p:ext uri="{BB962C8B-B14F-4D97-AF65-F5344CB8AC3E}">
        <p14:creationId xmlns:p14="http://schemas.microsoft.com/office/powerpoint/2010/main" val="34002790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5BF2F03-4E75-D630-F728-477275A5BEA0}"/>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endParaRPr>
          </a:p>
        </p:txBody>
      </p:sp>
      <p:sp>
        <p:nvSpPr>
          <p:cNvPr id="2" name="標題 1">
            <a:extLst>
              <a:ext uri="{FF2B5EF4-FFF2-40B4-BE49-F238E27FC236}">
                <a16:creationId xmlns:a16="http://schemas.microsoft.com/office/drawing/2014/main" id="{E5A1A222-8B25-446F-A7E7-23A9C3E41B92}"/>
              </a:ext>
            </a:extLst>
          </p:cNvPr>
          <p:cNvSpPr>
            <a:spLocks noGrp="1"/>
          </p:cNvSpPr>
          <p:nvPr>
            <p:ph type="title"/>
          </p:nvPr>
        </p:nvSpPr>
        <p:spPr>
          <a:xfrm>
            <a:off x="1235964" y="585216"/>
            <a:ext cx="9720072" cy="1499616"/>
          </a:xfrm>
        </p:spPr>
        <p:txBody>
          <a:bodyPr/>
          <a:lstStyle/>
          <a:p>
            <a:r>
              <a:rPr lang="zh-TW" altLang="en-US" dirty="0">
                <a:solidFill>
                  <a:srgbClr val="0F3443"/>
                </a:solidFill>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如果你是藥師，你該知道更多</a:t>
            </a:r>
            <a:r>
              <a:rPr lang="en-US" altLang="zh-TW" dirty="0">
                <a:solidFill>
                  <a:srgbClr val="0F3443"/>
                </a:solidFill>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endParaRPr lang="zh-TW" altLang="en-US" dirty="0">
              <a:solidFill>
                <a:srgbClr val="0F3443"/>
              </a:solidFill>
              <a:latin typeface="Berlin Sans FB Demi" panose="020E0802020502020306" pitchFamily="34" charset="0"/>
              <a:ea typeface="Gen Jyuu Gothic Monospace Bold" panose="020B0609020203020207" pitchFamily="49" charset="-120"/>
              <a:cs typeface="Gen Jyuu Gothic Monospace Bold" panose="020B0609020203020207" pitchFamily="49" charset="-120"/>
            </a:endParaRPr>
          </a:p>
        </p:txBody>
      </p:sp>
      <p:sp>
        <p:nvSpPr>
          <p:cNvPr id="5" name="文字方塊 4">
            <a:extLst>
              <a:ext uri="{FF2B5EF4-FFF2-40B4-BE49-F238E27FC236}">
                <a16:creationId xmlns:a16="http://schemas.microsoft.com/office/drawing/2014/main" id="{9E3464D8-4EC6-4F8C-BE94-77F2A3348354}"/>
              </a:ext>
            </a:extLst>
          </p:cNvPr>
          <p:cNvSpPr txBox="1"/>
          <p:nvPr/>
        </p:nvSpPr>
        <p:spPr>
          <a:xfrm>
            <a:off x="1447800" y="2073468"/>
            <a:ext cx="7935310" cy="461665"/>
          </a:xfrm>
          <a:prstGeom prst="rect">
            <a:avLst/>
          </a:prstGeom>
          <a:noFill/>
        </p:spPr>
        <p:txBody>
          <a:bodyPr wrap="square" rtlCol="0">
            <a:spAutoFit/>
          </a:bodyPr>
          <a:lstStyle/>
          <a:p>
            <a:r>
              <a:rPr lang="en-US" altLang="zh-TW" sz="2400" u="sng" dirty="0" err="1">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Alphagan</a:t>
            </a:r>
            <a:r>
              <a:rPr lang="en-US" altLang="zh-TW" sz="2400" u="sng" baseline="300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 為</a:t>
            </a:r>
            <a:r>
              <a:rPr lang="el-GR" altLang="zh-TW" sz="2400" dirty="0">
                <a:latin typeface="Gen Jyuu Gothic Monospace Bold" panose="020B0609020203020207" pitchFamily="49" charset="-120"/>
                <a:ea typeface="Gen Jyuu Gothic Monospace Bold" panose="020B0609020203020207" pitchFamily="49" charset="-120"/>
                <a:cs typeface="Gen Jyuu Gothic Monospace Bold" panose="020B0609020203020207" pitchFamily="49" charset="-120"/>
              </a:rPr>
              <a:t>α</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2-agonist</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，如有併用</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MAOI</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者須小心使用</a:t>
            </a:r>
          </a:p>
        </p:txBody>
      </p:sp>
      <p:pic>
        <p:nvPicPr>
          <p:cNvPr id="7" name="Picture 6" descr="Alphagan P Eye Drop at Rs 15/piece | Sudama Chowk | Surat| ID ...">
            <a:extLst>
              <a:ext uri="{FF2B5EF4-FFF2-40B4-BE49-F238E27FC236}">
                <a16:creationId xmlns:a16="http://schemas.microsoft.com/office/drawing/2014/main" id="{8224E828-AEC1-4BD0-83A2-A48DB093E1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21" t="10441" r="21090" b="13642"/>
          <a:stretch/>
        </p:blipFill>
        <p:spPr bwMode="auto">
          <a:xfrm>
            <a:off x="427877" y="1893414"/>
            <a:ext cx="836203" cy="1169325"/>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C028517C-4A61-49A6-9306-FFAD23014EEA}"/>
              </a:ext>
            </a:extLst>
          </p:cNvPr>
          <p:cNvSpPr txBox="1"/>
          <p:nvPr/>
        </p:nvSpPr>
        <p:spPr>
          <a:xfrm>
            <a:off x="1281179" y="2911655"/>
            <a:ext cx="9411470" cy="830997"/>
          </a:xfrm>
          <a:prstGeom prst="rect">
            <a:avLst/>
          </a:prstGeom>
          <a:noFill/>
        </p:spPr>
        <p:txBody>
          <a:bodyPr wrap="square" rtlCol="0">
            <a:spAutoFit/>
          </a:bodyPr>
          <a:lstStyle/>
          <a:p>
            <a:pPr algn="r"/>
            <a:r>
              <a:rPr lang="en-US" altLang="zh-TW" sz="2400" u="sng" dirty="0" err="1">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Azopt</a:t>
            </a:r>
            <a:r>
              <a:rPr lang="en-US" altLang="zh-TW" sz="2400" u="sng" baseline="300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 </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為</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CA-Inhibitor</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，構型似於磺胺類藥物，</a:t>
            </a:r>
            <a:r>
              <a:rPr lang="en-US" altLang="zh-TW" sz="2400" b="1" dirty="0">
                <a:solidFill>
                  <a:srgbClr val="FF0000"/>
                </a:solidFill>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G6PD</a:t>
            </a:r>
            <a:r>
              <a:rPr lang="zh-TW" altLang="en-US" sz="2400" b="1" dirty="0">
                <a:solidFill>
                  <a:srgbClr val="FF0000"/>
                </a:solidFill>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患者</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需避免使用</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endPar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endParaRPr>
          </a:p>
        </p:txBody>
      </p:sp>
      <p:pic>
        <p:nvPicPr>
          <p:cNvPr id="11" name="Picture 8" descr="Buy Azopt 1% Eye Drop Online (Brinzolamide), Usage, Side Effects ...">
            <a:extLst>
              <a:ext uri="{FF2B5EF4-FFF2-40B4-BE49-F238E27FC236}">
                <a16:creationId xmlns:a16="http://schemas.microsoft.com/office/drawing/2014/main" id="{A87FA969-522C-4393-972E-1239E0BE27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98" t="21060" r="26179" b="17065"/>
          <a:stretch/>
        </p:blipFill>
        <p:spPr bwMode="auto">
          <a:xfrm>
            <a:off x="10713143" y="2411835"/>
            <a:ext cx="1138882" cy="1461306"/>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a:extLst>
              <a:ext uri="{FF2B5EF4-FFF2-40B4-BE49-F238E27FC236}">
                <a16:creationId xmlns:a16="http://schemas.microsoft.com/office/drawing/2014/main" id="{0F1C3791-D955-40D7-B3A3-17EB74858B23}"/>
              </a:ext>
            </a:extLst>
          </p:cNvPr>
          <p:cNvSpPr txBox="1"/>
          <p:nvPr/>
        </p:nvSpPr>
        <p:spPr>
          <a:xfrm>
            <a:off x="1343248" y="3806161"/>
            <a:ext cx="9081832" cy="830997"/>
          </a:xfrm>
          <a:prstGeom prst="rect">
            <a:avLst/>
          </a:prstGeom>
          <a:noFill/>
        </p:spPr>
        <p:txBody>
          <a:bodyPr wrap="square" rtlCol="0">
            <a:spAutoFit/>
          </a:bodyPr>
          <a:lstStyle/>
          <a:p>
            <a:r>
              <a:rPr lang="en-US" altLang="zh-TW" sz="2400" u="sng" dirty="0" err="1">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Mikelan</a:t>
            </a:r>
            <a:r>
              <a:rPr lang="zh-TW" altLang="en-US" sz="2400" u="sng"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 </a:t>
            </a:r>
            <a:r>
              <a:rPr lang="en-US" altLang="zh-TW" sz="2400" u="sng"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LA</a:t>
            </a:r>
            <a:r>
              <a:rPr lang="en-US" altLang="zh-TW" sz="2400" u="sng" baseline="300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 </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為</a:t>
            </a:r>
            <a:r>
              <a:rPr lang="el-GR" altLang="zh-TW" sz="2400" dirty="0">
                <a:latin typeface="Gen Jyuu Gothic Monospace Bold" panose="020B0609020203020207" pitchFamily="49" charset="-120"/>
                <a:ea typeface="Gen Jyuu Gothic Monospace Bold" panose="020B0609020203020207" pitchFamily="49" charset="-120"/>
                <a:cs typeface="Gen Jyuu Gothic Monospace Bold" panose="020B0609020203020207" pitchFamily="49" charset="-120"/>
              </a:rPr>
              <a:t>β</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-blocker</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，心肺功能不佳者 </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如</a:t>
            </a:r>
            <a:r>
              <a:rPr lang="en-US" altLang="zh-TW" sz="2400" b="1" dirty="0">
                <a:solidFill>
                  <a:srgbClr val="FF0000"/>
                </a:solidFill>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Asthma</a:t>
            </a:r>
            <a:r>
              <a:rPr lang="zh-TW" altLang="en-US" sz="2400" b="1" dirty="0">
                <a:solidFill>
                  <a:srgbClr val="FF0000"/>
                </a:solidFill>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r>
              <a:rPr lang="en-US" altLang="zh-TW" sz="2400" b="1" dirty="0">
                <a:solidFill>
                  <a:srgbClr val="FF0000"/>
                </a:solidFill>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COPD</a:t>
            </a:r>
            <a:r>
              <a:rPr lang="zh-TW" altLang="en-US" sz="2400" b="1" dirty="0">
                <a:solidFill>
                  <a:srgbClr val="FF0000"/>
                </a:solidFill>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r>
              <a:rPr lang="en-US" altLang="zh-TW" sz="2400" b="1" dirty="0">
                <a:solidFill>
                  <a:srgbClr val="FF0000"/>
                </a:solidFill>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Bradycardia</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不宜使用</a:t>
            </a:r>
            <a:endPar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endParaRPr>
          </a:p>
        </p:txBody>
      </p:sp>
      <p:pic>
        <p:nvPicPr>
          <p:cNvPr id="15" name="Picture 10">
            <a:extLst>
              <a:ext uri="{FF2B5EF4-FFF2-40B4-BE49-F238E27FC236}">
                <a16:creationId xmlns:a16="http://schemas.microsoft.com/office/drawing/2014/main" id="{E6B37CDE-E63F-4D30-ADD6-93ABF4967C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26" t="20529" r="32712" b="13816"/>
          <a:stretch/>
        </p:blipFill>
        <p:spPr bwMode="auto">
          <a:xfrm>
            <a:off x="427877" y="3562656"/>
            <a:ext cx="754036" cy="13804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Lumigan. Bimatoprost eye drops for sale. Lumigan online">
            <a:extLst>
              <a:ext uri="{FF2B5EF4-FFF2-40B4-BE49-F238E27FC236}">
                <a16:creationId xmlns:a16="http://schemas.microsoft.com/office/drawing/2014/main" id="{8FCE3807-6C94-4BE6-B548-ED00F9C6AF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058" t="8014" r="21311" b="7903"/>
          <a:stretch/>
        </p:blipFill>
        <p:spPr bwMode="auto">
          <a:xfrm>
            <a:off x="10926670" y="4500116"/>
            <a:ext cx="867471" cy="1311104"/>
          </a:xfrm>
          <a:prstGeom prst="rect">
            <a:avLst/>
          </a:prstGeom>
          <a:noFill/>
          <a:extLst>
            <a:ext uri="{909E8E84-426E-40DD-AFC4-6F175D3DCCD1}">
              <a14:hiddenFill xmlns:a14="http://schemas.microsoft.com/office/drawing/2010/main">
                <a:solidFill>
                  <a:srgbClr val="FFFFFF"/>
                </a:solidFill>
              </a14:hiddenFill>
            </a:ext>
          </a:extLst>
        </p:spPr>
      </p:pic>
      <p:sp>
        <p:nvSpPr>
          <p:cNvPr id="19" name="文字方塊 18">
            <a:extLst>
              <a:ext uri="{FF2B5EF4-FFF2-40B4-BE49-F238E27FC236}">
                <a16:creationId xmlns:a16="http://schemas.microsoft.com/office/drawing/2014/main" id="{0BA69418-C5E8-443B-9E33-4363BF319D7F}"/>
              </a:ext>
            </a:extLst>
          </p:cNvPr>
          <p:cNvSpPr txBox="1"/>
          <p:nvPr/>
        </p:nvSpPr>
        <p:spPr>
          <a:xfrm>
            <a:off x="1447654" y="4916582"/>
            <a:ext cx="9341783" cy="830997"/>
          </a:xfrm>
          <a:prstGeom prst="rect">
            <a:avLst/>
          </a:prstGeom>
          <a:noFill/>
        </p:spPr>
        <p:txBody>
          <a:bodyPr wrap="square" rtlCol="0">
            <a:spAutoFit/>
          </a:bodyPr>
          <a:lstStyle/>
          <a:p>
            <a:pPr algn="r"/>
            <a:r>
              <a:rPr lang="el-GR" altLang="zh-TW" sz="2400" dirty="0">
                <a:latin typeface="Gen Jyuu Gothic Monospace Bold" panose="020B0609020203020207" pitchFamily="49" charset="-120"/>
                <a:ea typeface="Gen Jyuu Gothic Monospace Bold" panose="020B0609020203020207" pitchFamily="49" charset="-120"/>
                <a:cs typeface="Gen Jyuu Gothic Monospace Bold" panose="020B0609020203020207" pitchFamily="49" charset="-120"/>
              </a:rPr>
              <a:t> </a:t>
            </a:r>
            <a:r>
              <a:rPr lang="en-US" altLang="zh-TW" sz="2400" u="sng"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Lumigan</a:t>
            </a:r>
            <a:r>
              <a:rPr lang="en-US" altLang="zh-TW" sz="2400" u="sng" baseline="300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 </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為</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PG analog</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，為目前可用較佳之選擇</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偏貴的原因</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，較無相關禁忌症，唯有長期使用可能造成虹膜之變色</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棕</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r>
              <a:rPr lang="en-US" altLang="zh-TW" sz="16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r>
              <a:rPr lang="zh-TW" altLang="en-US" sz="16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好像還不錯</a:t>
            </a:r>
            <a:r>
              <a:rPr lang="en-US" altLang="zh-TW" sz="16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endParaRPr lang="en-US" altLang="zh-TW"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endParaRPr>
          </a:p>
        </p:txBody>
      </p:sp>
      <p:pic>
        <p:nvPicPr>
          <p:cNvPr id="21" name="Picture 14" descr="藥品辨識查詢">
            <a:extLst>
              <a:ext uri="{FF2B5EF4-FFF2-40B4-BE49-F238E27FC236}">
                <a16:creationId xmlns:a16="http://schemas.microsoft.com/office/drawing/2014/main" id="{C37092AA-1C19-48AA-AAD4-E0E0D25DBA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708" y="5471739"/>
            <a:ext cx="867471" cy="1194882"/>
          </a:xfrm>
          <a:prstGeom prst="rect">
            <a:avLst/>
          </a:prstGeom>
          <a:noFill/>
          <a:extLst>
            <a:ext uri="{909E8E84-426E-40DD-AFC4-6F175D3DCCD1}">
              <a14:hiddenFill xmlns:a14="http://schemas.microsoft.com/office/drawing/2010/main">
                <a:solidFill>
                  <a:srgbClr val="FFFFFF"/>
                </a:solidFill>
              </a14:hiddenFill>
            </a:ext>
          </a:extLst>
        </p:spPr>
      </p:pic>
      <p:sp>
        <p:nvSpPr>
          <p:cNvPr id="23" name="文字方塊 22">
            <a:extLst>
              <a:ext uri="{FF2B5EF4-FFF2-40B4-BE49-F238E27FC236}">
                <a16:creationId xmlns:a16="http://schemas.microsoft.com/office/drawing/2014/main" id="{C3B39F39-3F66-4402-BBED-9FAEF9C85140}"/>
              </a:ext>
            </a:extLst>
          </p:cNvPr>
          <p:cNvSpPr txBox="1"/>
          <p:nvPr/>
        </p:nvSpPr>
        <p:spPr>
          <a:xfrm>
            <a:off x="1433033" y="5932413"/>
            <a:ext cx="9371026" cy="830997"/>
          </a:xfrm>
          <a:prstGeom prst="rect">
            <a:avLst/>
          </a:prstGeom>
          <a:noFill/>
        </p:spPr>
        <p:txBody>
          <a:bodyPr wrap="square" rtlCol="0">
            <a:spAutoFit/>
          </a:bodyPr>
          <a:lstStyle/>
          <a:p>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Combination therapy:  </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複方使用以增加療效，且減低藥品各自可能產生的副作用，大多添加</a:t>
            </a:r>
            <a:r>
              <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Timolol</a:t>
            </a:r>
            <a:r>
              <a:rPr lang="zh-TW" altLang="en-US"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rPr>
              <a:t>。</a:t>
            </a:r>
            <a:endParaRPr lang="en-US" altLang="zh-TW" sz="2400" dirty="0">
              <a:latin typeface="Berlin Sans FB Demi" panose="020E0802020502020306" pitchFamily="34" charset="0"/>
              <a:ea typeface="Gen Jyuu Gothic Monospace Bold" panose="020B0609020203020207" pitchFamily="49" charset="-120"/>
              <a:cs typeface="Gen Jyuu Gothic Monospace Bold" panose="020B0609020203020207" pitchFamily="49" charset="-120"/>
            </a:endParaRPr>
          </a:p>
        </p:txBody>
      </p:sp>
      <p:sp>
        <p:nvSpPr>
          <p:cNvPr id="6" name="矩形 5">
            <a:extLst>
              <a:ext uri="{FF2B5EF4-FFF2-40B4-BE49-F238E27FC236}">
                <a16:creationId xmlns:a16="http://schemas.microsoft.com/office/drawing/2014/main" id="{DD042A2E-6DE2-D863-7A06-A7172D66D295}"/>
              </a:ext>
            </a:extLst>
          </p:cNvPr>
          <p:cNvSpPr/>
          <p:nvPr/>
        </p:nvSpPr>
        <p:spPr>
          <a:xfrm>
            <a:off x="-12700" y="1638300"/>
            <a:ext cx="12214580" cy="5219700"/>
          </a:xfrm>
          <a:prstGeom prst="rect">
            <a:avLst/>
          </a:prstGeom>
          <a:solidFill>
            <a:schemeClr val="tx1">
              <a:alpha val="94000"/>
            </a:schemeClr>
          </a:solidFill>
          <a:ln w="6350" cap="flat">
            <a:solidFill>
              <a:sysClr val="window" lastClr="FFFFFF">
                <a:lumMod val="85000"/>
              </a:sysClr>
            </a:solidFill>
            <a:prstDash val="solid"/>
            <a:miter/>
          </a:ln>
          <a:effectLst>
            <a:outerShdw blurRad="254000" dist="127000" dir="2700000" algn="tl" rotWithShape="0">
              <a:sysClr val="windowText" lastClr="000000">
                <a:alpha val="15000"/>
              </a:sys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kumimoji="0" lang="zh-TW" altLang="en-US" sz="2800" b="1" i="0" u="none" strike="noStrike" kern="0" cap="none" spc="0" normalizeH="0" baseline="0" noProof="0" dirty="0">
              <a:ln>
                <a:noFill/>
              </a:ln>
              <a:solidFill>
                <a:prstClr val="white"/>
              </a:solidFill>
              <a:effectLst/>
              <a:uLnTx/>
              <a:uFillTx/>
              <a:latin typeface="源石黑體 B" panose="020B0800000000000000" pitchFamily="34" charset="-120"/>
              <a:ea typeface="源石黑體 B" panose="020B0800000000000000" pitchFamily="34" charset="-120"/>
            </a:endParaRPr>
          </a:p>
        </p:txBody>
      </p:sp>
      <p:pic>
        <p:nvPicPr>
          <p:cNvPr id="12" name="圖形 11" descr="鎖">
            <a:extLst>
              <a:ext uri="{FF2B5EF4-FFF2-40B4-BE49-F238E27FC236}">
                <a16:creationId xmlns:a16="http://schemas.microsoft.com/office/drawing/2014/main" id="{8FE66EA4-DC79-6548-A649-6A8309C34C7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638800" y="2971800"/>
            <a:ext cx="914400" cy="914400"/>
          </a:xfrm>
          <a:prstGeom prst="rect">
            <a:avLst/>
          </a:prstGeom>
        </p:spPr>
      </p:pic>
      <p:sp>
        <p:nvSpPr>
          <p:cNvPr id="4" name="文字方塊 3">
            <a:extLst>
              <a:ext uri="{FF2B5EF4-FFF2-40B4-BE49-F238E27FC236}">
                <a16:creationId xmlns:a16="http://schemas.microsoft.com/office/drawing/2014/main" id="{245D53FD-F93E-749E-B9B3-2F0B987E9EFD}"/>
              </a:ext>
            </a:extLst>
          </p:cNvPr>
          <p:cNvSpPr txBox="1"/>
          <p:nvPr/>
        </p:nvSpPr>
        <p:spPr>
          <a:xfrm>
            <a:off x="3567259" y="3830620"/>
            <a:ext cx="5057483" cy="584775"/>
          </a:xfrm>
          <a:prstGeom prst="rect">
            <a:avLst/>
          </a:prstGeom>
          <a:noFill/>
        </p:spPr>
        <p:txBody>
          <a:bodyPr wrap="square" rtlCol="0">
            <a:spAutoFit/>
          </a:bodyPr>
          <a:lstStyle/>
          <a:p>
            <a:pPr algn="ctr"/>
            <a:r>
              <a:rPr lang="en-US" altLang="zh-TW" sz="3200" dirty="0">
                <a:solidFill>
                  <a:srgbClr val="D9D9D9"/>
                </a:solidFill>
                <a:latin typeface="Berlin Sans FB Demi" panose="020E0802020502020306" pitchFamily="34" charset="0"/>
              </a:rPr>
              <a:t>HW –</a:t>
            </a:r>
            <a:r>
              <a:rPr lang="zh-TW" altLang="en-US" sz="3200" dirty="0">
                <a:solidFill>
                  <a:srgbClr val="D9D9D9"/>
                </a:solidFill>
                <a:latin typeface="Berlin Sans FB Demi" panose="020E0802020502020306" pitchFamily="34" charset="0"/>
              </a:rPr>
              <a:t> </a:t>
            </a:r>
            <a:r>
              <a:rPr lang="en-US" altLang="zh-TW" sz="3200" dirty="0">
                <a:solidFill>
                  <a:srgbClr val="D9D9D9"/>
                </a:solidFill>
                <a:latin typeface="Berlin Sans FB Demi" panose="020E0802020502020306" pitchFamily="34" charset="0"/>
              </a:rPr>
              <a:t>The Fur of the Eyes </a:t>
            </a:r>
            <a:endParaRPr lang="zh-TW" altLang="en-US" sz="3200" dirty="0">
              <a:solidFill>
                <a:srgbClr val="D9D9D9"/>
              </a:solidFill>
              <a:latin typeface="Berlin Sans FB Demi" panose="020E0802020502020306" pitchFamily="34" charset="0"/>
            </a:endParaRPr>
          </a:p>
        </p:txBody>
      </p:sp>
    </p:spTree>
    <p:extLst>
      <p:ext uri="{BB962C8B-B14F-4D97-AF65-F5344CB8AC3E}">
        <p14:creationId xmlns:p14="http://schemas.microsoft.com/office/powerpoint/2010/main" val="195841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BB914-DAFF-EEDF-B596-A78DA5D52056}"/>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2E4A7E77-DC20-54B9-92DB-2D918BF38E73}"/>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5" name="群組 4">
            <a:extLst>
              <a:ext uri="{FF2B5EF4-FFF2-40B4-BE49-F238E27FC236}">
                <a16:creationId xmlns:a16="http://schemas.microsoft.com/office/drawing/2014/main" id="{F3EF43F7-52E2-A4BE-19B7-5FE4F1B6783F}"/>
              </a:ext>
            </a:extLst>
          </p:cNvPr>
          <p:cNvGrpSpPr/>
          <p:nvPr/>
        </p:nvGrpSpPr>
        <p:grpSpPr>
          <a:xfrm>
            <a:off x="-1909302" y="4725264"/>
            <a:ext cx="16010604" cy="3361512"/>
            <a:chOff x="-1234736" y="4725264"/>
            <a:chExt cx="16010604" cy="3361512"/>
          </a:xfrm>
        </p:grpSpPr>
        <p:grpSp>
          <p:nvGrpSpPr>
            <p:cNvPr id="6" name="群組 5">
              <a:extLst>
                <a:ext uri="{FF2B5EF4-FFF2-40B4-BE49-F238E27FC236}">
                  <a16:creationId xmlns:a16="http://schemas.microsoft.com/office/drawing/2014/main" id="{123BB192-093C-5001-3AE2-C2EC93E02A6D}"/>
                </a:ext>
              </a:extLst>
            </p:cNvPr>
            <p:cNvGrpSpPr>
              <a:grpSpLocks/>
            </p:cNvGrpSpPr>
            <p:nvPr/>
          </p:nvGrpSpPr>
          <p:grpSpPr>
            <a:xfrm>
              <a:off x="-1234736" y="4725264"/>
              <a:ext cx="3356010" cy="3361512"/>
              <a:chOff x="9183091" y="4475589"/>
              <a:chExt cx="2103005" cy="2103005"/>
            </a:xfrm>
            <a:solidFill>
              <a:srgbClr val="0E5B93">
                <a:alpha val="50000"/>
              </a:srgbClr>
            </a:solidFill>
          </p:grpSpPr>
          <p:grpSp>
            <p:nvGrpSpPr>
              <p:cNvPr id="48" name="群組 47">
                <a:extLst>
                  <a:ext uri="{FF2B5EF4-FFF2-40B4-BE49-F238E27FC236}">
                    <a16:creationId xmlns:a16="http://schemas.microsoft.com/office/drawing/2014/main" id="{BA5CB2E2-DF16-BC99-10E0-3E988D991152}"/>
                  </a:ext>
                </a:extLst>
              </p:cNvPr>
              <p:cNvGrpSpPr/>
              <p:nvPr/>
            </p:nvGrpSpPr>
            <p:grpSpPr>
              <a:xfrm rot="2700000">
                <a:off x="9183091" y="4475589"/>
                <a:ext cx="2103005" cy="2103005"/>
                <a:chOff x="9285315" y="4586316"/>
                <a:chExt cx="311112" cy="311112"/>
              </a:xfrm>
              <a:grpFill/>
            </p:grpSpPr>
            <p:sp>
              <p:nvSpPr>
                <p:cNvPr id="51" name="圓形: 空心 50">
                  <a:extLst>
                    <a:ext uri="{FF2B5EF4-FFF2-40B4-BE49-F238E27FC236}">
                      <a16:creationId xmlns:a16="http://schemas.microsoft.com/office/drawing/2014/main" id="{E619443F-CCC6-FE7F-EE25-D2C11231D3F4}"/>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52" name="直線接點 51">
                  <a:extLst>
                    <a:ext uri="{FF2B5EF4-FFF2-40B4-BE49-F238E27FC236}">
                      <a16:creationId xmlns:a16="http://schemas.microsoft.com/office/drawing/2014/main" id="{3165F75F-ABAC-BDB8-AFC1-5CA6C9FFE1FE}"/>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49" name="文字方塊 48">
                <a:extLst>
                  <a:ext uri="{FF2B5EF4-FFF2-40B4-BE49-F238E27FC236}">
                    <a16:creationId xmlns:a16="http://schemas.microsoft.com/office/drawing/2014/main" id="{E5A289AF-82A5-80F5-6151-26C7476FA2C2}"/>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0" name="文字方塊 49">
                <a:extLst>
                  <a:ext uri="{FF2B5EF4-FFF2-40B4-BE49-F238E27FC236}">
                    <a16:creationId xmlns:a16="http://schemas.microsoft.com/office/drawing/2014/main" id="{A66A7195-B013-2563-2260-AA30940D6857}"/>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7" name="群組 6">
              <a:extLst>
                <a:ext uri="{FF2B5EF4-FFF2-40B4-BE49-F238E27FC236}">
                  <a16:creationId xmlns:a16="http://schemas.microsoft.com/office/drawing/2014/main" id="{EAD0810B-E6E6-453F-30D5-062E7B4CE25A}"/>
                </a:ext>
              </a:extLst>
            </p:cNvPr>
            <p:cNvGrpSpPr>
              <a:grpSpLocks/>
            </p:cNvGrpSpPr>
            <p:nvPr/>
          </p:nvGrpSpPr>
          <p:grpSpPr>
            <a:xfrm>
              <a:off x="2092012" y="5803196"/>
              <a:ext cx="1899121" cy="1902235"/>
              <a:chOff x="9183091" y="4475589"/>
              <a:chExt cx="2103005" cy="2103005"/>
            </a:xfrm>
            <a:solidFill>
              <a:srgbClr val="0E5B93">
                <a:alpha val="50000"/>
              </a:srgbClr>
            </a:solidFill>
          </p:grpSpPr>
          <p:grpSp>
            <p:nvGrpSpPr>
              <p:cNvPr id="23" name="群組 22">
                <a:extLst>
                  <a:ext uri="{FF2B5EF4-FFF2-40B4-BE49-F238E27FC236}">
                    <a16:creationId xmlns:a16="http://schemas.microsoft.com/office/drawing/2014/main" id="{2679F182-3422-70E1-D334-3911E36A8887}"/>
                  </a:ext>
                </a:extLst>
              </p:cNvPr>
              <p:cNvGrpSpPr/>
              <p:nvPr/>
            </p:nvGrpSpPr>
            <p:grpSpPr>
              <a:xfrm rot="2700000">
                <a:off x="9183091" y="4475589"/>
                <a:ext cx="2103005" cy="2103005"/>
                <a:chOff x="9285315" y="4586316"/>
                <a:chExt cx="311112" cy="311112"/>
              </a:xfrm>
              <a:grpFill/>
            </p:grpSpPr>
            <p:sp>
              <p:nvSpPr>
                <p:cNvPr id="26" name="圓形: 空心 25">
                  <a:extLst>
                    <a:ext uri="{FF2B5EF4-FFF2-40B4-BE49-F238E27FC236}">
                      <a16:creationId xmlns:a16="http://schemas.microsoft.com/office/drawing/2014/main" id="{C98DB91F-23C4-7A66-D91D-235D5293E443}"/>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28" name="直線接點 27">
                  <a:extLst>
                    <a:ext uri="{FF2B5EF4-FFF2-40B4-BE49-F238E27FC236}">
                      <a16:creationId xmlns:a16="http://schemas.microsoft.com/office/drawing/2014/main" id="{AC6536E4-A6DC-4DB4-C159-F3F1CD862463}"/>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24" name="文字方塊 23">
                <a:extLst>
                  <a:ext uri="{FF2B5EF4-FFF2-40B4-BE49-F238E27FC236}">
                    <a16:creationId xmlns:a16="http://schemas.microsoft.com/office/drawing/2014/main" id="{8F0EB22F-A20A-1013-B3D3-556646B650E0}"/>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5" name="文字方塊 24">
                <a:extLst>
                  <a:ext uri="{FF2B5EF4-FFF2-40B4-BE49-F238E27FC236}">
                    <a16:creationId xmlns:a16="http://schemas.microsoft.com/office/drawing/2014/main" id="{A4DD1CB4-2D54-E2B9-372E-BCB36614048C}"/>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9" name="群組 8">
              <a:extLst>
                <a:ext uri="{FF2B5EF4-FFF2-40B4-BE49-F238E27FC236}">
                  <a16:creationId xmlns:a16="http://schemas.microsoft.com/office/drawing/2014/main" id="{E799DC2C-C908-2B29-3D75-CA78D18BC209}"/>
                </a:ext>
              </a:extLst>
            </p:cNvPr>
            <p:cNvGrpSpPr>
              <a:grpSpLocks/>
            </p:cNvGrpSpPr>
            <p:nvPr/>
          </p:nvGrpSpPr>
          <p:grpSpPr>
            <a:xfrm>
              <a:off x="11419858" y="4725264"/>
              <a:ext cx="3356010" cy="3361512"/>
              <a:chOff x="9183091" y="4475589"/>
              <a:chExt cx="2103005" cy="2103005"/>
            </a:xfrm>
            <a:solidFill>
              <a:srgbClr val="0E5B93">
                <a:alpha val="50000"/>
              </a:srgbClr>
            </a:solidFill>
          </p:grpSpPr>
          <p:grpSp>
            <p:nvGrpSpPr>
              <p:cNvPr id="18" name="群組 17">
                <a:extLst>
                  <a:ext uri="{FF2B5EF4-FFF2-40B4-BE49-F238E27FC236}">
                    <a16:creationId xmlns:a16="http://schemas.microsoft.com/office/drawing/2014/main" id="{1F1B46AF-BCF1-E588-1DB2-485EE6C79A53}"/>
                  </a:ext>
                </a:extLst>
              </p:cNvPr>
              <p:cNvGrpSpPr/>
              <p:nvPr/>
            </p:nvGrpSpPr>
            <p:grpSpPr>
              <a:xfrm rot="2700000">
                <a:off x="9183091" y="4475589"/>
                <a:ext cx="2103005" cy="2103005"/>
                <a:chOff x="9285315" y="4586316"/>
                <a:chExt cx="311112" cy="311112"/>
              </a:xfrm>
              <a:grpFill/>
            </p:grpSpPr>
            <p:sp>
              <p:nvSpPr>
                <p:cNvPr id="21" name="圓形: 空心 20">
                  <a:extLst>
                    <a:ext uri="{FF2B5EF4-FFF2-40B4-BE49-F238E27FC236}">
                      <a16:creationId xmlns:a16="http://schemas.microsoft.com/office/drawing/2014/main" id="{0BEB98EE-66B3-E55A-A9D9-CFA93E1DDB9A}"/>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22" name="直線接點 21">
                  <a:extLst>
                    <a:ext uri="{FF2B5EF4-FFF2-40B4-BE49-F238E27FC236}">
                      <a16:creationId xmlns:a16="http://schemas.microsoft.com/office/drawing/2014/main" id="{E857DB3A-7CE0-045A-45FE-0BB06020C137}"/>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19" name="文字方塊 18">
                <a:extLst>
                  <a:ext uri="{FF2B5EF4-FFF2-40B4-BE49-F238E27FC236}">
                    <a16:creationId xmlns:a16="http://schemas.microsoft.com/office/drawing/2014/main" id="{5CF205BF-5C0E-F05B-19AF-6D37538E9356}"/>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0" name="文字方塊 19">
                <a:extLst>
                  <a:ext uri="{FF2B5EF4-FFF2-40B4-BE49-F238E27FC236}">
                    <a16:creationId xmlns:a16="http://schemas.microsoft.com/office/drawing/2014/main" id="{95593BB9-24FC-0DCC-0AF9-7BD219E30FAE}"/>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10" name="群組 9">
              <a:extLst>
                <a:ext uri="{FF2B5EF4-FFF2-40B4-BE49-F238E27FC236}">
                  <a16:creationId xmlns:a16="http://schemas.microsoft.com/office/drawing/2014/main" id="{07D1716D-D11E-8F7F-7603-167D855F3B64}"/>
                </a:ext>
              </a:extLst>
            </p:cNvPr>
            <p:cNvGrpSpPr>
              <a:grpSpLocks/>
            </p:cNvGrpSpPr>
            <p:nvPr/>
          </p:nvGrpSpPr>
          <p:grpSpPr>
            <a:xfrm>
              <a:off x="9536533" y="5743181"/>
              <a:ext cx="1899121" cy="1902235"/>
              <a:chOff x="9183091" y="4475589"/>
              <a:chExt cx="2103005" cy="2103005"/>
            </a:xfrm>
            <a:solidFill>
              <a:srgbClr val="0E5B93">
                <a:alpha val="50000"/>
              </a:srgbClr>
            </a:solidFill>
          </p:grpSpPr>
          <p:grpSp>
            <p:nvGrpSpPr>
              <p:cNvPr id="11" name="群組 10">
                <a:extLst>
                  <a:ext uri="{FF2B5EF4-FFF2-40B4-BE49-F238E27FC236}">
                    <a16:creationId xmlns:a16="http://schemas.microsoft.com/office/drawing/2014/main" id="{E215F134-6F40-21A1-06FF-8A9238D333D0}"/>
                  </a:ext>
                </a:extLst>
              </p:cNvPr>
              <p:cNvGrpSpPr/>
              <p:nvPr/>
            </p:nvGrpSpPr>
            <p:grpSpPr>
              <a:xfrm rot="2700000">
                <a:off x="9183091" y="4475589"/>
                <a:ext cx="2103005" cy="2103005"/>
                <a:chOff x="9285315" y="4586316"/>
                <a:chExt cx="311112" cy="311112"/>
              </a:xfrm>
              <a:grpFill/>
            </p:grpSpPr>
            <p:sp>
              <p:nvSpPr>
                <p:cNvPr id="16" name="圓形: 空心 15">
                  <a:extLst>
                    <a:ext uri="{FF2B5EF4-FFF2-40B4-BE49-F238E27FC236}">
                      <a16:creationId xmlns:a16="http://schemas.microsoft.com/office/drawing/2014/main" id="{DDE5295C-7648-E67E-DF44-BF8EE5AFE606}"/>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17" name="直線接點 16">
                  <a:extLst>
                    <a:ext uri="{FF2B5EF4-FFF2-40B4-BE49-F238E27FC236}">
                      <a16:creationId xmlns:a16="http://schemas.microsoft.com/office/drawing/2014/main" id="{9CBFF4FC-55E2-6391-8C07-B27683FC0BA8}"/>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12" name="文字方塊 11">
                <a:extLst>
                  <a:ext uri="{FF2B5EF4-FFF2-40B4-BE49-F238E27FC236}">
                    <a16:creationId xmlns:a16="http://schemas.microsoft.com/office/drawing/2014/main" id="{5EE6C89C-9473-7D6B-1E83-E8BD1524FB14}"/>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5" name="文字方塊 14">
                <a:extLst>
                  <a:ext uri="{FF2B5EF4-FFF2-40B4-BE49-F238E27FC236}">
                    <a16:creationId xmlns:a16="http://schemas.microsoft.com/office/drawing/2014/main" id="{4C2BA4D9-0F7D-D331-ACCF-579A338DA18C}"/>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sp>
        <p:nvSpPr>
          <p:cNvPr id="27" name="十字形 26">
            <a:extLst>
              <a:ext uri="{FF2B5EF4-FFF2-40B4-BE49-F238E27FC236}">
                <a16:creationId xmlns:a16="http://schemas.microsoft.com/office/drawing/2014/main" id="{75A93EAB-E7CD-489F-88AD-6F750797AC8C}"/>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3BCDC5C5-C7B4-1ECA-9C50-9054B67CC6C6}"/>
              </a:ext>
            </a:extLst>
          </p:cNvPr>
          <p:cNvGrpSpPr/>
          <p:nvPr/>
        </p:nvGrpSpPr>
        <p:grpSpPr>
          <a:xfrm>
            <a:off x="10974989" y="447559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EBC42401-3EC8-ECE1-3A88-CC5A1B684E05}"/>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397737B9-5FAE-196F-3B11-75706E7D1512}"/>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53EEA8F0-D1BD-2006-713D-AA9FE0B6166F}"/>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8B46B19A-6DB5-B325-9B93-AB19A3CD5318}"/>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9B32EC0B-2FEB-D579-A03D-6FB23193F459}"/>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D0A2C2C9-CCDC-B183-722B-3B4D834D9A5E}"/>
              </a:ext>
            </a:extLst>
          </p:cNvPr>
          <p:cNvSpPr/>
          <p:nvPr/>
        </p:nvSpPr>
        <p:spPr>
          <a:xfrm flipH="1">
            <a:off x="127769"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13" name="直線接點 12">
            <a:extLst>
              <a:ext uri="{FF2B5EF4-FFF2-40B4-BE49-F238E27FC236}">
                <a16:creationId xmlns:a16="http://schemas.microsoft.com/office/drawing/2014/main" id="{4CE60719-A1EC-D1D6-99E1-6DA182C1BB4C}"/>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38" name="箭號: 向右 37">
            <a:extLst>
              <a:ext uri="{FF2B5EF4-FFF2-40B4-BE49-F238E27FC236}">
                <a16:creationId xmlns:a16="http://schemas.microsoft.com/office/drawing/2014/main" id="{0A4B3152-40C7-B987-B025-EBC8C2B3903D}"/>
              </a:ext>
            </a:extLst>
          </p:cNvPr>
          <p:cNvSpPr/>
          <p:nvPr/>
        </p:nvSpPr>
        <p:spPr>
          <a:xfrm>
            <a:off x="4698148" y="1847188"/>
            <a:ext cx="350288" cy="307470"/>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4" name="群組 73">
            <a:extLst>
              <a:ext uri="{FF2B5EF4-FFF2-40B4-BE49-F238E27FC236}">
                <a16:creationId xmlns:a16="http://schemas.microsoft.com/office/drawing/2014/main" id="{65B19658-7986-C741-1AF7-12FE2E22D860}"/>
              </a:ext>
            </a:extLst>
          </p:cNvPr>
          <p:cNvGrpSpPr/>
          <p:nvPr/>
        </p:nvGrpSpPr>
        <p:grpSpPr>
          <a:xfrm>
            <a:off x="5315713" y="592845"/>
            <a:ext cx="2243050" cy="2620231"/>
            <a:chOff x="5312868" y="871584"/>
            <a:chExt cx="2243050" cy="2620231"/>
          </a:xfrm>
        </p:grpSpPr>
        <p:pic>
          <p:nvPicPr>
            <p:cNvPr id="42" name="圖片 41">
              <a:extLst>
                <a:ext uri="{FF2B5EF4-FFF2-40B4-BE49-F238E27FC236}">
                  <a16:creationId xmlns:a16="http://schemas.microsoft.com/office/drawing/2014/main" id="{DDBBEEB4-D9A3-9B41-BB46-F398335067BD}"/>
                </a:ext>
              </a:extLst>
            </p:cNvPr>
            <p:cNvPicPr>
              <a:picLocks/>
            </p:cNvPicPr>
            <p:nvPr/>
          </p:nvPicPr>
          <p:blipFill>
            <a:blip r:embed="rId4"/>
            <a:stretch>
              <a:fillRect/>
            </a:stretch>
          </p:blipFill>
          <p:spPr>
            <a:xfrm>
              <a:off x="5312868" y="871584"/>
              <a:ext cx="2243050" cy="2243050"/>
            </a:xfrm>
            <a:prstGeom prst="ellipse">
              <a:avLst/>
            </a:prstGeom>
          </p:spPr>
        </p:pic>
        <p:sp>
          <p:nvSpPr>
            <p:cNvPr id="45" name="矩形: 圓角 44">
              <a:extLst>
                <a:ext uri="{FF2B5EF4-FFF2-40B4-BE49-F238E27FC236}">
                  <a16:creationId xmlns:a16="http://schemas.microsoft.com/office/drawing/2014/main" id="{B06584FE-C14D-529F-9EC4-274A258D3A09}"/>
                </a:ext>
              </a:extLst>
            </p:cNvPr>
            <p:cNvSpPr/>
            <p:nvPr/>
          </p:nvSpPr>
          <p:spPr>
            <a:xfrm>
              <a:off x="5579028" y="2783575"/>
              <a:ext cx="1710729" cy="708240"/>
            </a:xfrm>
            <a:prstGeom prst="roundRect">
              <a:avLst/>
            </a:prstGeom>
            <a:solidFill>
              <a:srgbClr val="4A311C"/>
            </a:solidFill>
            <a:ln w="25400" cap="flat" cmpd="sng" algn="ctr">
              <a:solidFill>
                <a:srgbClr val="FFF0BB"/>
              </a:solidFill>
              <a:prstDash val="solid"/>
            </a:ln>
            <a:effectLst/>
          </p:spPr>
          <p:txBody>
            <a:bodyPr rtlCol="0" anchor="ctr"/>
            <a:lstStyle/>
            <a:p>
              <a:pPr algn="ctr"/>
              <a:r>
                <a:rPr lang="zh-TW" altLang="en-US" sz="20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另一隻手</a:t>
              </a:r>
              <a:br>
                <a:rPr lang="en-US" altLang="zh-TW" sz="20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br>
              <a:r>
                <a:rPr lang="zh-TW" altLang="en-US" sz="20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將眼瞼下拉</a:t>
              </a:r>
              <a:endParaRPr lang="zh-TW" altLang="en-US" sz="2000" dirty="0">
                <a:solidFill>
                  <a:srgbClr val="C00000"/>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grpSp>
      <p:sp>
        <p:nvSpPr>
          <p:cNvPr id="47" name="箭號: 向右 46">
            <a:extLst>
              <a:ext uri="{FF2B5EF4-FFF2-40B4-BE49-F238E27FC236}">
                <a16:creationId xmlns:a16="http://schemas.microsoft.com/office/drawing/2014/main" id="{2B259505-9227-686B-79F0-7BB098CBD660}"/>
              </a:ext>
            </a:extLst>
          </p:cNvPr>
          <p:cNvSpPr/>
          <p:nvPr/>
        </p:nvSpPr>
        <p:spPr>
          <a:xfrm>
            <a:off x="7820350" y="1847188"/>
            <a:ext cx="350288" cy="307470"/>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5" name="群組 74">
            <a:extLst>
              <a:ext uri="{FF2B5EF4-FFF2-40B4-BE49-F238E27FC236}">
                <a16:creationId xmlns:a16="http://schemas.microsoft.com/office/drawing/2014/main" id="{E83990AD-64B4-47A5-A3C2-60DD08113385}"/>
              </a:ext>
            </a:extLst>
          </p:cNvPr>
          <p:cNvGrpSpPr/>
          <p:nvPr/>
        </p:nvGrpSpPr>
        <p:grpSpPr>
          <a:xfrm>
            <a:off x="8435068" y="596752"/>
            <a:ext cx="2243050" cy="3025009"/>
            <a:chOff x="8435068" y="871584"/>
            <a:chExt cx="2243050" cy="3025009"/>
          </a:xfrm>
        </p:grpSpPr>
        <p:pic>
          <p:nvPicPr>
            <p:cNvPr id="57" name="圖片 56">
              <a:extLst>
                <a:ext uri="{FF2B5EF4-FFF2-40B4-BE49-F238E27FC236}">
                  <a16:creationId xmlns:a16="http://schemas.microsoft.com/office/drawing/2014/main" id="{32F00D6C-7565-11F2-FB46-425CF160B34E}"/>
                </a:ext>
              </a:extLst>
            </p:cNvPr>
            <p:cNvPicPr>
              <a:picLocks/>
            </p:cNvPicPr>
            <p:nvPr/>
          </p:nvPicPr>
          <p:blipFill>
            <a:blip r:embed="rId5"/>
            <a:stretch>
              <a:fillRect/>
            </a:stretch>
          </p:blipFill>
          <p:spPr>
            <a:xfrm>
              <a:off x="8435068" y="871584"/>
              <a:ext cx="2243050" cy="2243050"/>
            </a:xfrm>
            <a:prstGeom prst="ellipse">
              <a:avLst/>
            </a:prstGeom>
          </p:spPr>
        </p:pic>
        <p:sp>
          <p:nvSpPr>
            <p:cNvPr id="58" name="矩形: 圓角 57">
              <a:extLst>
                <a:ext uri="{FF2B5EF4-FFF2-40B4-BE49-F238E27FC236}">
                  <a16:creationId xmlns:a16="http://schemas.microsoft.com/office/drawing/2014/main" id="{CB87AA35-01F1-1E58-F529-A2954425035D}"/>
                </a:ext>
              </a:extLst>
            </p:cNvPr>
            <p:cNvSpPr/>
            <p:nvPr/>
          </p:nvSpPr>
          <p:spPr>
            <a:xfrm>
              <a:off x="8521314" y="2783574"/>
              <a:ext cx="2070560" cy="1113019"/>
            </a:xfrm>
            <a:prstGeom prst="roundRect">
              <a:avLst/>
            </a:prstGeom>
            <a:solidFill>
              <a:srgbClr val="4A311C"/>
            </a:solidFill>
            <a:ln w="25400" cap="flat" cmpd="sng" algn="ctr">
              <a:solidFill>
                <a:srgbClr val="FFF0BB"/>
              </a:solidFill>
              <a:prstDash val="solid"/>
            </a:ln>
            <a:effectLst/>
          </p:spPr>
          <p:txBody>
            <a:bodyPr rtlCol="0" anchor="ctr"/>
            <a:lstStyle/>
            <a:p>
              <a:pPr algn="ctr"/>
              <a:r>
                <a:rPr lang="zh-TW" altLang="en-US" sz="20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仰頭</a:t>
              </a:r>
              <a:r>
                <a:rPr lang="en-US" altLang="zh-TW" sz="20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45</a:t>
              </a:r>
              <a:r>
                <a:rPr lang="en-US" altLang="zh-TW" sz="1600" baseline="300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O</a:t>
              </a:r>
              <a:br>
                <a:rPr lang="en-US" altLang="zh-TW" sz="20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br>
              <a:r>
                <a:rPr lang="zh-TW" altLang="en-US" sz="20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往眼球及眼瞼下緣間滴眼藥水</a:t>
              </a:r>
              <a:endParaRPr lang="zh-TW" altLang="en-US" sz="2000" baseline="30000" dirty="0">
                <a:solidFill>
                  <a:srgbClr val="C00000"/>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grpSp>
      <p:sp>
        <p:nvSpPr>
          <p:cNvPr id="59" name="文字方塊 58">
            <a:extLst>
              <a:ext uri="{FF2B5EF4-FFF2-40B4-BE49-F238E27FC236}">
                <a16:creationId xmlns:a16="http://schemas.microsoft.com/office/drawing/2014/main" id="{59E19C1A-0754-BD05-83C4-7BEC2E8EA89D}"/>
              </a:ext>
            </a:extLst>
          </p:cNvPr>
          <p:cNvSpPr txBox="1"/>
          <p:nvPr/>
        </p:nvSpPr>
        <p:spPr>
          <a:xfrm>
            <a:off x="2610911" y="6516305"/>
            <a:ext cx="6970178" cy="338554"/>
          </a:xfrm>
          <a:prstGeom prst="rect">
            <a:avLst/>
          </a:prstGeom>
          <a:solidFill>
            <a:schemeClr val="bg1">
              <a:alpha val="50000"/>
            </a:schemeClr>
          </a:solidFill>
        </p:spPr>
        <p:txBody>
          <a:bodyPr wrap="none" rtlCol="0">
            <a:spAutoFit/>
          </a:bodyPr>
          <a:lstStyle/>
          <a:p>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Ref. </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眼花花視茫茫，眼藥水怎麼點？ （二）</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 2021, </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財團法人藥害救濟基金會</a:t>
            </a:r>
          </a:p>
        </p:txBody>
      </p:sp>
      <p:sp>
        <p:nvSpPr>
          <p:cNvPr id="62" name="箭號: 向右 61">
            <a:extLst>
              <a:ext uri="{FF2B5EF4-FFF2-40B4-BE49-F238E27FC236}">
                <a16:creationId xmlns:a16="http://schemas.microsoft.com/office/drawing/2014/main" id="{E6035941-DB75-B30F-F818-B3DC8537283C}"/>
              </a:ext>
            </a:extLst>
          </p:cNvPr>
          <p:cNvSpPr/>
          <p:nvPr/>
        </p:nvSpPr>
        <p:spPr>
          <a:xfrm rot="8319889">
            <a:off x="8766043" y="3964002"/>
            <a:ext cx="350288" cy="307470"/>
          </a:xfrm>
          <a:prstGeom prst="rightArrow">
            <a:avLst>
              <a:gd name="adj1" fmla="val 50000"/>
              <a:gd name="adj2" fmla="val 58039"/>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6" name="群組 75">
            <a:extLst>
              <a:ext uri="{FF2B5EF4-FFF2-40B4-BE49-F238E27FC236}">
                <a16:creationId xmlns:a16="http://schemas.microsoft.com/office/drawing/2014/main" id="{B42B8EB5-1361-8165-727C-554DD211C514}"/>
              </a:ext>
            </a:extLst>
          </p:cNvPr>
          <p:cNvGrpSpPr/>
          <p:nvPr/>
        </p:nvGrpSpPr>
        <p:grpSpPr>
          <a:xfrm>
            <a:off x="6268818" y="3643104"/>
            <a:ext cx="3739422" cy="2243050"/>
            <a:chOff x="6436132" y="3643104"/>
            <a:chExt cx="3739422" cy="2243050"/>
          </a:xfrm>
        </p:grpSpPr>
        <p:pic>
          <p:nvPicPr>
            <p:cNvPr id="61" name="圖片 60">
              <a:extLst>
                <a:ext uri="{FF2B5EF4-FFF2-40B4-BE49-F238E27FC236}">
                  <a16:creationId xmlns:a16="http://schemas.microsoft.com/office/drawing/2014/main" id="{0F83FDAF-EBE5-F17F-29F4-FDC4F283B567}"/>
                </a:ext>
              </a:extLst>
            </p:cNvPr>
            <p:cNvPicPr>
              <a:picLocks/>
            </p:cNvPicPr>
            <p:nvPr/>
          </p:nvPicPr>
          <p:blipFill>
            <a:blip r:embed="rId6"/>
            <a:stretch>
              <a:fillRect/>
            </a:stretch>
          </p:blipFill>
          <p:spPr>
            <a:xfrm>
              <a:off x="6436132" y="3643104"/>
              <a:ext cx="2243050" cy="2243050"/>
            </a:xfrm>
            <a:prstGeom prst="ellipse">
              <a:avLst/>
            </a:prstGeom>
          </p:spPr>
        </p:pic>
        <p:sp>
          <p:nvSpPr>
            <p:cNvPr id="63" name="矩形: 圓角 62">
              <a:extLst>
                <a:ext uri="{FF2B5EF4-FFF2-40B4-BE49-F238E27FC236}">
                  <a16:creationId xmlns:a16="http://schemas.microsoft.com/office/drawing/2014/main" id="{D9E6E745-3C66-9A20-2814-A3D4979183A6}"/>
                </a:ext>
              </a:extLst>
            </p:cNvPr>
            <p:cNvSpPr/>
            <p:nvPr/>
          </p:nvSpPr>
          <p:spPr>
            <a:xfrm>
              <a:off x="8104994" y="4995666"/>
              <a:ext cx="2070560" cy="881982"/>
            </a:xfrm>
            <a:prstGeom prst="roundRect">
              <a:avLst/>
            </a:prstGeom>
            <a:solidFill>
              <a:srgbClr val="4A311C"/>
            </a:solidFill>
            <a:ln w="25400" cap="flat" cmpd="sng" algn="ctr">
              <a:solidFill>
                <a:srgbClr val="FFF0BB"/>
              </a:solidFill>
              <a:prstDash val="solid"/>
            </a:ln>
            <a:effectLst/>
          </p:spPr>
          <p:txBody>
            <a:bodyPr rtlCol="0" anchor="ctr"/>
            <a:lstStyle/>
            <a:p>
              <a:pPr algn="ctr"/>
              <a:r>
                <a:rPr lang="zh-TW" altLang="en-US" sz="20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壓住內眼角防止藥水下留至口腔</a:t>
              </a:r>
              <a:endParaRPr lang="en-US" altLang="zh-TW" sz="20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grpSp>
      <p:sp>
        <p:nvSpPr>
          <p:cNvPr id="66" name="箭號: 向右 65">
            <a:extLst>
              <a:ext uri="{FF2B5EF4-FFF2-40B4-BE49-F238E27FC236}">
                <a16:creationId xmlns:a16="http://schemas.microsoft.com/office/drawing/2014/main" id="{CC06E847-0A6C-E172-63D1-2F03096FFCF1}"/>
              </a:ext>
            </a:extLst>
          </p:cNvPr>
          <p:cNvSpPr/>
          <p:nvPr/>
        </p:nvSpPr>
        <p:spPr>
          <a:xfrm flipH="1">
            <a:off x="5773436" y="4675174"/>
            <a:ext cx="350288" cy="307470"/>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7" name="群組 76">
            <a:extLst>
              <a:ext uri="{FF2B5EF4-FFF2-40B4-BE49-F238E27FC236}">
                <a16:creationId xmlns:a16="http://schemas.microsoft.com/office/drawing/2014/main" id="{5B335527-5D48-016A-BE21-A4F96AF809C8}"/>
              </a:ext>
            </a:extLst>
          </p:cNvPr>
          <p:cNvGrpSpPr/>
          <p:nvPr/>
        </p:nvGrpSpPr>
        <p:grpSpPr>
          <a:xfrm>
            <a:off x="1774499" y="3643104"/>
            <a:ext cx="3877860" cy="2243050"/>
            <a:chOff x="1941813" y="3643104"/>
            <a:chExt cx="3877860" cy="2243050"/>
          </a:xfrm>
        </p:grpSpPr>
        <p:pic>
          <p:nvPicPr>
            <p:cNvPr id="65" name="圖片 64">
              <a:extLst>
                <a:ext uri="{FF2B5EF4-FFF2-40B4-BE49-F238E27FC236}">
                  <a16:creationId xmlns:a16="http://schemas.microsoft.com/office/drawing/2014/main" id="{76C71F15-24CB-5481-7883-7996177004FA}"/>
                </a:ext>
              </a:extLst>
            </p:cNvPr>
            <p:cNvPicPr>
              <a:picLocks/>
            </p:cNvPicPr>
            <p:nvPr/>
          </p:nvPicPr>
          <p:blipFill>
            <a:blip r:embed="rId7"/>
            <a:stretch>
              <a:fillRect/>
            </a:stretch>
          </p:blipFill>
          <p:spPr>
            <a:xfrm>
              <a:off x="3576623" y="3643104"/>
              <a:ext cx="2243050" cy="2243050"/>
            </a:xfrm>
            <a:prstGeom prst="ellipse">
              <a:avLst/>
            </a:prstGeom>
          </p:spPr>
        </p:pic>
        <p:sp>
          <p:nvSpPr>
            <p:cNvPr id="67" name="矩形: 圓角 66">
              <a:extLst>
                <a:ext uri="{FF2B5EF4-FFF2-40B4-BE49-F238E27FC236}">
                  <a16:creationId xmlns:a16="http://schemas.microsoft.com/office/drawing/2014/main" id="{53649D02-214C-F21E-B722-C262608DAF35}"/>
                </a:ext>
              </a:extLst>
            </p:cNvPr>
            <p:cNvSpPr/>
            <p:nvPr/>
          </p:nvSpPr>
          <p:spPr>
            <a:xfrm>
              <a:off x="1941813" y="5071528"/>
              <a:ext cx="2070560" cy="806120"/>
            </a:xfrm>
            <a:prstGeom prst="roundRect">
              <a:avLst/>
            </a:prstGeom>
            <a:solidFill>
              <a:srgbClr val="4A311C"/>
            </a:solidFill>
            <a:ln w="25400" cap="flat" cmpd="sng" algn="ctr">
              <a:solidFill>
                <a:srgbClr val="FFF0BB"/>
              </a:solidFill>
              <a:prstDash val="solid"/>
            </a:ln>
            <a:effectLst/>
          </p:spPr>
          <p:txBody>
            <a:bodyPr rtlCol="0" anchor="ctr"/>
            <a:lstStyle/>
            <a:p>
              <a:pPr algn="ctr"/>
              <a:r>
                <a:rPr lang="zh-TW" altLang="en-US" sz="20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眼藥水溢出，稍用衛生紙擦拭可</a:t>
              </a:r>
              <a:endParaRPr lang="en-US" altLang="zh-TW" sz="20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grpSp>
      <p:sp>
        <p:nvSpPr>
          <p:cNvPr id="68" name="文字方塊 67">
            <a:extLst>
              <a:ext uri="{FF2B5EF4-FFF2-40B4-BE49-F238E27FC236}">
                <a16:creationId xmlns:a16="http://schemas.microsoft.com/office/drawing/2014/main" id="{E4EC591B-8AAD-6E84-5284-80A20C1FF16C}"/>
              </a:ext>
            </a:extLst>
          </p:cNvPr>
          <p:cNvSpPr txBox="1"/>
          <p:nvPr/>
        </p:nvSpPr>
        <p:spPr>
          <a:xfrm>
            <a:off x="743483" y="479424"/>
            <a:ext cx="954107" cy="5978560"/>
          </a:xfrm>
          <a:prstGeom prst="rect">
            <a:avLst/>
          </a:prstGeom>
          <a:noFill/>
        </p:spPr>
        <p:txBody>
          <a:bodyPr vert="eaVert" wrap="none" rtlCol="0">
            <a:spAutoFit/>
          </a:bodyPr>
          <a:lstStyle/>
          <a:p>
            <a:r>
              <a:rPr lang="zh-TW" altLang="en-US" sz="50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正確點眼藥水之衛教</a:t>
            </a:r>
          </a:p>
        </p:txBody>
      </p:sp>
      <p:grpSp>
        <p:nvGrpSpPr>
          <p:cNvPr id="73" name="群組 72">
            <a:extLst>
              <a:ext uri="{FF2B5EF4-FFF2-40B4-BE49-F238E27FC236}">
                <a16:creationId xmlns:a16="http://schemas.microsoft.com/office/drawing/2014/main" id="{1627B67F-0F2E-6111-C0B2-E7221DB59089}"/>
              </a:ext>
            </a:extLst>
          </p:cNvPr>
          <p:cNvGrpSpPr/>
          <p:nvPr/>
        </p:nvGrpSpPr>
        <p:grpSpPr>
          <a:xfrm>
            <a:off x="1857717" y="596752"/>
            <a:ext cx="2736127" cy="2612417"/>
            <a:chOff x="2190667" y="879398"/>
            <a:chExt cx="2736127" cy="2612417"/>
          </a:xfrm>
        </p:grpSpPr>
        <p:pic>
          <p:nvPicPr>
            <p:cNvPr id="36" name="圖片 35">
              <a:extLst>
                <a:ext uri="{FF2B5EF4-FFF2-40B4-BE49-F238E27FC236}">
                  <a16:creationId xmlns:a16="http://schemas.microsoft.com/office/drawing/2014/main" id="{2DB0AAAA-0770-36F1-D079-04FFA98A24E5}"/>
                </a:ext>
              </a:extLst>
            </p:cNvPr>
            <p:cNvPicPr>
              <a:picLocks/>
            </p:cNvPicPr>
            <p:nvPr/>
          </p:nvPicPr>
          <p:blipFill rotWithShape="1">
            <a:blip r:embed="rId8"/>
            <a:srcRect/>
            <a:stretch/>
          </p:blipFill>
          <p:spPr>
            <a:xfrm>
              <a:off x="2190667" y="879398"/>
              <a:ext cx="2243050" cy="2243050"/>
            </a:xfrm>
            <a:prstGeom prst="ellipse">
              <a:avLst/>
            </a:prstGeom>
          </p:spPr>
        </p:pic>
        <p:sp>
          <p:nvSpPr>
            <p:cNvPr id="43" name="文字方塊 42">
              <a:extLst>
                <a:ext uri="{FF2B5EF4-FFF2-40B4-BE49-F238E27FC236}">
                  <a16:creationId xmlns:a16="http://schemas.microsoft.com/office/drawing/2014/main" id="{0622DD64-B454-313E-8A0A-8DE868AA97BB}"/>
                </a:ext>
              </a:extLst>
            </p:cNvPr>
            <p:cNvSpPr txBox="1"/>
            <p:nvPr/>
          </p:nvSpPr>
          <p:spPr>
            <a:xfrm rot="18352044">
              <a:off x="2634957" y="2560314"/>
              <a:ext cx="800219" cy="338554"/>
            </a:xfrm>
            <a:prstGeom prst="rect">
              <a:avLst/>
            </a:prstGeom>
            <a:noFill/>
          </p:spPr>
          <p:txBody>
            <a:bodyPr wrap="square" rtlCol="0">
              <a:spAutoFit/>
            </a:bodyPr>
            <a:lstStyle/>
            <a:p>
              <a:r>
                <a:rPr lang="zh-TW" altLang="en-US" sz="1600" dirty="0">
                  <a:solidFill>
                    <a:srgbClr val="432828"/>
                  </a:solidFill>
                  <a:latin typeface="Berlin Sans FB Demi" panose="020E0802020502020306" pitchFamily="34" charset="0"/>
                  <a:ea typeface="Gen Jyuu Gothic Bold" panose="020B0602020203020207" pitchFamily="34" charset="-120"/>
                  <a:cs typeface="Gen Jyuu Gothic Bold" panose="020B0602020203020207" pitchFamily="34" charset="-120"/>
                </a:rPr>
                <a:t>慣用手</a:t>
              </a:r>
            </a:p>
          </p:txBody>
        </p:sp>
        <p:sp>
          <p:nvSpPr>
            <p:cNvPr id="69" name="矩形: 圓角 68">
              <a:extLst>
                <a:ext uri="{FF2B5EF4-FFF2-40B4-BE49-F238E27FC236}">
                  <a16:creationId xmlns:a16="http://schemas.microsoft.com/office/drawing/2014/main" id="{C82CBEFB-3DC7-DF26-691C-B9F71C9E3244}"/>
                </a:ext>
              </a:extLst>
            </p:cNvPr>
            <p:cNvSpPr/>
            <p:nvPr/>
          </p:nvSpPr>
          <p:spPr>
            <a:xfrm>
              <a:off x="3216065" y="2783575"/>
              <a:ext cx="1710729" cy="708240"/>
            </a:xfrm>
            <a:prstGeom prst="roundRect">
              <a:avLst/>
            </a:prstGeom>
            <a:solidFill>
              <a:srgbClr val="4A311C"/>
            </a:solidFill>
            <a:ln w="25400" cap="flat" cmpd="sng" algn="ctr">
              <a:solidFill>
                <a:srgbClr val="FFF0BB"/>
              </a:solidFill>
              <a:prstDash val="solid"/>
            </a:ln>
            <a:effectLst/>
          </p:spPr>
          <p:txBody>
            <a:bodyPr rtlCol="0" anchor="ctr"/>
            <a:lstStyle/>
            <a:p>
              <a:pPr algn="ctr"/>
              <a:r>
                <a:rPr lang="zh-TW" altLang="en-US" sz="20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點眼藥水之正確拿法</a:t>
              </a:r>
            </a:p>
          </p:txBody>
        </p:sp>
      </p:grpSp>
      <p:sp>
        <p:nvSpPr>
          <p:cNvPr id="70" name="矩形: 圓角 69">
            <a:extLst>
              <a:ext uri="{FF2B5EF4-FFF2-40B4-BE49-F238E27FC236}">
                <a16:creationId xmlns:a16="http://schemas.microsoft.com/office/drawing/2014/main" id="{34565C33-E534-DE6E-519C-DE9874E21348}"/>
              </a:ext>
            </a:extLst>
          </p:cNvPr>
          <p:cNvSpPr>
            <a:spLocks/>
          </p:cNvSpPr>
          <p:nvPr/>
        </p:nvSpPr>
        <p:spPr>
          <a:xfrm>
            <a:off x="10229850" y="4236004"/>
            <a:ext cx="1734406" cy="620785"/>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effectLst>
                  <a:outerShdw blurRad="88900" dist="63500" dir="2700000" algn="tl" rotWithShape="0">
                    <a:prstClr val="black">
                      <a:alpha val="50000"/>
                    </a:prst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不滴眼球</a:t>
            </a:r>
          </a:p>
        </p:txBody>
      </p:sp>
      <p:sp>
        <p:nvSpPr>
          <p:cNvPr id="71" name="矩形: 圓角 70">
            <a:extLst>
              <a:ext uri="{FF2B5EF4-FFF2-40B4-BE49-F238E27FC236}">
                <a16:creationId xmlns:a16="http://schemas.microsoft.com/office/drawing/2014/main" id="{CBBFF2BA-24B6-06C0-FFA0-B20B1A039A74}"/>
              </a:ext>
            </a:extLst>
          </p:cNvPr>
          <p:cNvSpPr>
            <a:spLocks/>
          </p:cNvSpPr>
          <p:nvPr/>
        </p:nvSpPr>
        <p:spPr>
          <a:xfrm>
            <a:off x="10229850" y="5033456"/>
            <a:ext cx="1734406" cy="620785"/>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effectLst>
                  <a:outerShdw blurRad="88900" dist="63500" dir="2700000" algn="tl" rotWithShape="0">
                    <a:prstClr val="black">
                      <a:alpha val="50000"/>
                    </a:prst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不碰瓶口</a:t>
            </a:r>
          </a:p>
        </p:txBody>
      </p:sp>
      <p:sp>
        <p:nvSpPr>
          <p:cNvPr id="72" name="矩形: 圓角 71">
            <a:extLst>
              <a:ext uri="{FF2B5EF4-FFF2-40B4-BE49-F238E27FC236}">
                <a16:creationId xmlns:a16="http://schemas.microsoft.com/office/drawing/2014/main" id="{72D7008D-FB6C-A88E-49EB-C4D4D2A4EF6A}"/>
              </a:ext>
            </a:extLst>
          </p:cNvPr>
          <p:cNvSpPr>
            <a:spLocks/>
          </p:cNvSpPr>
          <p:nvPr/>
        </p:nvSpPr>
        <p:spPr>
          <a:xfrm>
            <a:off x="10229850" y="5830907"/>
            <a:ext cx="1818105" cy="620785"/>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不放</a:t>
            </a:r>
            <a:r>
              <a:rPr lang="en-US" altLang="zh-TW" sz="28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&gt;28</a:t>
            </a:r>
            <a:r>
              <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天</a:t>
            </a:r>
          </a:p>
        </p:txBody>
      </p:sp>
      <p:sp>
        <p:nvSpPr>
          <p:cNvPr id="3" name="文字方塊 2">
            <a:extLst>
              <a:ext uri="{FF2B5EF4-FFF2-40B4-BE49-F238E27FC236}">
                <a16:creationId xmlns:a16="http://schemas.microsoft.com/office/drawing/2014/main" id="{03FEB1A3-4BB3-9F6B-0C81-96FE24E2FF24}"/>
              </a:ext>
            </a:extLst>
          </p:cNvPr>
          <p:cNvSpPr txBox="1"/>
          <p:nvPr/>
        </p:nvSpPr>
        <p:spPr>
          <a:xfrm>
            <a:off x="2578851" y="6201172"/>
            <a:ext cx="7034298" cy="338554"/>
          </a:xfrm>
          <a:prstGeom prst="rect">
            <a:avLst/>
          </a:prstGeom>
          <a:solidFill>
            <a:schemeClr val="bg1">
              <a:alpha val="50000"/>
            </a:schemeClr>
          </a:solidFill>
        </p:spPr>
        <p:txBody>
          <a:bodyPr wrap="none" rtlCol="0">
            <a:spAutoFit/>
          </a:bodyPr>
          <a:lstStyle/>
          <a:p>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圖片由</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AI</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改編並重新整理自</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別讓視力老太快</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 </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40</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歲起必讀 白內障、青光眼</a:t>
            </a:r>
          </a:p>
        </p:txBody>
      </p:sp>
    </p:spTree>
    <p:custDataLst>
      <p:tags r:id="rId1"/>
    </p:custDataLst>
    <p:extLst>
      <p:ext uri="{BB962C8B-B14F-4D97-AF65-F5344CB8AC3E}">
        <p14:creationId xmlns:p14="http://schemas.microsoft.com/office/powerpoint/2010/main" val="209801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1000"/>
                                        <p:tgtEl>
                                          <p:spTgt spid="70"/>
                                        </p:tgtEl>
                                      </p:cBhvr>
                                    </p:animEffect>
                                    <p:anim calcmode="lin" valueType="num">
                                      <p:cBhvr>
                                        <p:cTn id="53" dur="1000" fill="hold"/>
                                        <p:tgtEl>
                                          <p:spTgt spid="70"/>
                                        </p:tgtEl>
                                        <p:attrNameLst>
                                          <p:attrName>ppt_x</p:attrName>
                                        </p:attrNameLst>
                                      </p:cBhvr>
                                      <p:tavLst>
                                        <p:tav tm="0">
                                          <p:val>
                                            <p:strVal val="#ppt_x"/>
                                          </p:val>
                                        </p:tav>
                                        <p:tav tm="100000">
                                          <p:val>
                                            <p:strVal val="#ppt_x"/>
                                          </p:val>
                                        </p:tav>
                                      </p:tavLst>
                                    </p:anim>
                                    <p:anim calcmode="lin" valueType="num">
                                      <p:cBhvr>
                                        <p:cTn id="5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animEffect transition="in" filter="fade">
                                      <p:cBhvr>
                                        <p:cTn id="59" dur="1000"/>
                                        <p:tgtEl>
                                          <p:spTgt spid="71"/>
                                        </p:tgtEl>
                                      </p:cBhvr>
                                    </p:animEffect>
                                    <p:anim calcmode="lin" valueType="num">
                                      <p:cBhvr>
                                        <p:cTn id="60" dur="1000" fill="hold"/>
                                        <p:tgtEl>
                                          <p:spTgt spid="71"/>
                                        </p:tgtEl>
                                        <p:attrNameLst>
                                          <p:attrName>ppt_x</p:attrName>
                                        </p:attrNameLst>
                                      </p:cBhvr>
                                      <p:tavLst>
                                        <p:tav tm="0">
                                          <p:val>
                                            <p:strVal val="#ppt_x"/>
                                          </p:val>
                                        </p:tav>
                                        <p:tav tm="100000">
                                          <p:val>
                                            <p:strVal val="#ppt_x"/>
                                          </p:val>
                                        </p:tav>
                                      </p:tavLst>
                                    </p:anim>
                                    <p:anim calcmode="lin" valueType="num">
                                      <p:cBhvr>
                                        <p:cTn id="61"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fade">
                                      <p:cBhvr>
                                        <p:cTn id="66" dur="1000"/>
                                        <p:tgtEl>
                                          <p:spTgt spid="72"/>
                                        </p:tgtEl>
                                      </p:cBhvr>
                                    </p:animEffect>
                                    <p:anim calcmode="lin" valueType="num">
                                      <p:cBhvr>
                                        <p:cTn id="67" dur="1000" fill="hold"/>
                                        <p:tgtEl>
                                          <p:spTgt spid="72"/>
                                        </p:tgtEl>
                                        <p:attrNameLst>
                                          <p:attrName>ppt_x</p:attrName>
                                        </p:attrNameLst>
                                      </p:cBhvr>
                                      <p:tavLst>
                                        <p:tav tm="0">
                                          <p:val>
                                            <p:strVal val="#ppt_x"/>
                                          </p:val>
                                        </p:tav>
                                        <p:tav tm="100000">
                                          <p:val>
                                            <p:strVal val="#ppt_x"/>
                                          </p:val>
                                        </p:tav>
                                      </p:tavLst>
                                    </p:anim>
                                    <p:anim calcmode="lin" valueType="num">
                                      <p:cBhvr>
                                        <p:cTn id="6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7" grpId="0" animBg="1"/>
      <p:bldP spid="62" grpId="0" animBg="1"/>
      <p:bldP spid="66" grpId="0" animBg="1"/>
      <p:bldP spid="70" grpId="0" animBg="1"/>
      <p:bldP spid="71" grpId="0" animBg="1"/>
      <p:bldP spid="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02;p15">
            <a:extLst>
              <a:ext uri="{FF2B5EF4-FFF2-40B4-BE49-F238E27FC236}">
                <a16:creationId xmlns:a16="http://schemas.microsoft.com/office/drawing/2014/main" id="{4686E299-16E4-3E48-8A1F-FC0FCF11C1BB}"/>
              </a:ext>
            </a:extLst>
          </p:cNvPr>
          <p:cNvGrpSpPr/>
          <p:nvPr/>
        </p:nvGrpSpPr>
        <p:grpSpPr>
          <a:xfrm>
            <a:off x="10290705" y="447210"/>
            <a:ext cx="1134533" cy="264000"/>
            <a:chOff x="6248438" y="617700"/>
            <a:chExt cx="850900" cy="198000"/>
          </a:xfrm>
        </p:grpSpPr>
        <p:sp>
          <p:nvSpPr>
            <p:cNvPr id="7" name="Google Shape;103;p15">
              <a:extLst>
                <a:ext uri="{FF2B5EF4-FFF2-40B4-BE49-F238E27FC236}">
                  <a16:creationId xmlns:a16="http://schemas.microsoft.com/office/drawing/2014/main" id="{190091C6-537E-8829-A2F9-5F5D2989F82C}"/>
                </a:ext>
              </a:extLst>
            </p:cNvPr>
            <p:cNvSpPr/>
            <p:nvPr/>
          </p:nvSpPr>
          <p:spPr>
            <a:xfrm>
              <a:off x="6248438" y="617700"/>
              <a:ext cx="198000" cy="198000"/>
            </a:xfrm>
            <a:prstGeom prst="rect">
              <a:avLst/>
            </a:prstGeom>
            <a:solidFill>
              <a:srgbClr val="1CB5E0"/>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Google Shape;104;p15">
              <a:extLst>
                <a:ext uri="{FF2B5EF4-FFF2-40B4-BE49-F238E27FC236}">
                  <a16:creationId xmlns:a16="http://schemas.microsoft.com/office/drawing/2014/main" id="{59966ECD-2EA1-898D-1038-F420EF492FBE}"/>
                </a:ext>
              </a:extLst>
            </p:cNvPr>
            <p:cNvSpPr/>
            <p:nvPr/>
          </p:nvSpPr>
          <p:spPr>
            <a:xfrm>
              <a:off x="6574888" y="617700"/>
              <a:ext cx="198000" cy="198000"/>
            </a:xfrm>
            <a:prstGeom prst="rect">
              <a:avLst/>
            </a:prstGeom>
            <a:solidFill>
              <a:srgbClr val="0E5B93"/>
            </a:solidFill>
            <a:ln>
              <a:solidFill>
                <a:schemeClr val="bg1"/>
              </a:solid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Google Shape;105;p15">
              <a:extLst>
                <a:ext uri="{FF2B5EF4-FFF2-40B4-BE49-F238E27FC236}">
                  <a16:creationId xmlns:a16="http://schemas.microsoft.com/office/drawing/2014/main" id="{85928560-D47D-3E3A-3AFD-AE8300F59D3C}"/>
                </a:ext>
              </a:extLst>
            </p:cNvPr>
            <p:cNvSpPr/>
            <p:nvPr/>
          </p:nvSpPr>
          <p:spPr>
            <a:xfrm>
              <a:off x="6901338" y="617700"/>
              <a:ext cx="198000" cy="198000"/>
            </a:xfrm>
            <a:prstGeom prst="rect">
              <a:avLst/>
            </a:prstGeom>
            <a:solidFill>
              <a:srgbClr val="00004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grpSp>
        <p:nvGrpSpPr>
          <p:cNvPr id="14" name="群組 13">
            <a:extLst>
              <a:ext uri="{FF2B5EF4-FFF2-40B4-BE49-F238E27FC236}">
                <a16:creationId xmlns:a16="http://schemas.microsoft.com/office/drawing/2014/main" id="{7A6EA6A8-BB66-9D1B-9B3F-01459A07C78F}"/>
              </a:ext>
            </a:extLst>
          </p:cNvPr>
          <p:cNvGrpSpPr>
            <a:grpSpLocks/>
          </p:cNvGrpSpPr>
          <p:nvPr/>
        </p:nvGrpSpPr>
        <p:grpSpPr>
          <a:xfrm>
            <a:off x="6452573" y="1356376"/>
            <a:ext cx="4924021" cy="4932094"/>
            <a:chOff x="9182102" y="4474035"/>
            <a:chExt cx="2103005" cy="2103005"/>
          </a:xfrm>
          <a:solidFill>
            <a:srgbClr val="0E5B93">
              <a:alpha val="30000"/>
            </a:srgbClr>
          </a:solidFill>
        </p:grpSpPr>
        <p:grpSp>
          <p:nvGrpSpPr>
            <p:cNvPr id="15" name="群組 14">
              <a:extLst>
                <a:ext uri="{FF2B5EF4-FFF2-40B4-BE49-F238E27FC236}">
                  <a16:creationId xmlns:a16="http://schemas.microsoft.com/office/drawing/2014/main" id="{AD716AD6-6073-766A-2973-05917E3A6C9A}"/>
                </a:ext>
              </a:extLst>
            </p:cNvPr>
            <p:cNvGrpSpPr/>
            <p:nvPr/>
          </p:nvGrpSpPr>
          <p:grpSpPr>
            <a:xfrm rot="2700000">
              <a:off x="9182102" y="4474035"/>
              <a:ext cx="2103005" cy="2103005"/>
              <a:chOff x="9285049" y="4586257"/>
              <a:chExt cx="311112" cy="311112"/>
            </a:xfrm>
            <a:grpFill/>
          </p:grpSpPr>
          <p:sp>
            <p:nvSpPr>
              <p:cNvPr id="18" name="圓形: 空心 17">
                <a:extLst>
                  <a:ext uri="{FF2B5EF4-FFF2-40B4-BE49-F238E27FC236}">
                    <a16:creationId xmlns:a16="http://schemas.microsoft.com/office/drawing/2014/main" id="{43B9F22E-7D4C-E5F7-1D3F-942F156DA2CE}"/>
                  </a:ext>
                </a:extLst>
              </p:cNvPr>
              <p:cNvSpPr/>
              <p:nvPr/>
            </p:nvSpPr>
            <p:spPr>
              <a:xfrm flipH="1">
                <a:off x="9285049" y="4586257"/>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Tw Cen MT" panose="020B0602020104020603"/>
                  <a:ea typeface="微軟正黑體" panose="020B0604030504040204" pitchFamily="34" charset="-120"/>
                  <a:cs typeface="+mn-cs"/>
                </a:endParaRPr>
              </a:p>
            </p:txBody>
          </p:sp>
          <p:cxnSp>
            <p:nvCxnSpPr>
              <p:cNvPr id="19" name="直線接點 18">
                <a:extLst>
                  <a:ext uri="{FF2B5EF4-FFF2-40B4-BE49-F238E27FC236}">
                    <a16:creationId xmlns:a16="http://schemas.microsoft.com/office/drawing/2014/main" id="{6A9C9956-BD71-C738-0776-F9B435808CBD}"/>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16" name="文字方塊 15">
              <a:extLst>
                <a:ext uri="{FF2B5EF4-FFF2-40B4-BE49-F238E27FC236}">
                  <a16:creationId xmlns:a16="http://schemas.microsoft.com/office/drawing/2014/main" id="{DAAE3D9E-1CCE-38EE-AD11-8B5F21D8CE18}"/>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w="28575" cmpd="dbl">
                  <a:solidFill>
                    <a:srgbClr val="F2994A">
                      <a:alpha val="50000"/>
                    </a:srgbClr>
                  </a:solidFill>
                </a:ln>
                <a:pattFill prst="wdUpDiag">
                  <a:fgClr>
                    <a:srgbClr val="F2994A"/>
                  </a:fgClr>
                  <a:bgClr>
                    <a:prstClr val="white"/>
                  </a:bgClr>
                </a:pattFill>
                <a:effectLst/>
                <a:uLnTx/>
                <a:uFillTx/>
                <a:latin typeface="Berlin Sans FB" panose="020E0602020502020306" pitchFamily="34" charset="0"/>
                <a:ea typeface="微軟正黑體" panose="020B0604030504040204" pitchFamily="34" charset="-120"/>
                <a:cs typeface="+mn-cs"/>
              </a:endParaRPr>
            </a:p>
          </p:txBody>
        </p:sp>
        <p:sp>
          <p:nvSpPr>
            <p:cNvPr id="17" name="文字方塊 16">
              <a:extLst>
                <a:ext uri="{FF2B5EF4-FFF2-40B4-BE49-F238E27FC236}">
                  <a16:creationId xmlns:a16="http://schemas.microsoft.com/office/drawing/2014/main" id="{A207E01D-272C-4F6F-EC1E-555EEDC7E4AB}"/>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w="28575" cmpd="dbl">
                  <a:solidFill>
                    <a:srgbClr val="F2994A">
                      <a:alpha val="50000"/>
                    </a:srgbClr>
                  </a:solidFill>
                </a:ln>
                <a:pattFill prst="wdUpDiag">
                  <a:fgClr>
                    <a:srgbClr val="F2994A"/>
                  </a:fgClr>
                  <a:bgClr>
                    <a:prstClr val="white"/>
                  </a:bgClr>
                </a:pattFill>
                <a:effectLst/>
                <a:uLnTx/>
                <a:uFillTx/>
                <a:latin typeface="Berlin Sans FB" panose="020E0602020502020306" pitchFamily="34" charset="0"/>
                <a:ea typeface="微軟正黑體" panose="020B0604030504040204" pitchFamily="34" charset="-120"/>
                <a:cs typeface="+mn-cs"/>
              </a:endParaRPr>
            </a:p>
          </p:txBody>
        </p:sp>
      </p:grpSp>
      <p:grpSp>
        <p:nvGrpSpPr>
          <p:cNvPr id="32" name="群組 31">
            <a:extLst>
              <a:ext uri="{FF2B5EF4-FFF2-40B4-BE49-F238E27FC236}">
                <a16:creationId xmlns:a16="http://schemas.microsoft.com/office/drawing/2014/main" id="{5E01F536-4DD9-17B5-088B-349A0458637B}"/>
              </a:ext>
            </a:extLst>
          </p:cNvPr>
          <p:cNvGrpSpPr>
            <a:grpSpLocks/>
          </p:cNvGrpSpPr>
          <p:nvPr/>
        </p:nvGrpSpPr>
        <p:grpSpPr>
          <a:xfrm>
            <a:off x="6392974" y="1174096"/>
            <a:ext cx="4924021" cy="4932094"/>
            <a:chOff x="9183096" y="4475594"/>
            <a:chExt cx="2103005" cy="2103005"/>
          </a:xfrm>
          <a:solidFill>
            <a:srgbClr val="27A77D"/>
          </a:solidFill>
        </p:grpSpPr>
        <p:grpSp>
          <p:nvGrpSpPr>
            <p:cNvPr id="33" name="群組 32">
              <a:extLst>
                <a:ext uri="{FF2B5EF4-FFF2-40B4-BE49-F238E27FC236}">
                  <a16:creationId xmlns:a16="http://schemas.microsoft.com/office/drawing/2014/main" id="{AE2A809C-5664-F3C5-5DBA-9B278B628F40}"/>
                </a:ext>
              </a:extLst>
            </p:cNvPr>
            <p:cNvGrpSpPr/>
            <p:nvPr/>
          </p:nvGrpSpPr>
          <p:grpSpPr>
            <a:xfrm rot="2700000">
              <a:off x="9183096" y="4475594"/>
              <a:ext cx="2103005" cy="2103005"/>
              <a:chOff x="9285316" y="4586316"/>
              <a:chExt cx="311112" cy="311112"/>
            </a:xfrm>
            <a:grpFill/>
          </p:grpSpPr>
          <p:sp>
            <p:nvSpPr>
              <p:cNvPr id="36" name="圓形: 空心 35">
                <a:extLst>
                  <a:ext uri="{FF2B5EF4-FFF2-40B4-BE49-F238E27FC236}">
                    <a16:creationId xmlns:a16="http://schemas.microsoft.com/office/drawing/2014/main" id="{F0211E6E-445D-5155-B09A-208BE86C335A}"/>
                  </a:ext>
                </a:extLst>
              </p:cNvPr>
              <p:cNvSpPr/>
              <p:nvPr/>
            </p:nvSpPr>
            <p:spPr>
              <a:xfrm flipH="1">
                <a:off x="9285316" y="4586316"/>
                <a:ext cx="311112" cy="311112"/>
              </a:xfrm>
              <a:prstGeom prst="donut">
                <a:avLst>
                  <a:gd name="adj" fmla="val 12843"/>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Tw Cen MT" panose="020B0602020104020603"/>
                  <a:ea typeface="微軟正黑體" panose="020B0604030504040204" pitchFamily="34" charset="-120"/>
                  <a:cs typeface="+mn-cs"/>
                </a:endParaRPr>
              </a:p>
            </p:txBody>
          </p:sp>
          <p:cxnSp>
            <p:nvCxnSpPr>
              <p:cNvPr id="37" name="直線接點 36">
                <a:extLst>
                  <a:ext uri="{FF2B5EF4-FFF2-40B4-BE49-F238E27FC236}">
                    <a16:creationId xmlns:a16="http://schemas.microsoft.com/office/drawing/2014/main" id="{E4678355-E6BD-C106-1115-30873BE18144}"/>
                  </a:ext>
                </a:extLst>
              </p:cNvPr>
              <p:cNvCxnSpPr>
                <a:cxnSpLocks/>
              </p:cNvCxnSpPr>
              <p:nvPr/>
            </p:nvCxnSpPr>
            <p:spPr>
              <a:xfrm>
                <a:off x="9317955" y="4745630"/>
                <a:ext cx="241300" cy="0"/>
              </a:xfrm>
              <a:prstGeom prst="line">
                <a:avLst/>
              </a:prstGeom>
              <a:solidFill>
                <a:srgbClr val="0E5B93"/>
              </a:solidFill>
              <a:ln w="190500">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4" name="文字方塊 33">
              <a:extLst>
                <a:ext uri="{FF2B5EF4-FFF2-40B4-BE49-F238E27FC236}">
                  <a16:creationId xmlns:a16="http://schemas.microsoft.com/office/drawing/2014/main" id="{685FB435-9217-25FA-36C3-EA5EC20AFD64}"/>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solidFill>
              <a:srgbClr val="0E5B93"/>
            </a:solidFill>
            <a:ln>
              <a:solidFill>
                <a:srgbClr val="0E5B93"/>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w="28575" cmpd="dbl">
                  <a:solidFill>
                    <a:srgbClr val="F2994A">
                      <a:alpha val="50000"/>
                    </a:srgbClr>
                  </a:solidFill>
                </a:ln>
                <a:pattFill prst="wdUpDiag">
                  <a:fgClr>
                    <a:srgbClr val="F2994A"/>
                  </a:fgClr>
                  <a:bgClr>
                    <a:prstClr val="white"/>
                  </a:bgClr>
                </a:pattFill>
                <a:effectLst/>
                <a:uLnTx/>
                <a:uFillTx/>
                <a:latin typeface="Berlin Sans FB" panose="020E0602020502020306" pitchFamily="34" charset="0"/>
                <a:ea typeface="微軟正黑體" panose="020B0604030504040204" pitchFamily="34" charset="-120"/>
                <a:cs typeface="+mn-cs"/>
              </a:endParaRPr>
            </a:p>
          </p:txBody>
        </p:sp>
        <p:sp>
          <p:nvSpPr>
            <p:cNvPr id="35" name="文字方塊 34">
              <a:extLst>
                <a:ext uri="{FF2B5EF4-FFF2-40B4-BE49-F238E27FC236}">
                  <a16:creationId xmlns:a16="http://schemas.microsoft.com/office/drawing/2014/main" id="{67AFBAE1-E801-8BE2-0C97-C6D240863BDA}"/>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solidFill>
              <a:srgbClr val="0E5B93"/>
            </a:solidFill>
            <a:ln>
              <a:solidFill>
                <a:srgbClr val="0E5B93"/>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w="28575" cmpd="dbl">
                  <a:solidFill>
                    <a:srgbClr val="F2994A">
                      <a:alpha val="50000"/>
                    </a:srgbClr>
                  </a:solidFill>
                </a:ln>
                <a:pattFill prst="wdUpDiag">
                  <a:fgClr>
                    <a:srgbClr val="F2994A"/>
                  </a:fgClr>
                  <a:bgClr>
                    <a:prstClr val="white"/>
                  </a:bgClr>
                </a:pattFill>
                <a:effectLst/>
                <a:uLnTx/>
                <a:uFillTx/>
                <a:latin typeface="Berlin Sans FB" panose="020E0602020502020306" pitchFamily="34" charset="0"/>
                <a:ea typeface="微軟正黑體" panose="020B0604030504040204" pitchFamily="34" charset="-120"/>
                <a:cs typeface="+mn-cs"/>
              </a:endParaRPr>
            </a:p>
          </p:txBody>
        </p:sp>
      </p:grpSp>
      <p:sp>
        <p:nvSpPr>
          <p:cNvPr id="46" name="矩形 45">
            <a:extLst>
              <a:ext uri="{FF2B5EF4-FFF2-40B4-BE49-F238E27FC236}">
                <a16:creationId xmlns:a16="http://schemas.microsoft.com/office/drawing/2014/main" id="{7FA0E00C-0CC7-CF1C-9C2C-756AC5AB74E7}"/>
              </a:ext>
            </a:extLst>
          </p:cNvPr>
          <p:cNvSpPr/>
          <p:nvPr/>
        </p:nvSpPr>
        <p:spPr>
          <a:xfrm>
            <a:off x="-12700" y="-12701"/>
            <a:ext cx="12214580" cy="6870701"/>
          </a:xfrm>
          <a:prstGeom prst="rect">
            <a:avLst/>
          </a:prstGeom>
          <a:solidFill>
            <a:schemeClr val="tx1">
              <a:alpha val="84000"/>
            </a:schemeClr>
          </a:solidFill>
          <a:ln w="6350" cap="flat">
            <a:solidFill>
              <a:sysClr val="window" lastClr="FFFFFF">
                <a:lumMod val="85000"/>
              </a:sysClr>
            </a:solidFill>
            <a:prstDash val="solid"/>
            <a:miter/>
          </a:ln>
          <a:effectLst>
            <a:outerShdw blurRad="254000" dist="127000" dir="2700000" algn="tl" rotWithShape="0">
              <a:sysClr val="windowText" lastClr="000000">
                <a:alpha val="15000"/>
              </a:sys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800" b="1" i="0" u="none" strike="noStrike" kern="0" cap="none" spc="0" normalizeH="0" baseline="0" noProof="0" dirty="0">
              <a:ln>
                <a:noFill/>
              </a:ln>
              <a:solidFill>
                <a:prstClr val="white"/>
              </a:solidFill>
              <a:effectLst/>
              <a:uLnTx/>
              <a:uFillTx/>
              <a:latin typeface="Gen Jyuu Gothic Bold" panose="020B0602020203020207" pitchFamily="34" charset="-120"/>
              <a:ea typeface="Gen Jyuu Gothic Bold" panose="020B0602020203020207" pitchFamily="34" charset="-120"/>
              <a:cs typeface="Gen Jyuu Gothic Bold" panose="020B0602020203020207" pitchFamily="34" charset="-120"/>
            </a:endParaRPr>
          </a:p>
        </p:txBody>
      </p:sp>
      <p:sp>
        <p:nvSpPr>
          <p:cNvPr id="20" name="文字方塊 13">
            <a:extLst>
              <a:ext uri="{FF2B5EF4-FFF2-40B4-BE49-F238E27FC236}">
                <a16:creationId xmlns:a16="http://schemas.microsoft.com/office/drawing/2014/main" id="{0CDE563E-EA43-46C1-56C9-690DB686B5B6}"/>
              </a:ext>
            </a:extLst>
          </p:cNvPr>
          <p:cNvSpPr txBox="1"/>
          <p:nvPr/>
        </p:nvSpPr>
        <p:spPr>
          <a:xfrm>
            <a:off x="2440464" y="6488668"/>
            <a:ext cx="6970815" cy="3693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white"/>
                </a:solidFill>
                <a:effectLst/>
                <a:uLnTx/>
                <a:uFillTx/>
                <a:latin typeface="Tw Cen MT" panose="020B0602020104020603"/>
                <a:ea typeface="微軟正黑體" panose="020B0604030504040204" pitchFamily="34" charset="-120"/>
                <a:cs typeface="+mn-cs"/>
              </a:rPr>
              <a:t>Copyright © 2025 </a:t>
            </a:r>
            <a:r>
              <a:rPr kumimoji="0" lang="zh-TW" altLang="en-US" sz="1800" b="0" i="0" u="none" strike="noStrike" kern="1200" cap="none" spc="0" normalizeH="0" baseline="0" noProof="0" dirty="0">
                <a:ln>
                  <a:noFill/>
                </a:ln>
                <a:solidFill>
                  <a:prstClr val="white"/>
                </a:solidFill>
                <a:effectLst/>
                <a:uLnTx/>
                <a:uFillTx/>
                <a:latin typeface="Tw Cen MT" panose="020B0602020104020603"/>
                <a:ea typeface="微軟正黑體" panose="020B0604030504040204" pitchFamily="34" charset="-120"/>
                <a:cs typeface="+mn-cs"/>
              </a:rPr>
              <a:t>方知樂學教育有限公司 </a:t>
            </a:r>
            <a:r>
              <a:rPr kumimoji="0" lang="en-US" altLang="zh-TW" sz="1800" b="0" i="0" u="none" strike="noStrike" kern="1200" cap="none" spc="0" normalizeH="0" baseline="0" noProof="0" dirty="0" err="1">
                <a:ln>
                  <a:noFill/>
                </a:ln>
                <a:solidFill>
                  <a:prstClr val="white"/>
                </a:solidFill>
                <a:effectLst/>
                <a:uLnTx/>
                <a:uFillTx/>
                <a:latin typeface="Tw Cen MT" panose="020B0602020104020603"/>
                <a:ea typeface="微軟正黑體" panose="020B0604030504040204" pitchFamily="34" charset="-120"/>
                <a:cs typeface="+mn-cs"/>
              </a:rPr>
              <a:t>FunPharm</a:t>
            </a:r>
            <a:r>
              <a:rPr kumimoji="0" lang="en-US" altLang="zh-TW" sz="1800" b="0" i="0" u="none" strike="noStrike" kern="1200" cap="none" spc="0" normalizeH="0" baseline="0" noProof="0" dirty="0">
                <a:ln>
                  <a:noFill/>
                </a:ln>
                <a:solidFill>
                  <a:prstClr val="white"/>
                </a:solidFill>
                <a:effectLst/>
                <a:uLnTx/>
                <a:uFillTx/>
                <a:latin typeface="Tw Cen MT" panose="020B0602020104020603"/>
                <a:ea typeface="微軟正黑體" panose="020B0604030504040204" pitchFamily="34" charset="-120"/>
                <a:cs typeface="+mn-cs"/>
              </a:rPr>
              <a:t> All rights reserved.</a:t>
            </a:r>
            <a:endParaRPr kumimoji="0" lang="zh-TW" altLang="en-US" sz="1800" b="0" i="0" u="none" strike="noStrike" kern="1200" cap="none" spc="0" normalizeH="0" baseline="0" noProof="0" dirty="0">
              <a:ln>
                <a:noFill/>
              </a:ln>
              <a:solidFill>
                <a:prstClr val="white"/>
              </a:solidFill>
              <a:effectLst/>
              <a:uLnTx/>
              <a:uFillTx/>
              <a:latin typeface="Tw Cen MT" panose="020B0602020104020603"/>
              <a:ea typeface="微軟正黑體" panose="020B0604030504040204" pitchFamily="34" charset="-120"/>
              <a:cs typeface="+mn-cs"/>
            </a:endParaRPr>
          </a:p>
        </p:txBody>
      </p:sp>
      <p:sp>
        <p:nvSpPr>
          <p:cNvPr id="2" name="標題 2">
            <a:extLst>
              <a:ext uri="{FF2B5EF4-FFF2-40B4-BE49-F238E27FC236}">
                <a16:creationId xmlns:a16="http://schemas.microsoft.com/office/drawing/2014/main" id="{26619DF3-5663-6A06-85AE-91C414C5C00D}"/>
              </a:ext>
            </a:extLst>
          </p:cNvPr>
          <p:cNvSpPr txBox="1">
            <a:spLocks/>
          </p:cNvSpPr>
          <p:nvPr/>
        </p:nvSpPr>
        <p:spPr>
          <a:xfrm>
            <a:off x="768172" y="0"/>
            <a:ext cx="9720072" cy="1499616"/>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u="sng" dirty="0">
                <a:solidFill>
                  <a:schemeClr val="bg1"/>
                </a:solidFill>
              </a:rPr>
              <a:t>使用聲明與免責說明</a:t>
            </a:r>
          </a:p>
        </p:txBody>
      </p:sp>
      <p:sp>
        <p:nvSpPr>
          <p:cNvPr id="3" name="內容版面配置區 3">
            <a:extLst>
              <a:ext uri="{FF2B5EF4-FFF2-40B4-BE49-F238E27FC236}">
                <a16:creationId xmlns:a16="http://schemas.microsoft.com/office/drawing/2014/main" id="{09F3087F-8072-8471-4AE2-6BBF1A2FE63A}"/>
              </a:ext>
            </a:extLst>
          </p:cNvPr>
          <p:cNvSpPr txBox="1">
            <a:spLocks/>
          </p:cNvSpPr>
          <p:nvPr/>
        </p:nvSpPr>
        <p:spPr>
          <a:xfrm>
            <a:off x="719137" y="1202083"/>
            <a:ext cx="10753726" cy="5276363"/>
          </a:xfrm>
          <a:prstGeom prst="rect">
            <a:avLst/>
          </a:prstGeom>
        </p:spPr>
        <p:txBody>
          <a:bodyPr vert="horz" lIns="45720" tIns="45720" rIns="45720" bIns="45720" rtlCol="0">
            <a:normAutofit/>
          </a:bodyPr>
          <a:lstStyle>
            <a:defPPr>
              <a:defRPr lang="en-US"/>
            </a:defPPr>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nSpc>
                <a:spcPct val="130000"/>
              </a:lnSpc>
              <a:buClr>
                <a:srgbClr val="F2994A"/>
              </a:buClr>
              <a:buFont typeface="Tw Cen MT" panose="020B0602020104020603" pitchFamily="34" charset="0"/>
              <a:buNone/>
            </a:pPr>
            <a:r>
              <a:rPr lang="zh-TW" altLang="en-US" dirty="0"/>
              <a:t>📘</a:t>
            </a:r>
            <a:r>
              <a:rPr lang="zh-TW" altLang="en-US" dirty="0">
                <a:solidFill>
                  <a:schemeClr val="bg1"/>
                </a:solidFill>
              </a:rPr>
              <a:t>本教材內容係由</a:t>
            </a:r>
            <a:r>
              <a:rPr lang="en-US" altLang="zh-TW" dirty="0">
                <a:solidFill>
                  <a:schemeClr val="bg1"/>
                </a:solidFill>
              </a:rPr>
              <a:t>【</a:t>
            </a:r>
            <a:r>
              <a:rPr lang="zh-TW" altLang="en-US" dirty="0">
                <a:solidFill>
                  <a:schemeClr val="bg1"/>
                </a:solidFill>
              </a:rPr>
              <a:t>方知樂學教育有限公司（</a:t>
            </a:r>
            <a:r>
              <a:rPr lang="en-US" altLang="zh-TW" dirty="0" err="1">
                <a:solidFill>
                  <a:schemeClr val="bg1"/>
                </a:solidFill>
              </a:rPr>
              <a:t>FunPharm</a:t>
            </a:r>
            <a:r>
              <a:rPr lang="zh-TW" altLang="en-US" dirty="0">
                <a:solidFill>
                  <a:schemeClr val="bg1"/>
                </a:solidFill>
              </a:rPr>
              <a:t>）</a:t>
            </a:r>
            <a:r>
              <a:rPr lang="en-US" altLang="zh-TW" dirty="0">
                <a:solidFill>
                  <a:schemeClr val="bg1"/>
                </a:solidFill>
              </a:rPr>
              <a:t>】</a:t>
            </a:r>
            <a:r>
              <a:rPr lang="zh-TW" altLang="en-US" dirty="0">
                <a:solidFill>
                  <a:schemeClr val="bg1"/>
                </a:solidFill>
              </a:rPr>
              <a:t>彙整編製，目的為輔助</a:t>
            </a:r>
            <a:br>
              <a:rPr lang="en-US" altLang="zh-TW" dirty="0">
                <a:solidFill>
                  <a:schemeClr val="bg1"/>
                </a:solidFill>
              </a:rPr>
            </a:br>
            <a:r>
              <a:rPr lang="zh-TW" altLang="en-US" dirty="0">
                <a:solidFill>
                  <a:schemeClr val="bg1"/>
                </a:solidFill>
              </a:rPr>
              <a:t>社區藥局之專業學習與實務應用，僅供</a:t>
            </a:r>
            <a:r>
              <a:rPr lang="zh-TW" altLang="en-US" b="1" u="sng" dirty="0">
                <a:solidFill>
                  <a:schemeClr val="bg1"/>
                </a:solidFill>
              </a:rPr>
              <a:t>社區藥局藥事人員與相關從業人員</a:t>
            </a:r>
            <a:r>
              <a:rPr lang="zh-TW" altLang="en-US" dirty="0">
                <a:solidFill>
                  <a:schemeClr val="bg1"/>
                </a:solidFill>
              </a:rPr>
              <a:t>參考。</a:t>
            </a:r>
            <a:endParaRPr lang="en-US" altLang="zh-TW" dirty="0">
              <a:solidFill>
                <a:schemeClr val="bg1"/>
              </a:solidFill>
            </a:endParaRPr>
          </a:p>
          <a:p>
            <a:pPr marL="0" indent="0">
              <a:lnSpc>
                <a:spcPct val="130000"/>
              </a:lnSpc>
              <a:buClr>
                <a:srgbClr val="F2994A"/>
              </a:buClr>
              <a:buFont typeface="Tw Cen MT" panose="020B0602020104020603" pitchFamily="34" charset="0"/>
              <a:buNone/>
            </a:pPr>
            <a:r>
              <a:rPr lang="zh-TW" altLang="en-US" dirty="0"/>
              <a:t>📌</a:t>
            </a:r>
            <a:r>
              <a:rPr lang="zh-TW" altLang="en-US" dirty="0">
                <a:solidFill>
                  <a:schemeClr val="bg1"/>
                </a:solidFill>
              </a:rPr>
              <a:t>重要提醒：</a:t>
            </a:r>
          </a:p>
          <a:p>
            <a:pPr marL="0" indent="0">
              <a:lnSpc>
                <a:spcPct val="130000"/>
              </a:lnSpc>
              <a:buClr>
                <a:srgbClr val="F2994A"/>
              </a:buClr>
              <a:buFont typeface="Tw Cen MT" panose="020B0602020104020603" pitchFamily="34" charset="0"/>
              <a:buNone/>
            </a:pPr>
            <a:r>
              <a:rPr lang="zh-TW" altLang="en-US" dirty="0">
                <a:solidFill>
                  <a:schemeClr val="bg1"/>
                </a:solidFill>
              </a:rPr>
              <a:t>本教材</a:t>
            </a:r>
            <a:r>
              <a:rPr lang="zh-TW" altLang="en-US" b="1" u="sng" dirty="0">
                <a:solidFill>
                  <a:schemeClr val="bg1"/>
                </a:solidFill>
              </a:rPr>
              <a:t>不構成</a:t>
            </a:r>
            <a:r>
              <a:rPr lang="zh-TW" altLang="en-US" dirty="0">
                <a:solidFill>
                  <a:schemeClr val="bg1"/>
                </a:solidFill>
              </a:rPr>
              <a:t>醫療診斷或用藥建議，實際處方與處置仍應由具合法資格之醫療專業人員依個別病患狀況判斷。所有資料均依據公開可取得之醫藥學文獻、臨床指引與專業經驗彙整，力求正確與實用，但不保證所有資訊皆具即時性與完整性。</a:t>
            </a:r>
          </a:p>
          <a:p>
            <a:pPr marL="0" indent="0">
              <a:lnSpc>
                <a:spcPct val="130000"/>
              </a:lnSpc>
              <a:buClr>
                <a:srgbClr val="F2994A"/>
              </a:buClr>
              <a:buFont typeface="Tw Cen MT" panose="020B0602020104020603" pitchFamily="34" charset="0"/>
              <a:buNone/>
              <a:defRPr/>
            </a:pPr>
            <a:r>
              <a:rPr lang="zh-TW" altLang="en-US" dirty="0">
                <a:solidFill>
                  <a:prstClr val="black"/>
                </a:solidFill>
              </a:rPr>
              <a:t>📌</a:t>
            </a:r>
            <a:r>
              <a:rPr lang="zh-TW" altLang="en-US" dirty="0">
                <a:solidFill>
                  <a:prstClr val="white"/>
                </a:solidFill>
              </a:rPr>
              <a:t>著作權聲明</a:t>
            </a:r>
            <a:r>
              <a:rPr lang="zh-TW" altLang="en-US" dirty="0">
                <a:solidFill>
                  <a:schemeClr val="bg1"/>
                </a:solidFill>
              </a:rPr>
              <a:t>：</a:t>
            </a:r>
          </a:p>
          <a:p>
            <a:pPr marL="0" indent="0">
              <a:lnSpc>
                <a:spcPct val="130000"/>
              </a:lnSpc>
              <a:buClr>
                <a:srgbClr val="F2994A"/>
              </a:buClr>
              <a:buFont typeface="Tw Cen MT" panose="020B0602020104020603" pitchFamily="34" charset="0"/>
              <a:buNone/>
              <a:defRPr/>
            </a:pPr>
            <a:r>
              <a:rPr lang="zh-TW" altLang="en-US" dirty="0">
                <a:solidFill>
                  <a:prstClr val="white"/>
                </a:solidFill>
              </a:rPr>
              <a:t>本簡報由</a:t>
            </a:r>
            <a:r>
              <a:rPr lang="en-US" altLang="zh-TW" dirty="0">
                <a:solidFill>
                  <a:schemeClr val="bg1"/>
                </a:solidFill>
              </a:rPr>
              <a:t>【</a:t>
            </a:r>
            <a:r>
              <a:rPr lang="zh-TW" altLang="en-US" dirty="0">
                <a:solidFill>
                  <a:schemeClr val="bg1"/>
                </a:solidFill>
              </a:rPr>
              <a:t>方知樂學教育有限公司（</a:t>
            </a:r>
            <a:r>
              <a:rPr lang="en-US" altLang="zh-TW" dirty="0" err="1">
                <a:solidFill>
                  <a:schemeClr val="bg1"/>
                </a:solidFill>
              </a:rPr>
              <a:t>FunPharm</a:t>
            </a:r>
            <a:r>
              <a:rPr lang="zh-TW" altLang="en-US" dirty="0">
                <a:solidFill>
                  <a:schemeClr val="bg1"/>
                </a:solidFill>
              </a:rPr>
              <a:t>）</a:t>
            </a:r>
            <a:r>
              <a:rPr lang="en-US" altLang="zh-TW" dirty="0">
                <a:solidFill>
                  <a:schemeClr val="bg1"/>
                </a:solidFill>
              </a:rPr>
              <a:t>】</a:t>
            </a:r>
            <a:r>
              <a:rPr lang="zh-TW" altLang="en-US" dirty="0">
                <a:solidFill>
                  <a:prstClr val="white"/>
                </a:solidFill>
              </a:rPr>
              <a:t>獨立編製，內容包含依法授權（如 </a:t>
            </a:r>
            <a:r>
              <a:rPr lang="en-US" altLang="zh-TW" dirty="0" err="1">
                <a:solidFill>
                  <a:prstClr val="white"/>
                </a:solidFill>
              </a:rPr>
              <a:t>Flaticon</a:t>
            </a:r>
            <a:r>
              <a:rPr lang="en-US" altLang="zh-TW" dirty="0">
                <a:solidFill>
                  <a:prstClr val="white"/>
                </a:solidFill>
              </a:rPr>
              <a:t> </a:t>
            </a:r>
            <a:r>
              <a:rPr lang="zh-TW" altLang="en-US" dirty="0">
                <a:solidFill>
                  <a:prstClr val="white"/>
                </a:solidFill>
              </a:rPr>
              <a:t>圖庫授權）之圖像、</a:t>
            </a:r>
            <a:r>
              <a:rPr lang="en-US" altLang="zh-TW" dirty="0">
                <a:solidFill>
                  <a:prstClr val="white"/>
                </a:solidFill>
              </a:rPr>
              <a:t>AI</a:t>
            </a:r>
            <a:r>
              <a:rPr lang="zh-TW" altLang="en-US" dirty="0">
                <a:solidFill>
                  <a:prstClr val="white"/>
                </a:solidFill>
              </a:rPr>
              <a:t>生成後製圖片、政府開放資源與原創設計，</a:t>
            </a:r>
            <a:r>
              <a:rPr lang="zh-TW" altLang="en-US" b="1" dirty="0">
                <a:solidFill>
                  <a:prstClr val="white"/>
                </a:solidFill>
              </a:rPr>
              <a:t>未經書面授權，請勿以任何形式轉載、重製、翻印、散布或用於商業用途。侵害權利者將依法追究。</a:t>
            </a:r>
          </a:p>
        </p:txBody>
      </p:sp>
    </p:spTree>
    <p:extLst>
      <p:ext uri="{BB962C8B-B14F-4D97-AF65-F5344CB8AC3E}">
        <p14:creationId xmlns:p14="http://schemas.microsoft.com/office/powerpoint/2010/main" val="7995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F5E67-A978-C14B-681A-A1C9A7639FE8}"/>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4A4F5BCB-C79A-0735-84CA-E55BE859C192}"/>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7" name="十字形 26">
            <a:extLst>
              <a:ext uri="{FF2B5EF4-FFF2-40B4-BE49-F238E27FC236}">
                <a16:creationId xmlns:a16="http://schemas.microsoft.com/office/drawing/2014/main" id="{E4A951CA-6853-DA59-102B-AF4A1138C296}"/>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29" name="群組 28">
            <a:extLst>
              <a:ext uri="{FF2B5EF4-FFF2-40B4-BE49-F238E27FC236}">
                <a16:creationId xmlns:a16="http://schemas.microsoft.com/office/drawing/2014/main" id="{1E14BF48-23E6-4C45-D063-42707B9C252D}"/>
              </a:ext>
            </a:extLst>
          </p:cNvPr>
          <p:cNvGrpSpPr/>
          <p:nvPr/>
        </p:nvGrpSpPr>
        <p:grpSpPr>
          <a:xfrm>
            <a:off x="11642888" y="1664777"/>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6EA74C9A-4582-5D32-6959-07599E6F575C}"/>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1" name="直線接點 30">
              <a:extLst>
                <a:ext uri="{FF2B5EF4-FFF2-40B4-BE49-F238E27FC236}">
                  <a16:creationId xmlns:a16="http://schemas.microsoft.com/office/drawing/2014/main" id="{71D58384-B94B-8C0F-EC40-E9CCADA88E0D}"/>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95526CC2-614D-2D3C-DCB4-053F9B01B2EF}"/>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2B45F167-F0D5-6574-1717-C3924CE31DF7}"/>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4" name="直線接點 33">
              <a:extLst>
                <a:ext uri="{FF2B5EF4-FFF2-40B4-BE49-F238E27FC236}">
                  <a16:creationId xmlns:a16="http://schemas.microsoft.com/office/drawing/2014/main" id="{44C3D8D5-5E06-744F-6BC8-A345CDDB3049}"/>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8054D99E-3904-A276-36D2-835427D76AC0}"/>
              </a:ext>
            </a:extLst>
          </p:cNvPr>
          <p:cNvSpPr/>
          <p:nvPr/>
        </p:nvSpPr>
        <p:spPr>
          <a:xfrm flipH="1">
            <a:off x="11290477" y="5360824"/>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8" name="群組 7">
            <a:extLst>
              <a:ext uri="{FF2B5EF4-FFF2-40B4-BE49-F238E27FC236}">
                <a16:creationId xmlns:a16="http://schemas.microsoft.com/office/drawing/2014/main" id="{9CAA8353-888A-4390-BECA-377D1A4D152B}"/>
              </a:ext>
            </a:extLst>
          </p:cNvPr>
          <p:cNvGrpSpPr/>
          <p:nvPr/>
        </p:nvGrpSpPr>
        <p:grpSpPr>
          <a:xfrm>
            <a:off x="-1909302" y="4725264"/>
            <a:ext cx="16010604" cy="3361512"/>
            <a:chOff x="-1234736" y="4725264"/>
            <a:chExt cx="16010604" cy="3361512"/>
          </a:xfrm>
        </p:grpSpPr>
        <p:grpSp>
          <p:nvGrpSpPr>
            <p:cNvPr id="36" name="群組 35">
              <a:extLst>
                <a:ext uri="{FF2B5EF4-FFF2-40B4-BE49-F238E27FC236}">
                  <a16:creationId xmlns:a16="http://schemas.microsoft.com/office/drawing/2014/main" id="{88B1D174-98F8-BA0F-1532-069D7EDB32B6}"/>
                </a:ext>
              </a:extLst>
            </p:cNvPr>
            <p:cNvGrpSpPr>
              <a:grpSpLocks/>
            </p:cNvGrpSpPr>
            <p:nvPr/>
          </p:nvGrpSpPr>
          <p:grpSpPr>
            <a:xfrm>
              <a:off x="-1234736" y="4725264"/>
              <a:ext cx="3356010" cy="3361512"/>
              <a:chOff x="9183091" y="4475589"/>
              <a:chExt cx="2103005" cy="2103005"/>
            </a:xfrm>
            <a:solidFill>
              <a:srgbClr val="0E5B93">
                <a:alpha val="50000"/>
              </a:srgbClr>
            </a:solidFill>
          </p:grpSpPr>
          <p:grpSp>
            <p:nvGrpSpPr>
              <p:cNvPr id="37" name="群組 36">
                <a:extLst>
                  <a:ext uri="{FF2B5EF4-FFF2-40B4-BE49-F238E27FC236}">
                    <a16:creationId xmlns:a16="http://schemas.microsoft.com/office/drawing/2014/main" id="{D370324B-DAD9-7905-ABE5-B9422342AFAC}"/>
                  </a:ext>
                </a:extLst>
              </p:cNvPr>
              <p:cNvGrpSpPr/>
              <p:nvPr/>
            </p:nvGrpSpPr>
            <p:grpSpPr>
              <a:xfrm rot="2700000">
                <a:off x="9183091" y="4475589"/>
                <a:ext cx="2103005" cy="2103005"/>
                <a:chOff x="9285315" y="4586316"/>
                <a:chExt cx="311112" cy="311112"/>
              </a:xfrm>
              <a:grpFill/>
            </p:grpSpPr>
            <p:sp>
              <p:nvSpPr>
                <p:cNvPr id="40" name="圓形: 空心 39">
                  <a:extLst>
                    <a:ext uri="{FF2B5EF4-FFF2-40B4-BE49-F238E27FC236}">
                      <a16:creationId xmlns:a16="http://schemas.microsoft.com/office/drawing/2014/main" id="{A717566B-20D6-D7C7-60DF-8E12738228CA}"/>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1" name="直線接點 40">
                  <a:extLst>
                    <a:ext uri="{FF2B5EF4-FFF2-40B4-BE49-F238E27FC236}">
                      <a16:creationId xmlns:a16="http://schemas.microsoft.com/office/drawing/2014/main" id="{04904A15-3538-00FB-8F6D-3727E19C572F}"/>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8" name="文字方塊 37">
                <a:extLst>
                  <a:ext uri="{FF2B5EF4-FFF2-40B4-BE49-F238E27FC236}">
                    <a16:creationId xmlns:a16="http://schemas.microsoft.com/office/drawing/2014/main" id="{5564D538-5816-BED2-D7DE-B1362F704980}"/>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39" name="文字方塊 38">
                <a:extLst>
                  <a:ext uri="{FF2B5EF4-FFF2-40B4-BE49-F238E27FC236}">
                    <a16:creationId xmlns:a16="http://schemas.microsoft.com/office/drawing/2014/main" id="{4707D0DE-079D-EDB3-23A5-91A75675AC94}"/>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42" name="群組 41">
              <a:extLst>
                <a:ext uri="{FF2B5EF4-FFF2-40B4-BE49-F238E27FC236}">
                  <a16:creationId xmlns:a16="http://schemas.microsoft.com/office/drawing/2014/main" id="{14AB5E11-5CBE-4B9E-DB74-DE35631737B9}"/>
                </a:ext>
              </a:extLst>
            </p:cNvPr>
            <p:cNvGrpSpPr>
              <a:grpSpLocks/>
            </p:cNvGrpSpPr>
            <p:nvPr/>
          </p:nvGrpSpPr>
          <p:grpSpPr>
            <a:xfrm>
              <a:off x="2092012" y="5803196"/>
              <a:ext cx="1899121" cy="1902235"/>
              <a:chOff x="9183091" y="4475589"/>
              <a:chExt cx="2103005" cy="2103005"/>
            </a:xfrm>
            <a:solidFill>
              <a:srgbClr val="0E5B93">
                <a:alpha val="50000"/>
              </a:srgbClr>
            </a:solidFill>
          </p:grpSpPr>
          <p:grpSp>
            <p:nvGrpSpPr>
              <p:cNvPr id="43" name="群組 42">
                <a:extLst>
                  <a:ext uri="{FF2B5EF4-FFF2-40B4-BE49-F238E27FC236}">
                    <a16:creationId xmlns:a16="http://schemas.microsoft.com/office/drawing/2014/main" id="{4929D83A-A3E4-3060-88FB-B34497E4D886}"/>
                  </a:ext>
                </a:extLst>
              </p:cNvPr>
              <p:cNvGrpSpPr/>
              <p:nvPr/>
            </p:nvGrpSpPr>
            <p:grpSpPr>
              <a:xfrm rot="2700000">
                <a:off x="9183091" y="4475589"/>
                <a:ext cx="2103005" cy="2103005"/>
                <a:chOff x="9285315" y="4586316"/>
                <a:chExt cx="311112" cy="311112"/>
              </a:xfrm>
              <a:grpFill/>
            </p:grpSpPr>
            <p:sp>
              <p:nvSpPr>
                <p:cNvPr id="46" name="圓形: 空心 45">
                  <a:extLst>
                    <a:ext uri="{FF2B5EF4-FFF2-40B4-BE49-F238E27FC236}">
                      <a16:creationId xmlns:a16="http://schemas.microsoft.com/office/drawing/2014/main" id="{E19448B3-FCE8-68DD-25F3-FFE27B124034}"/>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7" name="直線接點 46">
                  <a:extLst>
                    <a:ext uri="{FF2B5EF4-FFF2-40B4-BE49-F238E27FC236}">
                      <a16:creationId xmlns:a16="http://schemas.microsoft.com/office/drawing/2014/main" id="{1ABE5A57-2C15-99BD-D7E4-722599247415}"/>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44" name="文字方塊 43">
                <a:extLst>
                  <a:ext uri="{FF2B5EF4-FFF2-40B4-BE49-F238E27FC236}">
                    <a16:creationId xmlns:a16="http://schemas.microsoft.com/office/drawing/2014/main" id="{F10B7C03-2A5E-CE48-48B8-5BF238C61798}"/>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5" name="文字方塊 44">
                <a:extLst>
                  <a:ext uri="{FF2B5EF4-FFF2-40B4-BE49-F238E27FC236}">
                    <a16:creationId xmlns:a16="http://schemas.microsoft.com/office/drawing/2014/main" id="{F7DE73B1-9C49-CDC6-0F70-4884D13C70C2}"/>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60" name="群組 59">
              <a:extLst>
                <a:ext uri="{FF2B5EF4-FFF2-40B4-BE49-F238E27FC236}">
                  <a16:creationId xmlns:a16="http://schemas.microsoft.com/office/drawing/2014/main" id="{221F244C-82AA-DEC4-C6D5-ADFAB7AC4B32}"/>
                </a:ext>
              </a:extLst>
            </p:cNvPr>
            <p:cNvGrpSpPr>
              <a:grpSpLocks/>
            </p:cNvGrpSpPr>
            <p:nvPr/>
          </p:nvGrpSpPr>
          <p:grpSpPr>
            <a:xfrm>
              <a:off x="11419858" y="4725264"/>
              <a:ext cx="3356010" cy="3361512"/>
              <a:chOff x="9183091" y="4475589"/>
              <a:chExt cx="2103005" cy="2103005"/>
            </a:xfrm>
            <a:solidFill>
              <a:srgbClr val="0E5B93">
                <a:alpha val="50000"/>
              </a:srgbClr>
            </a:solidFill>
          </p:grpSpPr>
          <p:grpSp>
            <p:nvGrpSpPr>
              <p:cNvPr id="61" name="群組 60">
                <a:extLst>
                  <a:ext uri="{FF2B5EF4-FFF2-40B4-BE49-F238E27FC236}">
                    <a16:creationId xmlns:a16="http://schemas.microsoft.com/office/drawing/2014/main" id="{C35867A6-889D-D42E-B41B-16108D46CB17}"/>
                  </a:ext>
                </a:extLst>
              </p:cNvPr>
              <p:cNvGrpSpPr/>
              <p:nvPr/>
            </p:nvGrpSpPr>
            <p:grpSpPr>
              <a:xfrm rot="2700000">
                <a:off x="9183091" y="4475589"/>
                <a:ext cx="2103005" cy="2103005"/>
                <a:chOff x="9285315" y="4586316"/>
                <a:chExt cx="311112" cy="311112"/>
              </a:xfrm>
              <a:grpFill/>
            </p:grpSpPr>
            <p:sp>
              <p:nvSpPr>
                <p:cNvPr id="64" name="圓形: 空心 63">
                  <a:extLst>
                    <a:ext uri="{FF2B5EF4-FFF2-40B4-BE49-F238E27FC236}">
                      <a16:creationId xmlns:a16="http://schemas.microsoft.com/office/drawing/2014/main" id="{34C3FD99-7A30-859D-7DBD-65B3DB8B3486}"/>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65" name="直線接點 64">
                  <a:extLst>
                    <a:ext uri="{FF2B5EF4-FFF2-40B4-BE49-F238E27FC236}">
                      <a16:creationId xmlns:a16="http://schemas.microsoft.com/office/drawing/2014/main" id="{91B8E956-8946-A2F1-C7CF-F8D4DB608EFD}"/>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2" name="文字方塊 61">
                <a:extLst>
                  <a:ext uri="{FF2B5EF4-FFF2-40B4-BE49-F238E27FC236}">
                    <a16:creationId xmlns:a16="http://schemas.microsoft.com/office/drawing/2014/main" id="{7B16E48D-A036-8F54-AB60-DD494E13EED9}"/>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63" name="文字方塊 62">
                <a:extLst>
                  <a:ext uri="{FF2B5EF4-FFF2-40B4-BE49-F238E27FC236}">
                    <a16:creationId xmlns:a16="http://schemas.microsoft.com/office/drawing/2014/main" id="{8AE2ECD9-5F78-60A6-0F3F-C84C36BAE221}"/>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66" name="群組 65">
              <a:extLst>
                <a:ext uri="{FF2B5EF4-FFF2-40B4-BE49-F238E27FC236}">
                  <a16:creationId xmlns:a16="http://schemas.microsoft.com/office/drawing/2014/main" id="{93BEB6E9-085A-5E80-2DAB-6DAFBB42A94F}"/>
                </a:ext>
              </a:extLst>
            </p:cNvPr>
            <p:cNvGrpSpPr>
              <a:grpSpLocks/>
            </p:cNvGrpSpPr>
            <p:nvPr/>
          </p:nvGrpSpPr>
          <p:grpSpPr>
            <a:xfrm>
              <a:off x="9536533" y="5743181"/>
              <a:ext cx="1899121" cy="1902235"/>
              <a:chOff x="9183091" y="4475589"/>
              <a:chExt cx="2103005" cy="2103005"/>
            </a:xfrm>
            <a:solidFill>
              <a:srgbClr val="0E5B93">
                <a:alpha val="50000"/>
              </a:srgbClr>
            </a:solidFill>
          </p:grpSpPr>
          <p:grpSp>
            <p:nvGrpSpPr>
              <p:cNvPr id="67" name="群組 66">
                <a:extLst>
                  <a:ext uri="{FF2B5EF4-FFF2-40B4-BE49-F238E27FC236}">
                    <a16:creationId xmlns:a16="http://schemas.microsoft.com/office/drawing/2014/main" id="{F5E4CCE9-CFC5-F136-2A6F-FBB1A9EEF670}"/>
                  </a:ext>
                </a:extLst>
              </p:cNvPr>
              <p:cNvGrpSpPr/>
              <p:nvPr/>
            </p:nvGrpSpPr>
            <p:grpSpPr>
              <a:xfrm rot="2700000">
                <a:off x="9183091" y="4475589"/>
                <a:ext cx="2103005" cy="2103005"/>
                <a:chOff x="9285315" y="4586316"/>
                <a:chExt cx="311112" cy="311112"/>
              </a:xfrm>
              <a:grpFill/>
            </p:grpSpPr>
            <p:sp>
              <p:nvSpPr>
                <p:cNvPr id="70" name="圓形: 空心 69">
                  <a:extLst>
                    <a:ext uri="{FF2B5EF4-FFF2-40B4-BE49-F238E27FC236}">
                      <a16:creationId xmlns:a16="http://schemas.microsoft.com/office/drawing/2014/main" id="{EDCE5584-0CD7-DC9F-4F93-F67D90C78CBC}"/>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71" name="直線接點 70">
                  <a:extLst>
                    <a:ext uri="{FF2B5EF4-FFF2-40B4-BE49-F238E27FC236}">
                      <a16:creationId xmlns:a16="http://schemas.microsoft.com/office/drawing/2014/main" id="{5FC1813A-A0B0-A34F-1E10-A5411F6DF194}"/>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8" name="文字方塊 67">
                <a:extLst>
                  <a:ext uri="{FF2B5EF4-FFF2-40B4-BE49-F238E27FC236}">
                    <a16:creationId xmlns:a16="http://schemas.microsoft.com/office/drawing/2014/main" id="{40A07C98-D597-9A1B-3E48-5C5E715ED953}"/>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69" name="文字方塊 68">
                <a:extLst>
                  <a:ext uri="{FF2B5EF4-FFF2-40B4-BE49-F238E27FC236}">
                    <a16:creationId xmlns:a16="http://schemas.microsoft.com/office/drawing/2014/main" id="{73D71439-B993-B986-97AD-2017F2E19A3C}"/>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sp>
        <p:nvSpPr>
          <p:cNvPr id="5" name="橢圓 4">
            <a:extLst>
              <a:ext uri="{FF2B5EF4-FFF2-40B4-BE49-F238E27FC236}">
                <a16:creationId xmlns:a16="http://schemas.microsoft.com/office/drawing/2014/main" id="{AB4C31D0-8330-0615-3790-02449E788597}"/>
              </a:ext>
            </a:extLst>
          </p:cNvPr>
          <p:cNvSpPr/>
          <p:nvPr/>
        </p:nvSpPr>
        <p:spPr>
          <a:xfrm>
            <a:off x="5574539" y="2897969"/>
            <a:ext cx="1042921" cy="1042921"/>
          </a:xfrm>
          <a:prstGeom prst="ellipse">
            <a:avLst/>
          </a:prstGeom>
          <a:solidFill>
            <a:schemeClr val="bg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76" name="直線接點 75">
            <a:extLst>
              <a:ext uri="{FF2B5EF4-FFF2-40B4-BE49-F238E27FC236}">
                <a16:creationId xmlns:a16="http://schemas.microsoft.com/office/drawing/2014/main" id="{8B587068-4E87-F107-6058-6FD243802D81}"/>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77" name="標題 3">
            <a:extLst>
              <a:ext uri="{FF2B5EF4-FFF2-40B4-BE49-F238E27FC236}">
                <a16:creationId xmlns:a16="http://schemas.microsoft.com/office/drawing/2014/main" id="{BFB0D0A3-42BB-0CD8-935A-20FFA5497708}"/>
              </a:ext>
            </a:extLst>
          </p:cNvPr>
          <p:cNvSpPr txBox="1">
            <a:spLocks/>
          </p:cNvSpPr>
          <p:nvPr/>
        </p:nvSpPr>
        <p:spPr>
          <a:xfrm>
            <a:off x="766763" y="815982"/>
            <a:ext cx="6981924" cy="82391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青光眼了，該怎麼辦</a:t>
            </a:r>
            <a:r>
              <a:rPr lang="en-US" altLang="zh-TW"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endPar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3" name="文字方塊 12">
            <a:extLst>
              <a:ext uri="{FF2B5EF4-FFF2-40B4-BE49-F238E27FC236}">
                <a16:creationId xmlns:a16="http://schemas.microsoft.com/office/drawing/2014/main" id="{1F3AEE6D-BAD9-4312-ED11-25875EB1D37E}"/>
              </a:ext>
            </a:extLst>
          </p:cNvPr>
          <p:cNvSpPr txBox="1"/>
          <p:nvPr/>
        </p:nvSpPr>
        <p:spPr>
          <a:xfrm>
            <a:off x="1813205" y="4898997"/>
            <a:ext cx="9075039" cy="70788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zh-TW" altLang="en-US" sz="40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手術面之考量</a:t>
            </a:r>
            <a:r>
              <a:rPr lang="en-US" altLang="zh-TW" sz="40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40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口服</a:t>
            </a:r>
            <a:r>
              <a:rPr lang="en-US" altLang="zh-TW" sz="40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40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眼藥皆</a:t>
            </a:r>
            <a:r>
              <a:rPr lang="zh-TW" altLang="en-US" sz="40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無效</a:t>
            </a:r>
            <a:r>
              <a:rPr lang="zh-TW" altLang="en-US" sz="40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時</a:t>
            </a:r>
          </a:p>
        </p:txBody>
      </p:sp>
      <p:sp>
        <p:nvSpPr>
          <p:cNvPr id="6" name="文字方塊 5">
            <a:extLst>
              <a:ext uri="{FF2B5EF4-FFF2-40B4-BE49-F238E27FC236}">
                <a16:creationId xmlns:a16="http://schemas.microsoft.com/office/drawing/2014/main" id="{14B3C7F5-52E8-3C1D-9BCB-D04E021BACE3}"/>
              </a:ext>
            </a:extLst>
          </p:cNvPr>
          <p:cNvSpPr txBox="1"/>
          <p:nvPr/>
        </p:nvSpPr>
        <p:spPr>
          <a:xfrm>
            <a:off x="1813205" y="5715242"/>
            <a:ext cx="9075039" cy="70788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zh-TW" altLang="en-US" sz="40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急性青光眼</a:t>
            </a:r>
            <a:r>
              <a:rPr lang="zh-TW" altLang="en-US" sz="40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的發生時</a:t>
            </a:r>
          </a:p>
        </p:txBody>
      </p:sp>
      <p:grpSp>
        <p:nvGrpSpPr>
          <p:cNvPr id="84" name="群組 83">
            <a:extLst>
              <a:ext uri="{FF2B5EF4-FFF2-40B4-BE49-F238E27FC236}">
                <a16:creationId xmlns:a16="http://schemas.microsoft.com/office/drawing/2014/main" id="{B22E22D3-EF97-FDD2-2CE0-2F1D6C8A5DED}"/>
              </a:ext>
            </a:extLst>
          </p:cNvPr>
          <p:cNvGrpSpPr/>
          <p:nvPr/>
        </p:nvGrpSpPr>
        <p:grpSpPr>
          <a:xfrm>
            <a:off x="2474402" y="2018812"/>
            <a:ext cx="2077916" cy="2515259"/>
            <a:chOff x="2474402" y="2018812"/>
            <a:chExt cx="2077916" cy="2515259"/>
          </a:xfrm>
        </p:grpSpPr>
        <p:pic>
          <p:nvPicPr>
            <p:cNvPr id="26" name="圖片 25">
              <a:extLst>
                <a:ext uri="{FF2B5EF4-FFF2-40B4-BE49-F238E27FC236}">
                  <a16:creationId xmlns:a16="http://schemas.microsoft.com/office/drawing/2014/main" id="{9C798DEA-19AF-6A59-5520-E724947351AB}"/>
                </a:ext>
              </a:extLst>
            </p:cNvPr>
            <p:cNvPicPr>
              <a:picLocks/>
            </p:cNvPicPr>
            <p:nvPr/>
          </p:nvPicPr>
          <p:blipFill>
            <a:blip r:embed="rId4"/>
            <a:srcRect l="7335" t="8325" r="9758" b="8768"/>
            <a:stretch/>
          </p:blipFill>
          <p:spPr>
            <a:xfrm>
              <a:off x="2474402" y="2452747"/>
              <a:ext cx="2077916" cy="2081324"/>
            </a:xfrm>
            <a:prstGeom prst="ellipse">
              <a:avLst/>
            </a:prstGeom>
          </p:spPr>
        </p:pic>
        <p:grpSp>
          <p:nvGrpSpPr>
            <p:cNvPr id="10" name="群組 9">
              <a:extLst>
                <a:ext uri="{FF2B5EF4-FFF2-40B4-BE49-F238E27FC236}">
                  <a16:creationId xmlns:a16="http://schemas.microsoft.com/office/drawing/2014/main" id="{3E9BB721-E891-04D4-8FF0-D2C38B93A37C}"/>
                </a:ext>
              </a:extLst>
            </p:cNvPr>
            <p:cNvGrpSpPr/>
            <p:nvPr/>
          </p:nvGrpSpPr>
          <p:grpSpPr>
            <a:xfrm>
              <a:off x="2884372" y="2018812"/>
              <a:ext cx="1257975" cy="642024"/>
              <a:chOff x="8486135" y="2140952"/>
              <a:chExt cx="3210032" cy="3225055"/>
            </a:xfrm>
            <a:solidFill>
              <a:srgbClr val="0E5B93"/>
            </a:solidFill>
          </p:grpSpPr>
          <p:sp>
            <p:nvSpPr>
              <p:cNvPr id="11" name="Google Shape;801;p37">
                <a:extLst>
                  <a:ext uri="{FF2B5EF4-FFF2-40B4-BE49-F238E27FC236}">
                    <a16:creationId xmlns:a16="http://schemas.microsoft.com/office/drawing/2014/main" id="{58917250-106E-18C4-ED5D-51BEBA0AE160}"/>
                  </a:ext>
                </a:extLst>
              </p:cNvPr>
              <p:cNvSpPr>
                <a:spLocks/>
              </p:cNvSpPr>
              <p:nvPr/>
            </p:nvSpPr>
            <p:spPr>
              <a:xfrm>
                <a:off x="8486167" y="2156007"/>
                <a:ext cx="3210000" cy="3210000"/>
              </a:xfrm>
              <a:prstGeom prst="roundRect">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2" name="橢圓 11">
                <a:extLst>
                  <a:ext uri="{FF2B5EF4-FFF2-40B4-BE49-F238E27FC236}">
                    <a16:creationId xmlns:a16="http://schemas.microsoft.com/office/drawing/2014/main" id="{49A33D14-C719-C0E6-0930-F31AD78321EB}"/>
                  </a:ext>
                </a:extLst>
              </p:cNvPr>
              <p:cNvSpPr>
                <a:spLocks/>
              </p:cNvSpPr>
              <p:nvPr/>
            </p:nvSpPr>
            <p:spPr>
              <a:xfrm>
                <a:off x="8486135" y="2140952"/>
                <a:ext cx="3210000" cy="3210000"/>
              </a:xfrm>
              <a:prstGeom prst="roundRect">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初期</a:t>
                </a:r>
                <a:endPar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grpSp>
        <p:nvGrpSpPr>
          <p:cNvPr id="86" name="群組 85">
            <a:extLst>
              <a:ext uri="{FF2B5EF4-FFF2-40B4-BE49-F238E27FC236}">
                <a16:creationId xmlns:a16="http://schemas.microsoft.com/office/drawing/2014/main" id="{61EAA6C5-BC61-A53E-3F87-656D3A4DB885}"/>
              </a:ext>
            </a:extLst>
          </p:cNvPr>
          <p:cNvGrpSpPr/>
          <p:nvPr/>
        </p:nvGrpSpPr>
        <p:grpSpPr>
          <a:xfrm>
            <a:off x="5188010" y="2018812"/>
            <a:ext cx="2112292" cy="2515259"/>
            <a:chOff x="5188010" y="2018812"/>
            <a:chExt cx="2112292" cy="2515259"/>
          </a:xfrm>
        </p:grpSpPr>
        <p:pic>
          <p:nvPicPr>
            <p:cNvPr id="54" name="圖片 53">
              <a:extLst>
                <a:ext uri="{FF2B5EF4-FFF2-40B4-BE49-F238E27FC236}">
                  <a16:creationId xmlns:a16="http://schemas.microsoft.com/office/drawing/2014/main" id="{12620E9C-145B-69D0-DAF9-4F791A6991E0}"/>
                </a:ext>
              </a:extLst>
            </p:cNvPr>
            <p:cNvPicPr>
              <a:picLocks/>
            </p:cNvPicPr>
            <p:nvPr/>
          </p:nvPicPr>
          <p:blipFill>
            <a:blip r:embed="rId5"/>
            <a:srcRect l="2609" t="2609" r="1758" b="1758"/>
            <a:stretch/>
          </p:blipFill>
          <p:spPr>
            <a:xfrm>
              <a:off x="5188010" y="2421989"/>
              <a:ext cx="2112292" cy="2112082"/>
            </a:xfrm>
            <a:prstGeom prst="ellipse">
              <a:avLst/>
            </a:prstGeom>
          </p:spPr>
        </p:pic>
        <p:grpSp>
          <p:nvGrpSpPr>
            <p:cNvPr id="14" name="群組 13">
              <a:extLst>
                <a:ext uri="{FF2B5EF4-FFF2-40B4-BE49-F238E27FC236}">
                  <a16:creationId xmlns:a16="http://schemas.microsoft.com/office/drawing/2014/main" id="{24D454B5-5670-D142-9F2A-392B3EC499A3}"/>
                </a:ext>
              </a:extLst>
            </p:cNvPr>
            <p:cNvGrpSpPr/>
            <p:nvPr/>
          </p:nvGrpSpPr>
          <p:grpSpPr>
            <a:xfrm>
              <a:off x="5615168" y="2018812"/>
              <a:ext cx="1257975" cy="642024"/>
              <a:chOff x="8486135" y="2140952"/>
              <a:chExt cx="3210032" cy="3225055"/>
            </a:xfrm>
            <a:solidFill>
              <a:srgbClr val="0E5B93"/>
            </a:solidFill>
          </p:grpSpPr>
          <p:sp>
            <p:nvSpPr>
              <p:cNvPr id="15" name="Google Shape;801;p37">
                <a:extLst>
                  <a:ext uri="{FF2B5EF4-FFF2-40B4-BE49-F238E27FC236}">
                    <a16:creationId xmlns:a16="http://schemas.microsoft.com/office/drawing/2014/main" id="{E199D84F-8CE8-AD7B-E54F-6756FDA54A67}"/>
                  </a:ext>
                </a:extLst>
              </p:cNvPr>
              <p:cNvSpPr>
                <a:spLocks/>
              </p:cNvSpPr>
              <p:nvPr/>
            </p:nvSpPr>
            <p:spPr>
              <a:xfrm>
                <a:off x="8486167" y="2156007"/>
                <a:ext cx="3210000" cy="3210000"/>
              </a:xfrm>
              <a:prstGeom prst="roundRect">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6" name="橢圓 11">
                <a:extLst>
                  <a:ext uri="{FF2B5EF4-FFF2-40B4-BE49-F238E27FC236}">
                    <a16:creationId xmlns:a16="http://schemas.microsoft.com/office/drawing/2014/main" id="{AE6C54D6-6B39-B1C8-2093-F3165348940B}"/>
                  </a:ext>
                </a:extLst>
              </p:cNvPr>
              <p:cNvSpPr>
                <a:spLocks/>
              </p:cNvSpPr>
              <p:nvPr/>
            </p:nvSpPr>
            <p:spPr>
              <a:xfrm>
                <a:off x="8486135" y="2140952"/>
                <a:ext cx="3210000" cy="3210000"/>
              </a:xfrm>
              <a:prstGeom prst="roundRect">
                <a:avLst/>
              </a:prstGeom>
              <a:solidFill>
                <a:schemeClr val="accent2"/>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中期</a:t>
                </a:r>
                <a:endPar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grpSp>
        <p:nvGrpSpPr>
          <p:cNvPr id="87" name="群組 86">
            <a:extLst>
              <a:ext uri="{FF2B5EF4-FFF2-40B4-BE49-F238E27FC236}">
                <a16:creationId xmlns:a16="http://schemas.microsoft.com/office/drawing/2014/main" id="{91556CAD-04F7-2CED-372F-AF3B9451FA74}"/>
              </a:ext>
            </a:extLst>
          </p:cNvPr>
          <p:cNvGrpSpPr/>
          <p:nvPr/>
        </p:nvGrpSpPr>
        <p:grpSpPr>
          <a:xfrm>
            <a:off x="7935995" y="2018812"/>
            <a:ext cx="2112299" cy="2494976"/>
            <a:chOff x="7935995" y="2018812"/>
            <a:chExt cx="2112299" cy="2494976"/>
          </a:xfrm>
        </p:grpSpPr>
        <p:pic>
          <p:nvPicPr>
            <p:cNvPr id="83" name="圖片 82">
              <a:extLst>
                <a:ext uri="{FF2B5EF4-FFF2-40B4-BE49-F238E27FC236}">
                  <a16:creationId xmlns:a16="http://schemas.microsoft.com/office/drawing/2014/main" id="{47FFAA13-E09B-1CED-1CC7-FD886272E268}"/>
                </a:ext>
              </a:extLst>
            </p:cNvPr>
            <p:cNvPicPr>
              <a:picLocks/>
            </p:cNvPicPr>
            <p:nvPr/>
          </p:nvPicPr>
          <p:blipFill>
            <a:blip r:embed="rId6"/>
            <a:stretch>
              <a:fillRect/>
            </a:stretch>
          </p:blipFill>
          <p:spPr>
            <a:xfrm>
              <a:off x="7935995" y="2432464"/>
              <a:ext cx="2112299" cy="2081324"/>
            </a:xfrm>
            <a:prstGeom prst="ellipse">
              <a:avLst/>
            </a:prstGeom>
          </p:spPr>
        </p:pic>
        <p:grpSp>
          <p:nvGrpSpPr>
            <p:cNvPr id="17" name="群組 16">
              <a:extLst>
                <a:ext uri="{FF2B5EF4-FFF2-40B4-BE49-F238E27FC236}">
                  <a16:creationId xmlns:a16="http://schemas.microsoft.com/office/drawing/2014/main" id="{93E9908C-2877-36B1-943B-FBE94AEEDF8C}"/>
                </a:ext>
              </a:extLst>
            </p:cNvPr>
            <p:cNvGrpSpPr/>
            <p:nvPr/>
          </p:nvGrpSpPr>
          <p:grpSpPr>
            <a:xfrm>
              <a:off x="8363156" y="2018812"/>
              <a:ext cx="1257975" cy="642024"/>
              <a:chOff x="8486135" y="2140952"/>
              <a:chExt cx="3210032" cy="3225055"/>
            </a:xfrm>
            <a:solidFill>
              <a:srgbClr val="FF0000"/>
            </a:solidFill>
          </p:grpSpPr>
          <p:sp>
            <p:nvSpPr>
              <p:cNvPr id="18" name="Google Shape;801;p37">
                <a:extLst>
                  <a:ext uri="{FF2B5EF4-FFF2-40B4-BE49-F238E27FC236}">
                    <a16:creationId xmlns:a16="http://schemas.microsoft.com/office/drawing/2014/main" id="{E04809A0-64C4-E61E-A17F-632CCA71FAB0}"/>
                  </a:ext>
                </a:extLst>
              </p:cNvPr>
              <p:cNvSpPr>
                <a:spLocks/>
              </p:cNvSpPr>
              <p:nvPr/>
            </p:nvSpPr>
            <p:spPr>
              <a:xfrm>
                <a:off x="8486167" y="2156007"/>
                <a:ext cx="3210000" cy="3210000"/>
              </a:xfrm>
              <a:prstGeom prst="roundRect">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9" name="橢圓 11">
                <a:extLst>
                  <a:ext uri="{FF2B5EF4-FFF2-40B4-BE49-F238E27FC236}">
                    <a16:creationId xmlns:a16="http://schemas.microsoft.com/office/drawing/2014/main" id="{C423CEFA-20AD-8DF0-98AD-BC6AF80F700A}"/>
                  </a:ext>
                </a:extLst>
              </p:cNvPr>
              <p:cNvSpPr>
                <a:spLocks/>
              </p:cNvSpPr>
              <p:nvPr/>
            </p:nvSpPr>
            <p:spPr>
              <a:xfrm>
                <a:off x="8486135" y="2140952"/>
                <a:ext cx="3210000" cy="3210000"/>
              </a:xfrm>
              <a:prstGeom prst="roundRect">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末期</a:t>
                </a:r>
                <a:endPar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spTree>
    <p:custDataLst>
      <p:tags r:id="rId1"/>
    </p:custDataLst>
    <p:extLst>
      <p:ext uri="{BB962C8B-B14F-4D97-AF65-F5344CB8AC3E}">
        <p14:creationId xmlns:p14="http://schemas.microsoft.com/office/powerpoint/2010/main" val="179479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fade">
                                      <p:cBhvr>
                                        <p:cTn id="11" dur="500"/>
                                        <p:tgtEl>
                                          <p:spTgt spid="8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500"/>
                                        <p:tgtEl>
                                          <p:spTgt spid="8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84EAC-4497-34DD-2065-FAC9B61BFE13}"/>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C1E5999B-DECD-2954-1C6E-128244C56B6D}"/>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7" name="十字形 26">
            <a:extLst>
              <a:ext uri="{FF2B5EF4-FFF2-40B4-BE49-F238E27FC236}">
                <a16:creationId xmlns:a16="http://schemas.microsoft.com/office/drawing/2014/main" id="{8F0036E6-8079-8593-AED4-4E7B5F6C7C68}"/>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29" name="群組 28">
            <a:extLst>
              <a:ext uri="{FF2B5EF4-FFF2-40B4-BE49-F238E27FC236}">
                <a16:creationId xmlns:a16="http://schemas.microsoft.com/office/drawing/2014/main" id="{DBE5F4C2-E99B-3C15-B4A9-02F5639AE529}"/>
              </a:ext>
            </a:extLst>
          </p:cNvPr>
          <p:cNvGrpSpPr/>
          <p:nvPr/>
        </p:nvGrpSpPr>
        <p:grpSpPr>
          <a:xfrm>
            <a:off x="11642888" y="1664777"/>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5A8B452F-CFF2-0B2B-4036-6A8F1D7325BD}"/>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1" name="直線接點 30">
              <a:extLst>
                <a:ext uri="{FF2B5EF4-FFF2-40B4-BE49-F238E27FC236}">
                  <a16:creationId xmlns:a16="http://schemas.microsoft.com/office/drawing/2014/main" id="{92B8B8EE-9B69-3867-B88F-135CD256C3B2}"/>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43C220C1-70EE-D1D9-EEF5-362DA7FFD6BF}"/>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AA3177AD-3C9C-456E-2057-12EA9CDC6721}"/>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4" name="直線接點 33">
              <a:extLst>
                <a:ext uri="{FF2B5EF4-FFF2-40B4-BE49-F238E27FC236}">
                  <a16:creationId xmlns:a16="http://schemas.microsoft.com/office/drawing/2014/main" id="{D1ED4BF5-E74B-3DF5-AA5F-F427AA944579}"/>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D7EB535A-98AE-05CE-1476-3311C25956F3}"/>
              </a:ext>
            </a:extLst>
          </p:cNvPr>
          <p:cNvSpPr/>
          <p:nvPr/>
        </p:nvSpPr>
        <p:spPr>
          <a:xfrm flipH="1">
            <a:off x="11290477" y="5360824"/>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8" name="群組 7">
            <a:extLst>
              <a:ext uri="{FF2B5EF4-FFF2-40B4-BE49-F238E27FC236}">
                <a16:creationId xmlns:a16="http://schemas.microsoft.com/office/drawing/2014/main" id="{3F9CCCB6-42B6-D329-9DC6-6B7A68261C55}"/>
              </a:ext>
            </a:extLst>
          </p:cNvPr>
          <p:cNvGrpSpPr/>
          <p:nvPr/>
        </p:nvGrpSpPr>
        <p:grpSpPr>
          <a:xfrm>
            <a:off x="-1909302" y="4725264"/>
            <a:ext cx="16010604" cy="3361512"/>
            <a:chOff x="-1234736" y="4725264"/>
            <a:chExt cx="16010604" cy="3361512"/>
          </a:xfrm>
        </p:grpSpPr>
        <p:grpSp>
          <p:nvGrpSpPr>
            <p:cNvPr id="36" name="群組 35">
              <a:extLst>
                <a:ext uri="{FF2B5EF4-FFF2-40B4-BE49-F238E27FC236}">
                  <a16:creationId xmlns:a16="http://schemas.microsoft.com/office/drawing/2014/main" id="{C6DFDDC5-C53B-52FE-C68E-C89173BEA283}"/>
                </a:ext>
              </a:extLst>
            </p:cNvPr>
            <p:cNvGrpSpPr>
              <a:grpSpLocks/>
            </p:cNvGrpSpPr>
            <p:nvPr/>
          </p:nvGrpSpPr>
          <p:grpSpPr>
            <a:xfrm>
              <a:off x="-1234736" y="4725264"/>
              <a:ext cx="3356010" cy="3361512"/>
              <a:chOff x="9183091" y="4475589"/>
              <a:chExt cx="2103005" cy="2103005"/>
            </a:xfrm>
            <a:solidFill>
              <a:srgbClr val="0E5B93">
                <a:alpha val="50000"/>
              </a:srgbClr>
            </a:solidFill>
          </p:grpSpPr>
          <p:grpSp>
            <p:nvGrpSpPr>
              <p:cNvPr id="37" name="群組 36">
                <a:extLst>
                  <a:ext uri="{FF2B5EF4-FFF2-40B4-BE49-F238E27FC236}">
                    <a16:creationId xmlns:a16="http://schemas.microsoft.com/office/drawing/2014/main" id="{9FF1E3C2-7291-6B5C-CDB6-A04A86A3E32E}"/>
                  </a:ext>
                </a:extLst>
              </p:cNvPr>
              <p:cNvGrpSpPr/>
              <p:nvPr/>
            </p:nvGrpSpPr>
            <p:grpSpPr>
              <a:xfrm rot="2700000">
                <a:off x="9183091" y="4475589"/>
                <a:ext cx="2103005" cy="2103005"/>
                <a:chOff x="9285315" y="4586316"/>
                <a:chExt cx="311112" cy="311112"/>
              </a:xfrm>
              <a:grpFill/>
            </p:grpSpPr>
            <p:sp>
              <p:nvSpPr>
                <p:cNvPr id="40" name="圓形: 空心 39">
                  <a:extLst>
                    <a:ext uri="{FF2B5EF4-FFF2-40B4-BE49-F238E27FC236}">
                      <a16:creationId xmlns:a16="http://schemas.microsoft.com/office/drawing/2014/main" id="{A8F43BBC-9EF5-727F-1958-2C56ADE75927}"/>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1" name="直線接點 40">
                  <a:extLst>
                    <a:ext uri="{FF2B5EF4-FFF2-40B4-BE49-F238E27FC236}">
                      <a16:creationId xmlns:a16="http://schemas.microsoft.com/office/drawing/2014/main" id="{B624C0BE-AD0C-BB9D-8564-AE9C93601594}"/>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8" name="文字方塊 37">
                <a:extLst>
                  <a:ext uri="{FF2B5EF4-FFF2-40B4-BE49-F238E27FC236}">
                    <a16:creationId xmlns:a16="http://schemas.microsoft.com/office/drawing/2014/main" id="{C0B1D652-474C-CB9E-2BCB-112BD11C4B51}"/>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39" name="文字方塊 38">
                <a:extLst>
                  <a:ext uri="{FF2B5EF4-FFF2-40B4-BE49-F238E27FC236}">
                    <a16:creationId xmlns:a16="http://schemas.microsoft.com/office/drawing/2014/main" id="{4B293845-6D2B-9266-02CE-E43BF8FD1CCD}"/>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42" name="群組 41">
              <a:extLst>
                <a:ext uri="{FF2B5EF4-FFF2-40B4-BE49-F238E27FC236}">
                  <a16:creationId xmlns:a16="http://schemas.microsoft.com/office/drawing/2014/main" id="{2FA493F7-AB33-653D-FD5B-1D1DA352FED8}"/>
                </a:ext>
              </a:extLst>
            </p:cNvPr>
            <p:cNvGrpSpPr>
              <a:grpSpLocks/>
            </p:cNvGrpSpPr>
            <p:nvPr/>
          </p:nvGrpSpPr>
          <p:grpSpPr>
            <a:xfrm>
              <a:off x="2092012" y="5803196"/>
              <a:ext cx="1899121" cy="1902235"/>
              <a:chOff x="9183091" y="4475589"/>
              <a:chExt cx="2103005" cy="2103005"/>
            </a:xfrm>
            <a:solidFill>
              <a:srgbClr val="0E5B93">
                <a:alpha val="50000"/>
              </a:srgbClr>
            </a:solidFill>
          </p:grpSpPr>
          <p:grpSp>
            <p:nvGrpSpPr>
              <p:cNvPr id="43" name="群組 42">
                <a:extLst>
                  <a:ext uri="{FF2B5EF4-FFF2-40B4-BE49-F238E27FC236}">
                    <a16:creationId xmlns:a16="http://schemas.microsoft.com/office/drawing/2014/main" id="{25954967-8608-D29D-A14D-578423E9F760}"/>
                  </a:ext>
                </a:extLst>
              </p:cNvPr>
              <p:cNvGrpSpPr/>
              <p:nvPr/>
            </p:nvGrpSpPr>
            <p:grpSpPr>
              <a:xfrm rot="2700000">
                <a:off x="9183091" y="4475589"/>
                <a:ext cx="2103005" cy="2103005"/>
                <a:chOff x="9285315" y="4586316"/>
                <a:chExt cx="311112" cy="311112"/>
              </a:xfrm>
              <a:grpFill/>
            </p:grpSpPr>
            <p:sp>
              <p:nvSpPr>
                <p:cNvPr id="46" name="圓形: 空心 45">
                  <a:extLst>
                    <a:ext uri="{FF2B5EF4-FFF2-40B4-BE49-F238E27FC236}">
                      <a16:creationId xmlns:a16="http://schemas.microsoft.com/office/drawing/2014/main" id="{7A91ACD0-61E2-D1DB-E8A1-AC2A97593C03}"/>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7" name="直線接點 46">
                  <a:extLst>
                    <a:ext uri="{FF2B5EF4-FFF2-40B4-BE49-F238E27FC236}">
                      <a16:creationId xmlns:a16="http://schemas.microsoft.com/office/drawing/2014/main" id="{1EBD3076-9541-8134-07AC-4DE882640969}"/>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44" name="文字方塊 43">
                <a:extLst>
                  <a:ext uri="{FF2B5EF4-FFF2-40B4-BE49-F238E27FC236}">
                    <a16:creationId xmlns:a16="http://schemas.microsoft.com/office/drawing/2014/main" id="{73565B6C-9A92-D3C5-0EB2-F7580B068AEE}"/>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5" name="文字方塊 44">
                <a:extLst>
                  <a:ext uri="{FF2B5EF4-FFF2-40B4-BE49-F238E27FC236}">
                    <a16:creationId xmlns:a16="http://schemas.microsoft.com/office/drawing/2014/main" id="{4199987D-5CF7-4767-E93E-4C6C53D2997E}"/>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60" name="群組 59">
              <a:extLst>
                <a:ext uri="{FF2B5EF4-FFF2-40B4-BE49-F238E27FC236}">
                  <a16:creationId xmlns:a16="http://schemas.microsoft.com/office/drawing/2014/main" id="{3DA52DFF-37C8-7A80-4C91-22CE61834D59}"/>
                </a:ext>
              </a:extLst>
            </p:cNvPr>
            <p:cNvGrpSpPr>
              <a:grpSpLocks/>
            </p:cNvGrpSpPr>
            <p:nvPr/>
          </p:nvGrpSpPr>
          <p:grpSpPr>
            <a:xfrm>
              <a:off x="11419858" y="4725264"/>
              <a:ext cx="3356010" cy="3361512"/>
              <a:chOff x="9183091" y="4475589"/>
              <a:chExt cx="2103005" cy="2103005"/>
            </a:xfrm>
            <a:solidFill>
              <a:srgbClr val="0E5B93">
                <a:alpha val="50000"/>
              </a:srgbClr>
            </a:solidFill>
          </p:grpSpPr>
          <p:grpSp>
            <p:nvGrpSpPr>
              <p:cNvPr id="61" name="群組 60">
                <a:extLst>
                  <a:ext uri="{FF2B5EF4-FFF2-40B4-BE49-F238E27FC236}">
                    <a16:creationId xmlns:a16="http://schemas.microsoft.com/office/drawing/2014/main" id="{EBC6FE01-336D-A8F2-8B14-59DB920246F5}"/>
                  </a:ext>
                </a:extLst>
              </p:cNvPr>
              <p:cNvGrpSpPr/>
              <p:nvPr/>
            </p:nvGrpSpPr>
            <p:grpSpPr>
              <a:xfrm rot="2700000">
                <a:off x="9183091" y="4475589"/>
                <a:ext cx="2103005" cy="2103005"/>
                <a:chOff x="9285315" y="4586316"/>
                <a:chExt cx="311112" cy="311112"/>
              </a:xfrm>
              <a:grpFill/>
            </p:grpSpPr>
            <p:sp>
              <p:nvSpPr>
                <p:cNvPr id="64" name="圓形: 空心 63">
                  <a:extLst>
                    <a:ext uri="{FF2B5EF4-FFF2-40B4-BE49-F238E27FC236}">
                      <a16:creationId xmlns:a16="http://schemas.microsoft.com/office/drawing/2014/main" id="{7B4D220B-714A-BF68-EA54-E1E461CCE088}"/>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65" name="直線接點 64">
                  <a:extLst>
                    <a:ext uri="{FF2B5EF4-FFF2-40B4-BE49-F238E27FC236}">
                      <a16:creationId xmlns:a16="http://schemas.microsoft.com/office/drawing/2014/main" id="{57496FFC-5BA1-2722-DA19-1747951ECF98}"/>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2" name="文字方塊 61">
                <a:extLst>
                  <a:ext uri="{FF2B5EF4-FFF2-40B4-BE49-F238E27FC236}">
                    <a16:creationId xmlns:a16="http://schemas.microsoft.com/office/drawing/2014/main" id="{20433384-1175-50BF-FAA3-1124A78E0DFB}"/>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63" name="文字方塊 62">
                <a:extLst>
                  <a:ext uri="{FF2B5EF4-FFF2-40B4-BE49-F238E27FC236}">
                    <a16:creationId xmlns:a16="http://schemas.microsoft.com/office/drawing/2014/main" id="{25CCFE31-923B-B2EF-3C48-27828A525475}"/>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66" name="群組 65">
              <a:extLst>
                <a:ext uri="{FF2B5EF4-FFF2-40B4-BE49-F238E27FC236}">
                  <a16:creationId xmlns:a16="http://schemas.microsoft.com/office/drawing/2014/main" id="{A98E0706-538A-F863-4055-7B38BD2A7A66}"/>
                </a:ext>
              </a:extLst>
            </p:cNvPr>
            <p:cNvGrpSpPr>
              <a:grpSpLocks/>
            </p:cNvGrpSpPr>
            <p:nvPr/>
          </p:nvGrpSpPr>
          <p:grpSpPr>
            <a:xfrm>
              <a:off x="9536533" y="5743181"/>
              <a:ext cx="1899121" cy="1902235"/>
              <a:chOff x="9183091" y="4475589"/>
              <a:chExt cx="2103005" cy="2103005"/>
            </a:xfrm>
            <a:solidFill>
              <a:srgbClr val="0E5B93">
                <a:alpha val="50000"/>
              </a:srgbClr>
            </a:solidFill>
          </p:grpSpPr>
          <p:grpSp>
            <p:nvGrpSpPr>
              <p:cNvPr id="67" name="群組 66">
                <a:extLst>
                  <a:ext uri="{FF2B5EF4-FFF2-40B4-BE49-F238E27FC236}">
                    <a16:creationId xmlns:a16="http://schemas.microsoft.com/office/drawing/2014/main" id="{C9AB2C0B-0D2C-2B0B-2BD4-A29AFFB8655B}"/>
                  </a:ext>
                </a:extLst>
              </p:cNvPr>
              <p:cNvGrpSpPr/>
              <p:nvPr/>
            </p:nvGrpSpPr>
            <p:grpSpPr>
              <a:xfrm rot="2700000">
                <a:off x="9183091" y="4475589"/>
                <a:ext cx="2103005" cy="2103005"/>
                <a:chOff x="9285315" y="4586316"/>
                <a:chExt cx="311112" cy="311112"/>
              </a:xfrm>
              <a:grpFill/>
            </p:grpSpPr>
            <p:sp>
              <p:nvSpPr>
                <p:cNvPr id="70" name="圓形: 空心 69">
                  <a:extLst>
                    <a:ext uri="{FF2B5EF4-FFF2-40B4-BE49-F238E27FC236}">
                      <a16:creationId xmlns:a16="http://schemas.microsoft.com/office/drawing/2014/main" id="{F42266FC-832C-4349-9BB6-93C57FB11CE8}"/>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71" name="直線接點 70">
                  <a:extLst>
                    <a:ext uri="{FF2B5EF4-FFF2-40B4-BE49-F238E27FC236}">
                      <a16:creationId xmlns:a16="http://schemas.microsoft.com/office/drawing/2014/main" id="{0694D3B2-3360-AE7F-92A4-1DEBDFA3BAC8}"/>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8" name="文字方塊 67">
                <a:extLst>
                  <a:ext uri="{FF2B5EF4-FFF2-40B4-BE49-F238E27FC236}">
                    <a16:creationId xmlns:a16="http://schemas.microsoft.com/office/drawing/2014/main" id="{65558FD8-AFD5-B52A-6956-E94E751E7830}"/>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69" name="文字方塊 68">
                <a:extLst>
                  <a:ext uri="{FF2B5EF4-FFF2-40B4-BE49-F238E27FC236}">
                    <a16:creationId xmlns:a16="http://schemas.microsoft.com/office/drawing/2014/main" id="{51A097A2-CE07-1811-95DA-D750DD4E0480}"/>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sp>
        <p:nvSpPr>
          <p:cNvPr id="5" name="橢圓 4">
            <a:extLst>
              <a:ext uri="{FF2B5EF4-FFF2-40B4-BE49-F238E27FC236}">
                <a16:creationId xmlns:a16="http://schemas.microsoft.com/office/drawing/2014/main" id="{E48F51D7-0E34-7015-7B80-079F9429EBF7}"/>
              </a:ext>
            </a:extLst>
          </p:cNvPr>
          <p:cNvSpPr/>
          <p:nvPr/>
        </p:nvSpPr>
        <p:spPr>
          <a:xfrm>
            <a:off x="5574539" y="2897969"/>
            <a:ext cx="1042921" cy="1042921"/>
          </a:xfrm>
          <a:prstGeom prst="ellipse">
            <a:avLst/>
          </a:prstGeom>
          <a:solidFill>
            <a:schemeClr val="bg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76" name="直線接點 75">
            <a:extLst>
              <a:ext uri="{FF2B5EF4-FFF2-40B4-BE49-F238E27FC236}">
                <a16:creationId xmlns:a16="http://schemas.microsoft.com/office/drawing/2014/main" id="{A8FEB52F-7081-AABA-2707-2FE1EE55CB20}"/>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77" name="標題 3">
            <a:extLst>
              <a:ext uri="{FF2B5EF4-FFF2-40B4-BE49-F238E27FC236}">
                <a16:creationId xmlns:a16="http://schemas.microsoft.com/office/drawing/2014/main" id="{2CEA2FD9-6DF8-7262-1A3F-08A7BDBF9273}"/>
              </a:ext>
            </a:extLst>
          </p:cNvPr>
          <p:cNvSpPr txBox="1">
            <a:spLocks/>
          </p:cNvSpPr>
          <p:nvPr/>
        </p:nvSpPr>
        <p:spPr>
          <a:xfrm>
            <a:off x="766763" y="815982"/>
            <a:ext cx="6981924" cy="82391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那到底為什麼會造成視野的缺損</a:t>
            </a:r>
            <a:r>
              <a:rPr lang="en-US" altLang="zh-TW"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p>
        </p:txBody>
      </p:sp>
      <p:pic>
        <p:nvPicPr>
          <p:cNvPr id="3" name="圖片 2">
            <a:extLst>
              <a:ext uri="{FF2B5EF4-FFF2-40B4-BE49-F238E27FC236}">
                <a16:creationId xmlns:a16="http://schemas.microsoft.com/office/drawing/2014/main" id="{F4315060-51BD-ABF7-1E85-DDE06B47215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73" b="91211" l="9570" r="94727">
                        <a14:foregroundMark x1="94824" y1="53516" x2="94824" y2="53516"/>
                        <a14:foregroundMark x1="94629" y1="53711" x2="94629" y2="53711"/>
                        <a14:foregroundMark x1="60449" y1="91211" x2="60449" y2="91211"/>
                        <a14:foregroundMark x1="12109" y1="48242" x2="12109" y2="48242"/>
                        <a14:foregroundMark x1="61719" y1="9473" x2="61719" y2="9473"/>
                        <a14:foregroundMark x1="34277" y1="19336" x2="34277" y2="19336"/>
                        <a14:foregroundMark x1="22852" y1="28223" x2="22852" y2="28223"/>
                        <a14:foregroundMark x1="10352" y1="50684" x2="10352" y2="50684"/>
                        <a14:foregroundMark x1="10352" y1="50684" x2="10352" y2="50684"/>
                        <a14:foregroundMark x1="10352" y1="50684" x2="10352" y2="50684"/>
                        <a14:foregroundMark x1="10352" y1="50684" x2="10352" y2="50684"/>
                        <a14:foregroundMark x1="10352" y1="50684" x2="10352" y2="50684"/>
                        <a14:foregroundMark x1="9570" y1="49609" x2="9570" y2="49609"/>
                        <a14:backgroundMark x1="54395" y1="14844" x2="54395" y2="14844"/>
                      </a14:backgroundRemoval>
                    </a14:imgEffect>
                  </a14:imgLayer>
                </a14:imgProps>
              </a:ext>
            </a:extLst>
          </a:blip>
          <a:stretch>
            <a:fillRect/>
          </a:stretch>
        </p:blipFill>
        <p:spPr>
          <a:xfrm>
            <a:off x="1494982" y="1175690"/>
            <a:ext cx="5889707" cy="5889707"/>
          </a:xfrm>
          <a:prstGeom prst="rect">
            <a:avLst/>
          </a:prstGeom>
        </p:spPr>
      </p:pic>
      <p:grpSp>
        <p:nvGrpSpPr>
          <p:cNvPr id="4" name="群組 3">
            <a:extLst>
              <a:ext uri="{FF2B5EF4-FFF2-40B4-BE49-F238E27FC236}">
                <a16:creationId xmlns:a16="http://schemas.microsoft.com/office/drawing/2014/main" id="{4E6A8C6E-7737-8B67-F6CC-9C709D2ADF8F}"/>
              </a:ext>
            </a:extLst>
          </p:cNvPr>
          <p:cNvGrpSpPr/>
          <p:nvPr/>
        </p:nvGrpSpPr>
        <p:grpSpPr>
          <a:xfrm rot="20460984">
            <a:off x="2763086" y="4624584"/>
            <a:ext cx="519196" cy="519195"/>
            <a:chOff x="2105063" y="4479768"/>
            <a:chExt cx="1653318" cy="1653316"/>
          </a:xfrm>
        </p:grpSpPr>
        <p:cxnSp>
          <p:nvCxnSpPr>
            <p:cNvPr id="7" name="直線接點 6">
              <a:extLst>
                <a:ext uri="{FF2B5EF4-FFF2-40B4-BE49-F238E27FC236}">
                  <a16:creationId xmlns:a16="http://schemas.microsoft.com/office/drawing/2014/main" id="{E92F3112-CCFA-D4BE-0681-B9AE341DFFAC}"/>
                </a:ext>
              </a:extLst>
            </p:cNvPr>
            <p:cNvCxnSpPr>
              <a:cxnSpLocks/>
              <a:stCxn id="9" idx="6"/>
              <a:endCxn id="9" idx="2"/>
            </p:cNvCxnSpPr>
            <p:nvPr/>
          </p:nvCxnSpPr>
          <p:spPr>
            <a:xfrm rot="900000">
              <a:off x="2215814" y="4893099"/>
              <a:ext cx="1431813" cy="826657"/>
            </a:xfrm>
            <a:prstGeom prst="line">
              <a:avLst/>
            </a:prstGeom>
            <a:solidFill>
              <a:srgbClr val="FFDD90">
                <a:alpha val="50000"/>
              </a:srgbClr>
            </a:solidFill>
            <a:ln w="38100">
              <a:solidFill>
                <a:srgbClr val="FFDD90">
                  <a:alpha val="50000"/>
                </a:srgbClr>
              </a:solidFill>
            </a:ln>
          </p:spPr>
          <p:style>
            <a:lnRef idx="1">
              <a:schemeClr val="accent1"/>
            </a:lnRef>
            <a:fillRef idx="0">
              <a:schemeClr val="accent1"/>
            </a:fillRef>
            <a:effectRef idx="0">
              <a:schemeClr val="accent1"/>
            </a:effectRef>
            <a:fontRef idx="minor">
              <a:schemeClr val="tx1"/>
            </a:fontRef>
          </p:style>
        </p:cxnSp>
        <p:sp>
          <p:nvSpPr>
            <p:cNvPr id="9" name="圓形: 空心 8">
              <a:extLst>
                <a:ext uri="{FF2B5EF4-FFF2-40B4-BE49-F238E27FC236}">
                  <a16:creationId xmlns:a16="http://schemas.microsoft.com/office/drawing/2014/main" id="{EEB3E8C4-E8FC-A9E0-435E-51390BB1AD10}"/>
                </a:ext>
              </a:extLst>
            </p:cNvPr>
            <p:cNvSpPr/>
            <p:nvPr/>
          </p:nvSpPr>
          <p:spPr>
            <a:xfrm rot="2700000" flipH="1">
              <a:off x="2105064" y="4479767"/>
              <a:ext cx="1653316" cy="1653318"/>
            </a:xfrm>
            <a:prstGeom prst="donut">
              <a:avLst>
                <a:gd name="adj" fmla="val 12843"/>
              </a:avLst>
            </a:prstGeom>
            <a:solidFill>
              <a:srgbClr val="FFDD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0" name="文字方塊 19">
              <a:extLst>
                <a:ext uri="{FF2B5EF4-FFF2-40B4-BE49-F238E27FC236}">
                  <a16:creationId xmlns:a16="http://schemas.microsoft.com/office/drawing/2014/main" id="{036EE348-B6DA-103D-45AA-AA18BD19FD3F}"/>
                </a:ext>
              </a:extLst>
            </p:cNvPr>
            <p:cNvSpPr txBox="1"/>
            <p:nvPr/>
          </p:nvSpPr>
          <p:spPr>
            <a:xfrm rot="2700000">
              <a:off x="2719928" y="4960464"/>
              <a:ext cx="797265" cy="28747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solidFill>
              <a:srgbClr val="FFDE90">
                <a:alpha val="70000"/>
              </a:srgbClr>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1" name="文字方塊 20">
              <a:extLst>
                <a:ext uri="{FF2B5EF4-FFF2-40B4-BE49-F238E27FC236}">
                  <a16:creationId xmlns:a16="http://schemas.microsoft.com/office/drawing/2014/main" id="{6AA3B006-463C-FC6F-40EB-B530159C6D45}"/>
                </a:ext>
              </a:extLst>
            </p:cNvPr>
            <p:cNvSpPr txBox="1"/>
            <p:nvPr/>
          </p:nvSpPr>
          <p:spPr>
            <a:xfrm rot="2700000">
              <a:off x="2247877" y="5378211"/>
              <a:ext cx="1014276" cy="199039"/>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solidFill>
              <a:srgbClr val="FFDE90">
                <a:alpha val="70000"/>
              </a:srgbClr>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50" name="群組 49">
            <a:extLst>
              <a:ext uri="{FF2B5EF4-FFF2-40B4-BE49-F238E27FC236}">
                <a16:creationId xmlns:a16="http://schemas.microsoft.com/office/drawing/2014/main" id="{8D66EB74-7B45-817A-709C-20EFEFEC1E68}"/>
              </a:ext>
            </a:extLst>
          </p:cNvPr>
          <p:cNvGrpSpPr/>
          <p:nvPr/>
        </p:nvGrpSpPr>
        <p:grpSpPr>
          <a:xfrm>
            <a:off x="5720603" y="1636840"/>
            <a:ext cx="5434907" cy="3235514"/>
            <a:chOff x="5720603" y="1636840"/>
            <a:chExt cx="5434907" cy="3235514"/>
          </a:xfrm>
        </p:grpSpPr>
        <p:sp>
          <p:nvSpPr>
            <p:cNvPr id="23" name="橢圓 22">
              <a:extLst>
                <a:ext uri="{FF2B5EF4-FFF2-40B4-BE49-F238E27FC236}">
                  <a16:creationId xmlns:a16="http://schemas.microsoft.com/office/drawing/2014/main" id="{8CE73730-974E-A07C-88C8-9141FA4A8C7F}"/>
                </a:ext>
              </a:extLst>
            </p:cNvPr>
            <p:cNvSpPr/>
            <p:nvPr/>
          </p:nvSpPr>
          <p:spPr>
            <a:xfrm>
              <a:off x="5720603" y="3829433"/>
              <a:ext cx="1042921" cy="104292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圖說文字: 折線加上強調線 23">
              <a:extLst>
                <a:ext uri="{FF2B5EF4-FFF2-40B4-BE49-F238E27FC236}">
                  <a16:creationId xmlns:a16="http://schemas.microsoft.com/office/drawing/2014/main" id="{3B3E36C2-9508-13EF-2714-903B4EFDD962}"/>
                </a:ext>
              </a:extLst>
            </p:cNvPr>
            <p:cNvSpPr/>
            <p:nvPr/>
          </p:nvSpPr>
          <p:spPr>
            <a:xfrm>
              <a:off x="7828843" y="1636840"/>
              <a:ext cx="3326667" cy="2481415"/>
            </a:xfrm>
            <a:custGeom>
              <a:avLst/>
              <a:gdLst>
                <a:gd name="csX0" fmla="*/ 0 w 3326667"/>
                <a:gd name="csY0" fmla="*/ 0 h 2481415"/>
                <a:gd name="csX1" fmla="*/ 598800 w 3326667"/>
                <a:gd name="csY1" fmla="*/ 0 h 2481415"/>
                <a:gd name="csX2" fmla="*/ 1230867 w 3326667"/>
                <a:gd name="csY2" fmla="*/ 0 h 2481415"/>
                <a:gd name="csX3" fmla="*/ 1829667 w 3326667"/>
                <a:gd name="csY3" fmla="*/ 0 h 2481415"/>
                <a:gd name="csX4" fmla="*/ 2495000 w 3326667"/>
                <a:gd name="csY4" fmla="*/ 0 h 2481415"/>
                <a:gd name="csX5" fmla="*/ 3326667 w 3326667"/>
                <a:gd name="csY5" fmla="*/ 0 h 2481415"/>
                <a:gd name="csX6" fmla="*/ 3326667 w 3326667"/>
                <a:gd name="csY6" fmla="*/ 595540 h 2481415"/>
                <a:gd name="csX7" fmla="*/ 3326667 w 3326667"/>
                <a:gd name="csY7" fmla="*/ 1141451 h 2481415"/>
                <a:gd name="csX8" fmla="*/ 3326667 w 3326667"/>
                <a:gd name="csY8" fmla="*/ 1786619 h 2481415"/>
                <a:gd name="csX9" fmla="*/ 3326667 w 3326667"/>
                <a:gd name="csY9" fmla="*/ 2481415 h 2481415"/>
                <a:gd name="csX10" fmla="*/ 2661334 w 3326667"/>
                <a:gd name="csY10" fmla="*/ 2481415 h 2481415"/>
                <a:gd name="csX11" fmla="*/ 1929467 w 3326667"/>
                <a:gd name="csY11" fmla="*/ 2481415 h 2481415"/>
                <a:gd name="csX12" fmla="*/ 1230867 w 3326667"/>
                <a:gd name="csY12" fmla="*/ 2481415 h 2481415"/>
                <a:gd name="csX13" fmla="*/ 0 w 3326667"/>
                <a:gd name="csY13" fmla="*/ 2481415 h 2481415"/>
                <a:gd name="csX14" fmla="*/ 0 w 3326667"/>
                <a:gd name="csY14" fmla="*/ 1910690 h 2481415"/>
                <a:gd name="csX15" fmla="*/ 0 w 3326667"/>
                <a:gd name="csY15" fmla="*/ 1265522 h 2481415"/>
                <a:gd name="csX16" fmla="*/ 0 w 3326667"/>
                <a:gd name="csY16" fmla="*/ 669982 h 2481415"/>
                <a:gd name="csX17" fmla="*/ 0 w 3326667"/>
                <a:gd name="csY17" fmla="*/ 0 h 2481415"/>
                <a:gd name="csX0" fmla="*/ -277211 w 3326667"/>
                <a:gd name="csY0" fmla="*/ 0 h 2481415"/>
                <a:gd name="csX1" fmla="*/ -277211 w 3326667"/>
                <a:gd name="csY1" fmla="*/ 570725 h 2481415"/>
                <a:gd name="csX2" fmla="*/ -277211 w 3326667"/>
                <a:gd name="csY2" fmla="*/ 1191079 h 2481415"/>
                <a:gd name="csX3" fmla="*/ -277211 w 3326667"/>
                <a:gd name="csY3" fmla="*/ 1786619 h 2481415"/>
                <a:gd name="csX4" fmla="*/ -277211 w 3326667"/>
                <a:gd name="csY4" fmla="*/ 2481415 h 2481415"/>
                <a:gd name="csX5" fmla="*/ -277211 w 3326667"/>
                <a:gd name="csY5" fmla="*/ 1935504 h 2481415"/>
                <a:gd name="csX6" fmla="*/ -277211 w 3326667"/>
                <a:gd name="csY6" fmla="*/ 1339964 h 2481415"/>
                <a:gd name="csX7" fmla="*/ -277211 w 3326667"/>
                <a:gd name="csY7" fmla="*/ 744425 h 2481415"/>
                <a:gd name="csX8" fmla="*/ -277211 w 3326667"/>
                <a:gd name="csY8" fmla="*/ 0 h 2481415"/>
                <a:gd name="csX0" fmla="*/ -277211 w 3326667"/>
                <a:gd name="csY0" fmla="*/ 465265 h 2481415"/>
                <a:gd name="csX1" fmla="*/ -554456 w 3326667"/>
                <a:gd name="csY1" fmla="*/ 465265 h 2481415"/>
                <a:gd name="csX2" fmla="*/ -831006 w 3326667"/>
                <a:gd name="csY2" fmla="*/ 1078909 h 2481415"/>
                <a:gd name="csX3" fmla="*/ -1075336 w 3326667"/>
                <a:gd name="csY3" fmla="*/ 1621061 h 2481415"/>
                <a:gd name="csX4" fmla="*/ -1359941 w 3326667"/>
                <a:gd name="csY4" fmla="*/ 2252579 h 2481415"/>
              </a:gdLst>
              <a:ahLst/>
              <a:cxnLst>
                <a:cxn ang="0">
                  <a:pos x="csX0" y="csY0"/>
                </a:cxn>
                <a:cxn ang="0">
                  <a:pos x="csX1" y="csY1"/>
                </a:cxn>
                <a:cxn ang="0">
                  <a:pos x="csX2" y="csY2"/>
                </a:cxn>
                <a:cxn ang="0">
                  <a:pos x="csX3" y="csY3"/>
                </a:cxn>
                <a:cxn ang="0">
                  <a:pos x="csX4" y="csY4"/>
                </a:cxn>
              </a:cxnLst>
              <a:rect l="l" t="t" r="r" b="b"/>
              <a:pathLst>
                <a:path w="3326667" h="2481415" stroke="0" extrusionOk="0">
                  <a:moveTo>
                    <a:pt x="0" y="0"/>
                  </a:moveTo>
                  <a:cubicBezTo>
                    <a:pt x="258103" y="1255"/>
                    <a:pt x="436403" y="28096"/>
                    <a:pt x="598800" y="0"/>
                  </a:cubicBezTo>
                  <a:cubicBezTo>
                    <a:pt x="761197" y="-28096"/>
                    <a:pt x="916552" y="13324"/>
                    <a:pt x="1230867" y="0"/>
                  </a:cubicBezTo>
                  <a:cubicBezTo>
                    <a:pt x="1545182" y="-13324"/>
                    <a:pt x="1609197" y="-28737"/>
                    <a:pt x="1829667" y="0"/>
                  </a:cubicBezTo>
                  <a:cubicBezTo>
                    <a:pt x="2050137" y="28737"/>
                    <a:pt x="2191225" y="8010"/>
                    <a:pt x="2495000" y="0"/>
                  </a:cubicBezTo>
                  <a:cubicBezTo>
                    <a:pt x="2798775" y="-8010"/>
                    <a:pt x="3150983" y="-34094"/>
                    <a:pt x="3326667" y="0"/>
                  </a:cubicBezTo>
                  <a:cubicBezTo>
                    <a:pt x="3356152" y="294008"/>
                    <a:pt x="3322253" y="464220"/>
                    <a:pt x="3326667" y="595540"/>
                  </a:cubicBezTo>
                  <a:cubicBezTo>
                    <a:pt x="3331081" y="726860"/>
                    <a:pt x="3343652" y="947085"/>
                    <a:pt x="3326667" y="1141451"/>
                  </a:cubicBezTo>
                  <a:cubicBezTo>
                    <a:pt x="3309682" y="1335817"/>
                    <a:pt x="3352304" y="1641078"/>
                    <a:pt x="3326667" y="1786619"/>
                  </a:cubicBezTo>
                  <a:cubicBezTo>
                    <a:pt x="3301030" y="1932160"/>
                    <a:pt x="3331785" y="2287187"/>
                    <a:pt x="3326667" y="2481415"/>
                  </a:cubicBezTo>
                  <a:cubicBezTo>
                    <a:pt x="3056590" y="2456497"/>
                    <a:pt x="2934291" y="2450190"/>
                    <a:pt x="2661334" y="2481415"/>
                  </a:cubicBezTo>
                  <a:cubicBezTo>
                    <a:pt x="2388377" y="2512640"/>
                    <a:pt x="2181984" y="2517906"/>
                    <a:pt x="1929467" y="2481415"/>
                  </a:cubicBezTo>
                  <a:cubicBezTo>
                    <a:pt x="1676950" y="2444924"/>
                    <a:pt x="1442523" y="2471400"/>
                    <a:pt x="1230867" y="2481415"/>
                  </a:cubicBezTo>
                  <a:cubicBezTo>
                    <a:pt x="1019211" y="2491430"/>
                    <a:pt x="394750" y="2439566"/>
                    <a:pt x="0" y="2481415"/>
                  </a:cubicBezTo>
                  <a:cubicBezTo>
                    <a:pt x="-26844" y="2361342"/>
                    <a:pt x="-3564" y="2114159"/>
                    <a:pt x="0" y="1910690"/>
                  </a:cubicBezTo>
                  <a:cubicBezTo>
                    <a:pt x="3564" y="1707222"/>
                    <a:pt x="-23088" y="1561358"/>
                    <a:pt x="0" y="1265522"/>
                  </a:cubicBezTo>
                  <a:cubicBezTo>
                    <a:pt x="23088" y="969686"/>
                    <a:pt x="-7596" y="830284"/>
                    <a:pt x="0" y="669982"/>
                  </a:cubicBezTo>
                  <a:cubicBezTo>
                    <a:pt x="7596" y="509680"/>
                    <a:pt x="937" y="208157"/>
                    <a:pt x="0" y="0"/>
                  </a:cubicBezTo>
                  <a:close/>
                </a:path>
                <a:path w="3326667" h="2481415" fill="none" extrusionOk="0">
                  <a:moveTo>
                    <a:pt x="-277211" y="0"/>
                  </a:moveTo>
                  <a:cubicBezTo>
                    <a:pt x="-283997" y="240025"/>
                    <a:pt x="-260007" y="297171"/>
                    <a:pt x="-277211" y="570725"/>
                  </a:cubicBezTo>
                  <a:cubicBezTo>
                    <a:pt x="-294415" y="844280"/>
                    <a:pt x="-249866" y="988582"/>
                    <a:pt x="-277211" y="1191079"/>
                  </a:cubicBezTo>
                  <a:cubicBezTo>
                    <a:pt x="-304556" y="1393576"/>
                    <a:pt x="-291423" y="1593856"/>
                    <a:pt x="-277211" y="1786619"/>
                  </a:cubicBezTo>
                  <a:cubicBezTo>
                    <a:pt x="-262999" y="1979382"/>
                    <a:pt x="-249818" y="2239651"/>
                    <a:pt x="-277211" y="2481415"/>
                  </a:cubicBezTo>
                  <a:cubicBezTo>
                    <a:pt x="-269980" y="2352240"/>
                    <a:pt x="-297566" y="2068549"/>
                    <a:pt x="-277211" y="1935504"/>
                  </a:cubicBezTo>
                  <a:cubicBezTo>
                    <a:pt x="-256856" y="1802459"/>
                    <a:pt x="-293736" y="1620202"/>
                    <a:pt x="-277211" y="1339964"/>
                  </a:cubicBezTo>
                  <a:cubicBezTo>
                    <a:pt x="-260686" y="1059726"/>
                    <a:pt x="-274191" y="953471"/>
                    <a:pt x="-277211" y="744425"/>
                  </a:cubicBezTo>
                  <a:cubicBezTo>
                    <a:pt x="-280231" y="535379"/>
                    <a:pt x="-272999" y="167672"/>
                    <a:pt x="-277211" y="0"/>
                  </a:cubicBezTo>
                  <a:close/>
                </a:path>
                <a:path w="3326667" h="2481415" fill="none" extrusionOk="0">
                  <a:moveTo>
                    <a:pt x="-277211" y="465265"/>
                  </a:moveTo>
                  <a:cubicBezTo>
                    <a:pt x="-334668" y="456862"/>
                    <a:pt x="-444923" y="456967"/>
                    <a:pt x="-554456" y="465265"/>
                  </a:cubicBezTo>
                  <a:cubicBezTo>
                    <a:pt x="-672728" y="736283"/>
                    <a:pt x="-716898" y="768557"/>
                    <a:pt x="-831006" y="1078909"/>
                  </a:cubicBezTo>
                  <a:cubicBezTo>
                    <a:pt x="-945113" y="1389262"/>
                    <a:pt x="-1014805" y="1423204"/>
                    <a:pt x="-1075336" y="1621061"/>
                  </a:cubicBezTo>
                  <a:cubicBezTo>
                    <a:pt x="-1135867" y="1818917"/>
                    <a:pt x="-1220485" y="1961617"/>
                    <a:pt x="-1359941" y="2252579"/>
                  </a:cubicBezTo>
                </a:path>
                <a:path w="3326667" h="2481415" fill="none" stroke="0" extrusionOk="0">
                  <a:moveTo>
                    <a:pt x="-277211" y="0"/>
                  </a:moveTo>
                  <a:cubicBezTo>
                    <a:pt x="-299905" y="121719"/>
                    <a:pt x="-272317" y="281806"/>
                    <a:pt x="-277211" y="545911"/>
                  </a:cubicBezTo>
                  <a:cubicBezTo>
                    <a:pt x="-282105" y="810016"/>
                    <a:pt x="-262732" y="984410"/>
                    <a:pt x="-277211" y="1191079"/>
                  </a:cubicBezTo>
                  <a:cubicBezTo>
                    <a:pt x="-291690" y="1397748"/>
                    <a:pt x="-284517" y="1551701"/>
                    <a:pt x="-277211" y="1786619"/>
                  </a:cubicBezTo>
                  <a:cubicBezTo>
                    <a:pt x="-269905" y="2021537"/>
                    <a:pt x="-271282" y="2262424"/>
                    <a:pt x="-277211" y="2481415"/>
                  </a:cubicBezTo>
                  <a:cubicBezTo>
                    <a:pt x="-274551" y="2241015"/>
                    <a:pt x="-258127" y="2096973"/>
                    <a:pt x="-277211" y="1885875"/>
                  </a:cubicBezTo>
                  <a:cubicBezTo>
                    <a:pt x="-296295" y="1674777"/>
                    <a:pt x="-270825" y="1539808"/>
                    <a:pt x="-277211" y="1290336"/>
                  </a:cubicBezTo>
                  <a:cubicBezTo>
                    <a:pt x="-283597" y="1040864"/>
                    <a:pt x="-254892" y="957778"/>
                    <a:pt x="-277211" y="669982"/>
                  </a:cubicBezTo>
                  <a:cubicBezTo>
                    <a:pt x="-299530" y="382186"/>
                    <a:pt x="-301480" y="199236"/>
                    <a:pt x="-277211" y="0"/>
                  </a:cubicBezTo>
                  <a:close/>
                </a:path>
                <a:path w="3326667" h="2481415" fill="none" stroke="0" extrusionOk="0">
                  <a:moveTo>
                    <a:pt x="-277211" y="465265"/>
                  </a:moveTo>
                  <a:cubicBezTo>
                    <a:pt x="-406766" y="465415"/>
                    <a:pt x="-444559" y="465886"/>
                    <a:pt x="-554456" y="465265"/>
                  </a:cubicBezTo>
                  <a:cubicBezTo>
                    <a:pt x="-694800" y="721445"/>
                    <a:pt x="-752336" y="860334"/>
                    <a:pt x="-806841" y="1025290"/>
                  </a:cubicBezTo>
                  <a:cubicBezTo>
                    <a:pt x="-861346" y="1190246"/>
                    <a:pt x="-993341" y="1441904"/>
                    <a:pt x="-1075336" y="1621061"/>
                  </a:cubicBezTo>
                  <a:cubicBezTo>
                    <a:pt x="-1157331" y="1800218"/>
                    <a:pt x="-1224915" y="1974524"/>
                    <a:pt x="-1359941" y="2252579"/>
                  </a:cubicBezTo>
                </a:path>
              </a:pathLst>
            </a:custGeom>
            <a:solidFill>
              <a:srgbClr val="EFB43D">
                <a:alpha val="50000"/>
              </a:srgbClr>
            </a:solidFill>
            <a:ln w="38100">
              <a:extLst>
                <a:ext uri="{C807C97D-BFC1-408E-A445-0C87EB9F89A2}">
                  <ask:lineSketchStyleProps xmlns:ask="http://schemas.microsoft.com/office/drawing/2018/sketchyshapes" sd="2842418190">
                    <a:prstGeom prst="accentCallout2">
                      <a:avLst>
                        <a:gd name="adj1" fmla="val 18750"/>
                        <a:gd name="adj2" fmla="val -8333"/>
                        <a:gd name="adj3" fmla="val 18750"/>
                        <a:gd name="adj4" fmla="val -16667"/>
                        <a:gd name="adj5" fmla="val 90778"/>
                        <a:gd name="adj6" fmla="val -4088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視神經在我們的彎折處</a:t>
              </a:r>
              <a:br>
                <a:rPr lang="en-US" altLang="zh-TW"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br>
              <a:r>
                <a:rPr lang="zh-TW" altLang="en-US" sz="4400"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特別脆弱</a:t>
              </a:r>
              <a:br>
                <a:rPr lang="en-US" altLang="zh-TW"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br>
              <a:r>
                <a:rPr lang="zh-TW" altLang="en-US"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以至於眼壓一升高</a:t>
              </a:r>
              <a:endParaRPr lang="en-US" altLang="zh-TW"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a:p>
              <a:pPr algn="ctr"/>
              <a:r>
                <a:rPr lang="zh-TW" altLang="en-US"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就有可能去壓迫到我們此處的視神經，而若長期的壓迫而不處理就會以至於</a:t>
              </a:r>
              <a:r>
                <a:rPr lang="zh-TW" altLang="en-US" dirty="0">
                  <a:solidFill>
                    <a:srgbClr val="FF0000"/>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壞死</a:t>
              </a:r>
              <a:r>
                <a:rPr lang="zh-TW" altLang="en-US"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a:t>
              </a:r>
              <a:br>
                <a:rPr lang="en-US" altLang="zh-TW"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br>
              <a:r>
                <a:rPr lang="zh-TW" altLang="en-US" dirty="0">
                  <a:solidFill>
                    <a:srgbClr val="663E1A"/>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而神經的破壞，</a:t>
              </a:r>
              <a:r>
                <a:rPr lang="zh-TW" altLang="en-US" dirty="0">
                  <a:solidFill>
                    <a:srgbClr val="FF0000"/>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是不可逆的</a:t>
              </a:r>
            </a:p>
          </p:txBody>
        </p:sp>
      </p:grpSp>
      <p:grpSp>
        <p:nvGrpSpPr>
          <p:cNvPr id="49" name="群組 48">
            <a:extLst>
              <a:ext uri="{FF2B5EF4-FFF2-40B4-BE49-F238E27FC236}">
                <a16:creationId xmlns:a16="http://schemas.microsoft.com/office/drawing/2014/main" id="{81ADC381-BEC4-2AD5-853A-6B93C4B6B630}"/>
              </a:ext>
            </a:extLst>
          </p:cNvPr>
          <p:cNvGrpSpPr/>
          <p:nvPr/>
        </p:nvGrpSpPr>
        <p:grpSpPr>
          <a:xfrm>
            <a:off x="2938251" y="2602921"/>
            <a:ext cx="3167467" cy="3027581"/>
            <a:chOff x="2938251" y="2602921"/>
            <a:chExt cx="3167467" cy="3027581"/>
          </a:xfrm>
        </p:grpSpPr>
        <p:sp>
          <p:nvSpPr>
            <p:cNvPr id="25" name="箭號: 全向 24">
              <a:extLst>
                <a:ext uri="{FF2B5EF4-FFF2-40B4-BE49-F238E27FC236}">
                  <a16:creationId xmlns:a16="http://schemas.microsoft.com/office/drawing/2014/main" id="{2E94925B-E205-24FC-459C-FA429B3915E7}"/>
                </a:ext>
              </a:extLst>
            </p:cNvPr>
            <p:cNvSpPr/>
            <p:nvPr/>
          </p:nvSpPr>
          <p:spPr>
            <a:xfrm rot="18900000">
              <a:off x="3008194" y="2602921"/>
              <a:ext cx="3027581" cy="3027581"/>
            </a:xfrm>
            <a:prstGeom prst="quadArrow">
              <a:avLst>
                <a:gd name="adj1" fmla="val 14168"/>
                <a:gd name="adj2" fmla="val 20834"/>
                <a:gd name="adj3" fmla="val 18751"/>
              </a:avLst>
            </a:prstGeom>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文字方塊 47">
              <a:extLst>
                <a:ext uri="{FF2B5EF4-FFF2-40B4-BE49-F238E27FC236}">
                  <a16:creationId xmlns:a16="http://schemas.microsoft.com/office/drawing/2014/main" id="{DFE7FC70-29F9-CEEF-9840-83D06B7D1C07}"/>
                </a:ext>
              </a:extLst>
            </p:cNvPr>
            <p:cNvSpPr txBox="1"/>
            <p:nvPr/>
          </p:nvSpPr>
          <p:spPr>
            <a:xfrm>
              <a:off x="2938251" y="3779022"/>
              <a:ext cx="3167467" cy="70788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altLang="zh-TW" sz="4000" dirty="0">
                  <a:solidFill>
                    <a:srgbClr val="663E1A"/>
                  </a:solidFill>
                  <a:effectLst>
                    <a:outerShdw dist="114300" dir="2400000" algn="ctr" rotWithShape="0">
                      <a:srgbClr val="F2994A"/>
                    </a:outerShdw>
                  </a:effectLst>
                  <a:latin typeface="Matura MT Script Capitals" panose="03020802060602070202" pitchFamily="66" charset="0"/>
                  <a:ea typeface="STHupo" panose="020B0503020204020204" pitchFamily="2" charset="-122"/>
                  <a:cs typeface="Gen Jyuu Gothic Bold" panose="020B0602020203020207" pitchFamily="34" charset="-120"/>
                </a:rPr>
                <a:t>Pressure</a:t>
              </a:r>
              <a:endParaRPr lang="zh-TW" altLang="en-US" sz="4000" dirty="0">
                <a:solidFill>
                  <a:srgbClr val="663E1A"/>
                </a:solidFill>
                <a:effectLst>
                  <a:outerShdw dist="114300" dir="2400000" algn="ctr" rotWithShape="0">
                    <a:srgbClr val="F2994A"/>
                  </a:outerShdw>
                </a:effectLst>
                <a:latin typeface="Matura MT Script Capitals" panose="03020802060602070202" pitchFamily="66" charset="0"/>
                <a:ea typeface="STHupo" panose="020B0503020204020204" pitchFamily="2" charset="-122"/>
                <a:cs typeface="Gen Jyuu Gothic Bold" panose="020B0602020203020207" pitchFamily="34" charset="-120"/>
              </a:endParaRPr>
            </a:p>
          </p:txBody>
        </p:sp>
      </p:grpSp>
      <p:pic>
        <p:nvPicPr>
          <p:cNvPr id="82" name="圖片 81" descr="一張含有 螢幕擷取畫面, 簽名、標誌 的圖片&#10;&#10;AI 產生的內容可能不正確。">
            <a:extLst>
              <a:ext uri="{FF2B5EF4-FFF2-40B4-BE49-F238E27FC236}">
                <a16:creationId xmlns:a16="http://schemas.microsoft.com/office/drawing/2014/main" id="{6EA54ED3-F3D1-7C4C-8AB6-CB53A006F9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1836" y="4629997"/>
            <a:ext cx="4130776" cy="1432848"/>
          </a:xfrm>
          <a:prstGeom prst="rect">
            <a:avLst/>
          </a:prstGeom>
        </p:spPr>
      </p:pic>
    </p:spTree>
    <p:custDataLst>
      <p:tags r:id="rId1"/>
    </p:custDataLst>
    <p:extLst>
      <p:ext uri="{BB962C8B-B14F-4D97-AF65-F5344CB8AC3E}">
        <p14:creationId xmlns:p14="http://schemas.microsoft.com/office/powerpoint/2010/main" val="778883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30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out)">
                                      <p:cBhvr>
                                        <p:cTn id="12" dur="20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wipe(left)">
                                      <p:cBhvr>
                                        <p:cTn id="17" dur="3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8D35C-BD10-23CB-4CA8-A03DB8DC0AF6}"/>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E4540496-94C8-F030-77A7-A61D6641331C}"/>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十字形 26">
            <a:extLst>
              <a:ext uri="{FF2B5EF4-FFF2-40B4-BE49-F238E27FC236}">
                <a16:creationId xmlns:a16="http://schemas.microsoft.com/office/drawing/2014/main" id="{26242BBB-F17B-E5BE-D242-C45CF5D26740}"/>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32" name="群組 31">
            <a:extLst>
              <a:ext uri="{FF2B5EF4-FFF2-40B4-BE49-F238E27FC236}">
                <a16:creationId xmlns:a16="http://schemas.microsoft.com/office/drawing/2014/main" id="{BF0A038D-8DE0-7EFB-8F9C-CE9C1DE85B2C}"/>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D2499EEC-39B3-8BF1-7620-8797ADFCB83A}"/>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8B23C06C-AF39-6DF0-8D73-D40DD4CBE051}"/>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C24F8A32-958F-1115-E02D-855E5560B72B}"/>
              </a:ext>
            </a:extLst>
          </p:cNvPr>
          <p:cNvSpPr/>
          <p:nvPr/>
        </p:nvSpPr>
        <p:spPr>
          <a:xfrm flipH="1">
            <a:off x="127769"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60" name="群組 59">
            <a:extLst>
              <a:ext uri="{FF2B5EF4-FFF2-40B4-BE49-F238E27FC236}">
                <a16:creationId xmlns:a16="http://schemas.microsoft.com/office/drawing/2014/main" id="{082FF722-CE44-6B7C-E6E1-10E23E8A013A}"/>
              </a:ext>
            </a:extLst>
          </p:cNvPr>
          <p:cNvGrpSpPr>
            <a:grpSpLocks/>
          </p:cNvGrpSpPr>
          <p:nvPr/>
        </p:nvGrpSpPr>
        <p:grpSpPr>
          <a:xfrm>
            <a:off x="9196285" y="1241356"/>
            <a:ext cx="4998628" cy="5006823"/>
            <a:chOff x="9183015" y="4475675"/>
            <a:chExt cx="2103005" cy="2103005"/>
          </a:xfrm>
          <a:solidFill>
            <a:srgbClr val="0E5B93">
              <a:alpha val="50000"/>
            </a:srgbClr>
          </a:solidFill>
        </p:grpSpPr>
        <p:grpSp>
          <p:nvGrpSpPr>
            <p:cNvPr id="61" name="群組 60">
              <a:extLst>
                <a:ext uri="{FF2B5EF4-FFF2-40B4-BE49-F238E27FC236}">
                  <a16:creationId xmlns:a16="http://schemas.microsoft.com/office/drawing/2014/main" id="{4C0A244F-C2D3-4558-DFA6-B24EB5266158}"/>
                </a:ext>
              </a:extLst>
            </p:cNvPr>
            <p:cNvGrpSpPr/>
            <p:nvPr/>
          </p:nvGrpSpPr>
          <p:grpSpPr>
            <a:xfrm rot="2700000">
              <a:off x="9183015" y="4475675"/>
              <a:ext cx="2103005" cy="2103005"/>
              <a:chOff x="9285316" y="4586333"/>
              <a:chExt cx="311112" cy="311112"/>
            </a:xfrm>
            <a:grpFill/>
          </p:grpSpPr>
          <p:sp>
            <p:nvSpPr>
              <p:cNvPr id="64" name="圓形: 空心 63">
                <a:extLst>
                  <a:ext uri="{FF2B5EF4-FFF2-40B4-BE49-F238E27FC236}">
                    <a16:creationId xmlns:a16="http://schemas.microsoft.com/office/drawing/2014/main" id="{00BEFB0E-6D72-C7D3-EF04-A8F2205F6482}"/>
                  </a:ext>
                </a:extLst>
              </p:cNvPr>
              <p:cNvSpPr/>
              <p:nvPr/>
            </p:nvSpPr>
            <p:spPr>
              <a:xfrm flipH="1">
                <a:off x="9285316" y="4586333"/>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65" name="直線接點 64">
                <a:extLst>
                  <a:ext uri="{FF2B5EF4-FFF2-40B4-BE49-F238E27FC236}">
                    <a16:creationId xmlns:a16="http://schemas.microsoft.com/office/drawing/2014/main" id="{C62FE711-D630-B767-6D10-3D8ED1FE54FC}"/>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2" name="文字方塊 61">
              <a:extLst>
                <a:ext uri="{FF2B5EF4-FFF2-40B4-BE49-F238E27FC236}">
                  <a16:creationId xmlns:a16="http://schemas.microsoft.com/office/drawing/2014/main" id="{E5FB19CB-1AAC-B628-3BBA-21D0FF9378BF}"/>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3" name="文字方塊 62">
              <a:extLst>
                <a:ext uri="{FF2B5EF4-FFF2-40B4-BE49-F238E27FC236}">
                  <a16:creationId xmlns:a16="http://schemas.microsoft.com/office/drawing/2014/main" id="{32BCD3C7-2891-9DA0-C16A-ADD98311C6CB}"/>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sp>
        <p:nvSpPr>
          <p:cNvPr id="8" name="文字方塊 7">
            <a:extLst>
              <a:ext uri="{FF2B5EF4-FFF2-40B4-BE49-F238E27FC236}">
                <a16:creationId xmlns:a16="http://schemas.microsoft.com/office/drawing/2014/main" id="{E472496C-5851-F5ED-4B4B-91F1C0031057}"/>
              </a:ext>
            </a:extLst>
          </p:cNvPr>
          <p:cNvSpPr txBox="1"/>
          <p:nvPr/>
        </p:nvSpPr>
        <p:spPr>
          <a:xfrm>
            <a:off x="743483" y="479424"/>
            <a:ext cx="954107" cy="3362459"/>
          </a:xfrm>
          <a:prstGeom prst="rect">
            <a:avLst/>
          </a:prstGeom>
          <a:noFill/>
        </p:spPr>
        <p:txBody>
          <a:bodyPr vert="eaVert" wrap="none" rtlCol="0">
            <a:spAutoFit/>
          </a:bodyPr>
          <a:lstStyle/>
          <a:p>
            <a:r>
              <a:rPr lang="zh-TW" altLang="en-US" sz="50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手術之目的</a:t>
            </a:r>
          </a:p>
        </p:txBody>
      </p:sp>
      <p:sp>
        <p:nvSpPr>
          <p:cNvPr id="87" name="箭號: 向右 86">
            <a:extLst>
              <a:ext uri="{FF2B5EF4-FFF2-40B4-BE49-F238E27FC236}">
                <a16:creationId xmlns:a16="http://schemas.microsoft.com/office/drawing/2014/main" id="{99ED9121-F788-4932-51F6-D6D01C1091B3}"/>
              </a:ext>
            </a:extLst>
          </p:cNvPr>
          <p:cNvSpPr/>
          <p:nvPr/>
        </p:nvSpPr>
        <p:spPr>
          <a:xfrm>
            <a:off x="2949148" y="5626121"/>
            <a:ext cx="6537990" cy="601138"/>
          </a:xfrm>
          <a:prstGeom prst="rightArrow">
            <a:avLst/>
          </a:prstGeom>
          <a:gradFill flip="none" rotWithShape="1">
            <a:gsLst>
              <a:gs pos="0">
                <a:schemeClr val="bg1"/>
              </a:gs>
              <a:gs pos="100000">
                <a:srgbClr val="455E8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Gen Jyuu Gothic Bold" panose="020B0602020203020207" pitchFamily="34" charset="-120"/>
                <a:ea typeface="Gen Jyuu Gothic Bold" panose="020B0602020203020207" pitchFamily="34" charset="-120"/>
                <a:cs typeface="Gen Jyuu Gothic Bold" panose="020B0602020203020207" pitchFamily="34" charset="-120"/>
              </a:rPr>
              <a:t>年齡</a:t>
            </a:r>
          </a:p>
        </p:txBody>
      </p:sp>
      <p:cxnSp>
        <p:nvCxnSpPr>
          <p:cNvPr id="13" name="直線接點 12">
            <a:extLst>
              <a:ext uri="{FF2B5EF4-FFF2-40B4-BE49-F238E27FC236}">
                <a16:creationId xmlns:a16="http://schemas.microsoft.com/office/drawing/2014/main" id="{C73F12BD-1D0A-B139-8251-9825ED97E2BE}"/>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grpSp>
        <p:nvGrpSpPr>
          <p:cNvPr id="59" name="群組 58">
            <a:extLst>
              <a:ext uri="{FF2B5EF4-FFF2-40B4-BE49-F238E27FC236}">
                <a16:creationId xmlns:a16="http://schemas.microsoft.com/office/drawing/2014/main" id="{940B86B3-DC0B-D76C-A6D2-FEF26CEEA074}"/>
              </a:ext>
            </a:extLst>
          </p:cNvPr>
          <p:cNvGrpSpPr/>
          <p:nvPr/>
        </p:nvGrpSpPr>
        <p:grpSpPr>
          <a:xfrm>
            <a:off x="2949148" y="1135491"/>
            <a:ext cx="6124170" cy="1129454"/>
            <a:chOff x="2815126" y="1807632"/>
            <a:chExt cx="6124170" cy="1129454"/>
          </a:xfrm>
        </p:grpSpPr>
        <p:cxnSp>
          <p:nvCxnSpPr>
            <p:cNvPr id="4" name="直線接點 3">
              <a:extLst>
                <a:ext uri="{FF2B5EF4-FFF2-40B4-BE49-F238E27FC236}">
                  <a16:creationId xmlns:a16="http://schemas.microsoft.com/office/drawing/2014/main" id="{FC2C927F-6028-EB65-917F-E2F0DA77F9A5}"/>
                </a:ext>
              </a:extLst>
            </p:cNvPr>
            <p:cNvCxnSpPr/>
            <p:nvPr/>
          </p:nvCxnSpPr>
          <p:spPr>
            <a:xfrm>
              <a:off x="2815126" y="1820333"/>
              <a:ext cx="157042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 name="直線接點 4">
              <a:extLst>
                <a:ext uri="{FF2B5EF4-FFF2-40B4-BE49-F238E27FC236}">
                  <a16:creationId xmlns:a16="http://schemas.microsoft.com/office/drawing/2014/main" id="{97284D48-CB7A-EC05-ED59-2327462D3BB6}"/>
                </a:ext>
              </a:extLst>
            </p:cNvPr>
            <p:cNvCxnSpPr>
              <a:cxnSpLocks/>
            </p:cNvCxnSpPr>
            <p:nvPr/>
          </p:nvCxnSpPr>
          <p:spPr>
            <a:xfrm>
              <a:off x="4354715" y="1807632"/>
              <a:ext cx="751929" cy="112945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4F147731-E178-123C-796E-D1147464140C}"/>
                </a:ext>
              </a:extLst>
            </p:cNvPr>
            <p:cNvCxnSpPr/>
            <p:nvPr/>
          </p:nvCxnSpPr>
          <p:spPr>
            <a:xfrm>
              <a:off x="5077159" y="2921212"/>
              <a:ext cx="386213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58" name="群組 57">
            <a:extLst>
              <a:ext uri="{FF2B5EF4-FFF2-40B4-BE49-F238E27FC236}">
                <a16:creationId xmlns:a16="http://schemas.microsoft.com/office/drawing/2014/main" id="{338C5CB2-24F3-A73E-D96A-E233C5C5AE39}"/>
              </a:ext>
            </a:extLst>
          </p:cNvPr>
          <p:cNvGrpSpPr/>
          <p:nvPr/>
        </p:nvGrpSpPr>
        <p:grpSpPr>
          <a:xfrm>
            <a:off x="2940415" y="1190033"/>
            <a:ext cx="6070499" cy="4969812"/>
            <a:chOff x="2794691" y="1851798"/>
            <a:chExt cx="6070499" cy="4969812"/>
          </a:xfrm>
        </p:grpSpPr>
        <p:cxnSp>
          <p:nvCxnSpPr>
            <p:cNvPr id="11" name="直線接點 10">
              <a:extLst>
                <a:ext uri="{FF2B5EF4-FFF2-40B4-BE49-F238E27FC236}">
                  <a16:creationId xmlns:a16="http://schemas.microsoft.com/office/drawing/2014/main" id="{53A04370-A4A3-ACBF-7D42-B7C107EE80AC}"/>
                </a:ext>
              </a:extLst>
            </p:cNvPr>
            <p:cNvCxnSpPr>
              <a:cxnSpLocks/>
            </p:cNvCxnSpPr>
            <p:nvPr/>
          </p:nvCxnSpPr>
          <p:spPr>
            <a:xfrm>
              <a:off x="2794691" y="1864498"/>
              <a:ext cx="157042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4E281972-103A-5715-6D55-ACAE3B1FDBED}"/>
                </a:ext>
              </a:extLst>
            </p:cNvPr>
            <p:cNvCxnSpPr>
              <a:cxnSpLocks/>
            </p:cNvCxnSpPr>
            <p:nvPr/>
          </p:nvCxnSpPr>
          <p:spPr>
            <a:xfrm>
              <a:off x="4333370" y="1851798"/>
              <a:ext cx="2029900" cy="31687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8EE27522-D56C-2864-F1F1-84EF1ECC3CDF}"/>
                </a:ext>
              </a:extLst>
            </p:cNvPr>
            <p:cNvCxnSpPr>
              <a:cxnSpLocks/>
            </p:cNvCxnSpPr>
            <p:nvPr/>
          </p:nvCxnSpPr>
          <p:spPr>
            <a:xfrm>
              <a:off x="6336283" y="5002401"/>
              <a:ext cx="65506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422C20AB-9BD3-F9D5-787C-9299F32ED087}"/>
                </a:ext>
              </a:extLst>
            </p:cNvPr>
            <p:cNvCxnSpPr>
              <a:cxnSpLocks/>
            </p:cNvCxnSpPr>
            <p:nvPr/>
          </p:nvCxnSpPr>
          <p:spPr>
            <a:xfrm flipV="1">
              <a:off x="7593581" y="5457953"/>
              <a:ext cx="0" cy="66693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DEF6FE16-1EB8-2257-7B9B-C9C6581BAE8C}"/>
                </a:ext>
              </a:extLst>
            </p:cNvPr>
            <p:cNvCxnSpPr>
              <a:cxnSpLocks/>
            </p:cNvCxnSpPr>
            <p:nvPr/>
          </p:nvCxnSpPr>
          <p:spPr>
            <a:xfrm flipV="1">
              <a:off x="6986100" y="4966042"/>
              <a:ext cx="0" cy="52954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6208BF22-D98D-6D90-CFA2-13D545857484}"/>
                </a:ext>
              </a:extLst>
            </p:cNvPr>
            <p:cNvCxnSpPr>
              <a:cxnSpLocks/>
            </p:cNvCxnSpPr>
            <p:nvPr/>
          </p:nvCxnSpPr>
          <p:spPr>
            <a:xfrm>
              <a:off x="7555478" y="6124891"/>
              <a:ext cx="65506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D8C84AB4-18DD-96A7-662C-931888BCA41E}"/>
                </a:ext>
              </a:extLst>
            </p:cNvPr>
            <p:cNvCxnSpPr>
              <a:cxnSpLocks/>
            </p:cNvCxnSpPr>
            <p:nvPr/>
          </p:nvCxnSpPr>
          <p:spPr>
            <a:xfrm>
              <a:off x="6945882" y="5495585"/>
              <a:ext cx="65506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單箭頭接點 48">
              <a:extLst>
                <a:ext uri="{FF2B5EF4-FFF2-40B4-BE49-F238E27FC236}">
                  <a16:creationId xmlns:a16="http://schemas.microsoft.com/office/drawing/2014/main" id="{815C5C04-C91E-FB56-C325-511F1B927AA6}"/>
                </a:ext>
              </a:extLst>
            </p:cNvPr>
            <p:cNvCxnSpPr>
              <a:cxnSpLocks/>
            </p:cNvCxnSpPr>
            <p:nvPr/>
          </p:nvCxnSpPr>
          <p:spPr>
            <a:xfrm>
              <a:off x="8186446" y="6115367"/>
              <a:ext cx="678744" cy="7062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2" name="圖形 51" descr="男人">
            <a:extLst>
              <a:ext uri="{FF2B5EF4-FFF2-40B4-BE49-F238E27FC236}">
                <a16:creationId xmlns:a16="http://schemas.microsoft.com/office/drawing/2014/main" id="{49DE70FB-6045-D147-B1E1-6CB30110881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606919" y="227442"/>
            <a:ext cx="914400" cy="914400"/>
          </a:xfrm>
          <a:prstGeom prst="rect">
            <a:avLst/>
          </a:prstGeom>
        </p:spPr>
      </p:pic>
      <p:pic>
        <p:nvPicPr>
          <p:cNvPr id="54" name="圖形 53" descr="女性">
            <a:extLst>
              <a:ext uri="{FF2B5EF4-FFF2-40B4-BE49-F238E27FC236}">
                <a16:creationId xmlns:a16="http://schemas.microsoft.com/office/drawing/2014/main" id="{504ADCF5-FE4B-228E-32CA-CF7906B75ED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068636" y="240142"/>
            <a:ext cx="914400" cy="914400"/>
          </a:xfrm>
          <a:prstGeom prst="rect">
            <a:avLst/>
          </a:prstGeom>
        </p:spPr>
      </p:pic>
      <p:sp>
        <p:nvSpPr>
          <p:cNvPr id="73" name="Google Shape;801;p37">
            <a:extLst>
              <a:ext uri="{FF2B5EF4-FFF2-40B4-BE49-F238E27FC236}">
                <a16:creationId xmlns:a16="http://schemas.microsoft.com/office/drawing/2014/main" id="{8CF9E5DB-3B74-5283-6285-EF6ABED4F3E4}"/>
              </a:ext>
            </a:extLst>
          </p:cNvPr>
          <p:cNvSpPr>
            <a:spLocks/>
          </p:cNvSpPr>
          <p:nvPr/>
        </p:nvSpPr>
        <p:spPr>
          <a:xfrm>
            <a:off x="4902934" y="45799"/>
            <a:ext cx="1917475" cy="1157490"/>
          </a:xfrm>
          <a:prstGeom prst="wedgeRoundRectCallout">
            <a:avLst>
              <a:gd name="adj1" fmla="val -68402"/>
              <a:gd name="adj2" fmla="val 45869"/>
              <a:gd name="adj3" fmla="val 16667"/>
            </a:avLst>
          </a:prstGeom>
          <a:solidFill>
            <a:srgbClr val="0E5B93"/>
          </a:solidFill>
          <a:ln w="1905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white"/>
                </a:solidFill>
                <a:effectLst>
                  <a:outerShdw blurRad="88900" dist="63500" dir="2700000" algn="tl" rotWithShape="0">
                    <a:prstClr val="black">
                      <a:alpha val="50000"/>
                    </a:prstClr>
                  </a:outerShdw>
                </a:effectLst>
                <a:uLnTx/>
                <a:uFillTx/>
                <a:latin typeface="Gen Jyuu Gothic P Heavy" panose="020B0702020203020207" pitchFamily="34" charset="-120"/>
                <a:ea typeface="Gen Jyuu Gothic P Heavy" panose="020B0702020203020207" pitchFamily="34" charset="-120"/>
                <a:cs typeface="Gen Jyuu Gothic P Heavy" panose="020B0702020203020207" pitchFamily="34" charset="-120"/>
              </a:rPr>
              <a:t>藥物治療開始</a:t>
            </a:r>
            <a:endParaRPr kumimoji="0" lang="zh-TW" altLang="en-US" sz="2000" b="0" i="0" u="none" strike="noStrike" kern="1200" cap="none" spc="0" normalizeH="0" baseline="0" noProof="0" dirty="0">
              <a:ln>
                <a:noFill/>
              </a:ln>
              <a:solidFill>
                <a:prstClr val="white"/>
              </a:solidFill>
              <a:effectLst>
                <a:outerShdw blurRad="88900" dist="63500" dir="2700000" algn="tl" rotWithShape="0">
                  <a:prstClr val="black">
                    <a:alpha val="50000"/>
                  </a:prstClr>
                </a:outerShdw>
              </a:effectLst>
              <a:uLnTx/>
              <a:uFillTx/>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77" name="文字方塊 76">
            <a:extLst>
              <a:ext uri="{FF2B5EF4-FFF2-40B4-BE49-F238E27FC236}">
                <a16:creationId xmlns:a16="http://schemas.microsoft.com/office/drawing/2014/main" id="{AF1C9B76-EDAC-47F6-A538-048AB203F7B5}"/>
              </a:ext>
            </a:extLst>
          </p:cNvPr>
          <p:cNvSpPr txBox="1"/>
          <p:nvPr/>
        </p:nvSpPr>
        <p:spPr>
          <a:xfrm>
            <a:off x="6809540" y="113702"/>
            <a:ext cx="4668266" cy="338554"/>
          </a:xfrm>
          <a:prstGeom prst="rect">
            <a:avLst/>
          </a:prstGeom>
          <a:noFill/>
        </p:spPr>
        <p:txBody>
          <a:bodyPr wrap="none" rtlCol="0">
            <a:spAutoFit/>
          </a:bodyPr>
          <a:lstStyle/>
          <a:p>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Ref :</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別讓視力老太快</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 </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40</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歲起必讀 白內障、青光眼</a:t>
            </a:r>
          </a:p>
        </p:txBody>
      </p:sp>
      <p:sp>
        <p:nvSpPr>
          <p:cNvPr id="79" name="Google Shape;801;p37">
            <a:extLst>
              <a:ext uri="{FF2B5EF4-FFF2-40B4-BE49-F238E27FC236}">
                <a16:creationId xmlns:a16="http://schemas.microsoft.com/office/drawing/2014/main" id="{2873D82F-C0C7-FA47-CEE5-A30EED2805A8}"/>
              </a:ext>
            </a:extLst>
          </p:cNvPr>
          <p:cNvSpPr>
            <a:spLocks/>
          </p:cNvSpPr>
          <p:nvPr/>
        </p:nvSpPr>
        <p:spPr>
          <a:xfrm>
            <a:off x="2751017" y="2271295"/>
            <a:ext cx="1917475" cy="1157490"/>
          </a:xfrm>
          <a:prstGeom prst="wedgeRoundRectCallout">
            <a:avLst>
              <a:gd name="adj1" fmla="val 75314"/>
              <a:gd name="adj2" fmla="val -49362"/>
              <a:gd name="adj3" fmla="val 16667"/>
            </a:avLst>
          </a:prstGeom>
          <a:solidFill>
            <a:srgbClr val="0E5B93"/>
          </a:solidFill>
          <a:ln w="1905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white"/>
                </a:solidFill>
                <a:effectLst>
                  <a:outerShdw blurRad="88900" dist="63500" dir="2700000" algn="tl" rotWithShape="0">
                    <a:prstClr val="black">
                      <a:alpha val="50000"/>
                    </a:prstClr>
                  </a:outerShdw>
                </a:effectLst>
                <a:uLnTx/>
                <a:uFillTx/>
                <a:latin typeface="Gen Jyuu Gothic P Heavy" panose="020B0702020203020207" pitchFamily="34" charset="-120"/>
                <a:ea typeface="Gen Jyuu Gothic P Heavy" panose="020B0702020203020207" pitchFamily="34" charset="-120"/>
                <a:cs typeface="Gen Jyuu Gothic P Heavy" panose="020B0702020203020207" pitchFamily="34" charset="-120"/>
              </a:rPr>
              <a:t>手術治療</a:t>
            </a:r>
            <a:r>
              <a:rPr kumimoji="0" lang="zh-TW" altLang="en-US" sz="2800" b="0" i="0" u="none" strike="noStrike" kern="1200" cap="none" spc="0" normalizeH="0" baseline="0" noProof="0" dirty="0">
                <a:ln>
                  <a:noFill/>
                </a:ln>
                <a:solidFill>
                  <a:srgbClr val="F2994A"/>
                </a:solidFill>
                <a:effectLst>
                  <a:outerShdw blurRad="88900" dist="63500" dir="2700000" algn="tl" rotWithShape="0">
                    <a:prstClr val="black">
                      <a:alpha val="50000"/>
                    </a:prstClr>
                  </a:outerShdw>
                </a:effectLst>
                <a:uLnTx/>
                <a:uFillTx/>
                <a:latin typeface="Gen Jyuu Gothic P Heavy" panose="020B0702020203020207" pitchFamily="34" charset="-120"/>
                <a:ea typeface="Gen Jyuu Gothic P Heavy" panose="020B0702020203020207" pitchFamily="34" charset="-120"/>
                <a:cs typeface="Gen Jyuu Gothic P Heavy" panose="020B0702020203020207" pitchFamily="34" charset="-120"/>
              </a:rPr>
              <a:t>選</a:t>
            </a:r>
            <a:r>
              <a:rPr kumimoji="0" lang="zh-TW" altLang="en-US" sz="2800" b="0" i="0" u="none" strike="noStrike" kern="1200" cap="none" spc="0" normalizeH="0" baseline="0" noProof="0" dirty="0">
                <a:ln>
                  <a:noFill/>
                </a:ln>
                <a:solidFill>
                  <a:srgbClr val="FF0000"/>
                </a:solidFill>
                <a:effectLst>
                  <a:outerShdw blurRad="88900" dist="63500" dir="2700000" algn="tl" rotWithShape="0">
                    <a:prstClr val="black">
                      <a:alpha val="50000"/>
                    </a:prstClr>
                  </a:outerShdw>
                </a:effectLst>
                <a:uLnTx/>
                <a:uFillTx/>
                <a:latin typeface="Gen Jyuu Gothic P Heavy" panose="020B0702020203020207" pitchFamily="34" charset="-120"/>
                <a:ea typeface="Gen Jyuu Gothic P Heavy" panose="020B0702020203020207" pitchFamily="34" charset="-120"/>
                <a:cs typeface="Gen Jyuu Gothic P Heavy" panose="020B0702020203020207" pitchFamily="34" charset="-120"/>
              </a:rPr>
              <a:t>擇</a:t>
            </a:r>
            <a:endParaRPr kumimoji="0" lang="zh-TW" altLang="en-US" sz="2000" b="0" i="0" u="none" strike="noStrike" kern="1200" cap="none" spc="0" normalizeH="0" baseline="0" noProof="0" dirty="0">
              <a:ln>
                <a:noFill/>
              </a:ln>
              <a:solidFill>
                <a:srgbClr val="FF0000"/>
              </a:solidFill>
              <a:effectLst>
                <a:outerShdw blurRad="88900" dist="63500" dir="2700000" algn="tl" rotWithShape="0">
                  <a:prstClr val="black">
                    <a:alpha val="50000"/>
                  </a:prstClr>
                </a:outerShdw>
              </a:effectLst>
              <a:uLnTx/>
              <a:uFillTx/>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pic>
        <p:nvPicPr>
          <p:cNvPr id="81" name="圖形 80" descr="音符">
            <a:extLst>
              <a:ext uri="{FF2B5EF4-FFF2-40B4-BE49-F238E27FC236}">
                <a16:creationId xmlns:a16="http://schemas.microsoft.com/office/drawing/2014/main" id="{451F03D3-E5AF-E979-7F7B-625F0E06298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041697" y="1190033"/>
            <a:ext cx="617600" cy="617600"/>
          </a:xfrm>
          <a:prstGeom prst="rect">
            <a:avLst/>
          </a:prstGeom>
        </p:spPr>
      </p:pic>
      <p:pic>
        <p:nvPicPr>
          <p:cNvPr id="83" name="圖形 82" descr="骷髏頭">
            <a:extLst>
              <a:ext uri="{FF2B5EF4-FFF2-40B4-BE49-F238E27FC236}">
                <a16:creationId xmlns:a16="http://schemas.microsoft.com/office/drawing/2014/main" id="{6B09E701-23D3-AB0F-6B9B-658D9E21D82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001091" y="6066491"/>
            <a:ext cx="601138" cy="601138"/>
          </a:xfrm>
          <a:prstGeom prst="rect">
            <a:avLst/>
          </a:prstGeom>
        </p:spPr>
      </p:pic>
      <p:sp>
        <p:nvSpPr>
          <p:cNvPr id="85" name="箭號: 向下 84">
            <a:extLst>
              <a:ext uri="{FF2B5EF4-FFF2-40B4-BE49-F238E27FC236}">
                <a16:creationId xmlns:a16="http://schemas.microsoft.com/office/drawing/2014/main" id="{CE21CDAD-F705-D098-B12E-6AE247EA94D8}"/>
              </a:ext>
            </a:extLst>
          </p:cNvPr>
          <p:cNvSpPr/>
          <p:nvPr/>
        </p:nvSpPr>
        <p:spPr>
          <a:xfrm>
            <a:off x="2128120" y="872219"/>
            <a:ext cx="639988" cy="5334120"/>
          </a:xfrm>
          <a:prstGeom prst="downArrow">
            <a:avLst/>
          </a:prstGeom>
          <a:gradFill>
            <a:gsLst>
              <a:gs pos="0">
                <a:srgbClr val="FFFF00"/>
              </a:gs>
              <a:gs pos="100000">
                <a:srgbClr val="FF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Gen Jyuu Gothic Bold" panose="020B0602020203020207" pitchFamily="34" charset="-120"/>
                <a:ea typeface="Gen Jyuu Gothic Bold" panose="020B0602020203020207" pitchFamily="34" charset="-120"/>
                <a:cs typeface="Gen Jyuu Gothic Bold" panose="020B0602020203020207" pitchFamily="34" charset="-120"/>
              </a:rPr>
              <a:t>失明風險</a:t>
            </a:r>
          </a:p>
        </p:txBody>
      </p:sp>
      <p:sp>
        <p:nvSpPr>
          <p:cNvPr id="88" name="文字方塊 87">
            <a:extLst>
              <a:ext uri="{FF2B5EF4-FFF2-40B4-BE49-F238E27FC236}">
                <a16:creationId xmlns:a16="http://schemas.microsoft.com/office/drawing/2014/main" id="{C147CD80-C8E2-497B-F601-D2D4B05FD163}"/>
              </a:ext>
            </a:extLst>
          </p:cNvPr>
          <p:cNvSpPr txBox="1"/>
          <p:nvPr/>
        </p:nvSpPr>
        <p:spPr>
          <a:xfrm>
            <a:off x="2440040" y="6248179"/>
            <a:ext cx="7309213" cy="646331"/>
          </a:xfrm>
          <a:prstGeom prst="rect">
            <a:avLst/>
          </a:prstGeom>
          <a:noFill/>
        </p:spPr>
        <p:txBody>
          <a:bodyPr wrap="square" rtlCol="0">
            <a:spAutoFit/>
          </a:bodyPr>
          <a:lstStyle/>
          <a:p>
            <a:pPr>
              <a:buClr>
                <a:srgbClr val="0E5B93"/>
              </a:buClr>
            </a:pPr>
            <a:r>
              <a:rPr lang="zh-TW" altLang="en-US" cap="all" spc="100" dirty="0">
                <a:solidFill>
                  <a:srgbClr val="000046"/>
                </a:solidFill>
                <a:ea typeface="Gen Jyuu Gothic Bold" panose="020B0602020203020207" pitchFamily="34" charset="-120"/>
                <a:cs typeface="Gen Jyuu Gothic Bold" panose="020B0602020203020207" pitchFamily="34" charset="-120"/>
              </a:rPr>
              <a:t>   請注意</a:t>
            </a:r>
            <a:r>
              <a:rPr lang="en-US" altLang="zh-TW" cap="all" spc="100" dirty="0">
                <a:solidFill>
                  <a:srgbClr val="000046"/>
                </a:solidFill>
                <a:ea typeface="Gen Jyuu Gothic Bold" panose="020B0602020203020207" pitchFamily="34" charset="-120"/>
                <a:cs typeface="Gen Jyuu Gothic Bold" panose="020B0602020203020207" pitchFamily="34" charset="-120"/>
              </a:rPr>
              <a:t>!!! </a:t>
            </a:r>
            <a:r>
              <a:rPr lang="zh-TW" altLang="en-US" cap="all" spc="100" dirty="0">
                <a:solidFill>
                  <a:srgbClr val="000046"/>
                </a:solidFill>
                <a:ea typeface="Gen Jyuu Gothic Bold" panose="020B0602020203020207" pitchFamily="34" charset="-120"/>
                <a:cs typeface="Gen Jyuu Gothic Bold" panose="020B0602020203020207" pitchFamily="34" charset="-120"/>
              </a:rPr>
              <a:t>凡牽涉醫療處置之判斷請以</a:t>
            </a:r>
            <a:r>
              <a:rPr lang="zh-TW" altLang="en-US" cap="all" spc="100" dirty="0">
                <a:solidFill>
                  <a:srgbClr val="FF0000"/>
                </a:solidFill>
                <a:ea typeface="Gen Jyuu Gothic Bold" panose="020B0602020203020207" pitchFamily="34" charset="-120"/>
                <a:cs typeface="Gen Jyuu Gothic Bold" panose="020B0602020203020207" pitchFamily="34" charset="-120"/>
              </a:rPr>
              <a:t>醫囑</a:t>
            </a:r>
            <a:r>
              <a:rPr lang="zh-TW" altLang="en-US" cap="all" spc="100" dirty="0">
                <a:solidFill>
                  <a:srgbClr val="000046"/>
                </a:solidFill>
                <a:ea typeface="Gen Jyuu Gothic Bold" panose="020B0602020203020207" pitchFamily="34" charset="-120"/>
                <a:cs typeface="Gen Jyuu Gothic Bold" panose="020B0602020203020207" pitchFamily="34" charset="-120"/>
              </a:rPr>
              <a:t>為依歸，相關介紹是為</a:t>
            </a:r>
            <a:br>
              <a:rPr lang="en-US" altLang="zh-TW" cap="all" spc="100" dirty="0">
                <a:solidFill>
                  <a:srgbClr val="000046"/>
                </a:solidFill>
                <a:ea typeface="Gen Jyuu Gothic Bold" panose="020B0602020203020207" pitchFamily="34" charset="-120"/>
                <a:cs typeface="Gen Jyuu Gothic Bold" panose="020B0602020203020207" pitchFamily="34" charset="-120"/>
              </a:rPr>
            </a:br>
            <a:r>
              <a:rPr lang="zh-TW" altLang="en-US" cap="all" spc="100" dirty="0">
                <a:solidFill>
                  <a:srgbClr val="000046"/>
                </a:solidFill>
                <a:ea typeface="Gen Jyuu Gothic Bold" panose="020B0602020203020207" pitchFamily="34" charset="-120"/>
                <a:cs typeface="Gen Jyuu Gothic Bold" panose="020B0602020203020207" pitchFamily="34" charset="-120"/>
              </a:rPr>
              <a:t>更了解相關醫療處置之目的，</a:t>
            </a:r>
            <a:r>
              <a:rPr lang="zh-TW" altLang="en-US" cap="all" spc="100" dirty="0">
                <a:solidFill>
                  <a:srgbClr val="FF0000"/>
                </a:solidFill>
                <a:ea typeface="Gen Jyuu Gothic Bold" panose="020B0602020203020207" pitchFamily="34" charset="-120"/>
                <a:cs typeface="Gen Jyuu Gothic Bold" panose="020B0602020203020207" pitchFamily="34" charset="-120"/>
              </a:rPr>
              <a:t>非</a:t>
            </a:r>
            <a:r>
              <a:rPr lang="zh-TW" altLang="en-US" cap="all" spc="100" dirty="0">
                <a:solidFill>
                  <a:srgbClr val="000046"/>
                </a:solidFill>
                <a:ea typeface="Gen Jyuu Gothic Bold" panose="020B0602020203020207" pitchFamily="34" charset="-120"/>
                <a:cs typeface="Gen Jyuu Gothic Bold" panose="020B0602020203020207" pitchFamily="34" charset="-120"/>
              </a:rPr>
              <a:t>診斷及改變醫囑之使用</a:t>
            </a:r>
            <a:r>
              <a:rPr lang="en-US" altLang="zh-TW" cap="all" spc="100" dirty="0">
                <a:solidFill>
                  <a:srgbClr val="000046"/>
                </a:solidFill>
                <a:ea typeface="Gen Jyuu Gothic Bold" panose="020B0602020203020207" pitchFamily="34" charset="-120"/>
                <a:cs typeface="Gen Jyuu Gothic Bold" panose="020B0602020203020207" pitchFamily="34" charset="-120"/>
              </a:rPr>
              <a:t>!!!</a:t>
            </a:r>
            <a:endParaRPr lang="zh-TW" altLang="en-US" cap="all" spc="100" dirty="0">
              <a:solidFill>
                <a:srgbClr val="000046"/>
              </a:solidFill>
              <a:ea typeface="Gen Jyuu Gothic Bold" panose="020B0602020203020207" pitchFamily="34" charset="-120"/>
              <a:cs typeface="Gen Jyuu Gothic Bold" panose="020B0602020203020207" pitchFamily="34" charset="-120"/>
            </a:endParaRPr>
          </a:p>
        </p:txBody>
      </p:sp>
      <p:pic>
        <p:nvPicPr>
          <p:cNvPr id="89" name="圖形 88" descr="警告">
            <a:extLst>
              <a:ext uri="{FF2B5EF4-FFF2-40B4-BE49-F238E27FC236}">
                <a16:creationId xmlns:a16="http://schemas.microsoft.com/office/drawing/2014/main" id="{63E2362F-4274-79B3-29D5-ED77090AADE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538992" y="6310016"/>
            <a:ext cx="197402" cy="242054"/>
          </a:xfrm>
          <a:prstGeom prst="rect">
            <a:avLst/>
          </a:prstGeom>
        </p:spPr>
      </p:pic>
      <p:sp>
        <p:nvSpPr>
          <p:cNvPr id="92" name="文字方塊 91">
            <a:extLst>
              <a:ext uri="{FF2B5EF4-FFF2-40B4-BE49-F238E27FC236}">
                <a16:creationId xmlns:a16="http://schemas.microsoft.com/office/drawing/2014/main" id="{A5F76349-C958-6F65-858E-C15CBEDCCD34}"/>
              </a:ext>
            </a:extLst>
          </p:cNvPr>
          <p:cNvSpPr txBox="1"/>
          <p:nvPr/>
        </p:nvSpPr>
        <p:spPr>
          <a:xfrm>
            <a:off x="821935" y="3835722"/>
            <a:ext cx="738664" cy="2939266"/>
          </a:xfrm>
          <a:prstGeom prst="rect">
            <a:avLst/>
          </a:prstGeom>
          <a:noFill/>
        </p:spPr>
        <p:txBody>
          <a:bodyPr vert="eaVert" wrap="none" rtlCol="0">
            <a:spAutoFit/>
          </a:bodyPr>
          <a:lstStyle/>
          <a:p>
            <a:r>
              <a:rPr lang="zh-TW" altLang="en-US" sz="3600" cap="all" spc="100"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rPr>
              <a:t>阻止病症加重</a:t>
            </a:r>
          </a:p>
        </p:txBody>
      </p:sp>
      <p:sp>
        <p:nvSpPr>
          <p:cNvPr id="3" name="Google Shape;801;p37">
            <a:extLst>
              <a:ext uri="{FF2B5EF4-FFF2-40B4-BE49-F238E27FC236}">
                <a16:creationId xmlns:a16="http://schemas.microsoft.com/office/drawing/2014/main" id="{89C840DE-968F-8C3E-6BE2-0AE152CD3909}"/>
              </a:ext>
            </a:extLst>
          </p:cNvPr>
          <p:cNvSpPr>
            <a:spLocks/>
          </p:cNvSpPr>
          <p:nvPr/>
        </p:nvSpPr>
        <p:spPr>
          <a:xfrm>
            <a:off x="9680390" y="2161942"/>
            <a:ext cx="1917475" cy="1157490"/>
          </a:xfrm>
          <a:prstGeom prst="wedgeRoundRectCallout">
            <a:avLst>
              <a:gd name="adj1" fmla="val -61313"/>
              <a:gd name="adj2" fmla="val -47008"/>
              <a:gd name="adj3" fmla="val 16667"/>
            </a:avLst>
          </a:prstGeom>
          <a:solidFill>
            <a:srgbClr val="FFFF00"/>
          </a:solidFill>
          <a:ln w="1905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uLnTx/>
                <a:uFillTx/>
                <a:latin typeface="Gen Jyuu Gothic P Heavy" panose="020B0702020203020207" pitchFamily="34" charset="-120"/>
                <a:ea typeface="Gen Jyuu Gothic P Heavy" panose="020B0702020203020207" pitchFamily="34" charset="-120"/>
                <a:cs typeface="Gen Jyuu Gothic P Heavy" panose="020B0702020203020207" pitchFamily="34" charset="-120"/>
              </a:rPr>
              <a:t>還算可以正常生活</a:t>
            </a:r>
            <a:endParaRPr kumimoji="0" lang="zh-TW" altLang="en-US" sz="2000" b="0" i="0" u="none" strike="noStrike" kern="1200" cap="none" spc="0" normalizeH="0" baseline="0" noProof="0" dirty="0">
              <a:ln>
                <a:noFill/>
              </a:ln>
              <a:uLnTx/>
              <a:uFillTx/>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6" name="Google Shape;801;p37">
            <a:extLst>
              <a:ext uri="{FF2B5EF4-FFF2-40B4-BE49-F238E27FC236}">
                <a16:creationId xmlns:a16="http://schemas.microsoft.com/office/drawing/2014/main" id="{BC839BAA-0346-5FA4-E83C-B14856AAA7FF}"/>
              </a:ext>
            </a:extLst>
          </p:cNvPr>
          <p:cNvSpPr>
            <a:spLocks/>
          </p:cNvSpPr>
          <p:nvPr/>
        </p:nvSpPr>
        <p:spPr>
          <a:xfrm>
            <a:off x="9701320" y="4620127"/>
            <a:ext cx="1917475" cy="1157490"/>
          </a:xfrm>
          <a:prstGeom prst="wedgeRoundRectCallout">
            <a:avLst>
              <a:gd name="adj1" fmla="val -18781"/>
              <a:gd name="adj2" fmla="val 70422"/>
              <a:gd name="adj3" fmla="val 16667"/>
            </a:avLst>
          </a:prstGeom>
          <a:solidFill>
            <a:srgbClr val="FF0000"/>
          </a:solidFill>
          <a:ln w="1905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white"/>
                </a:solidFill>
                <a:effectLst>
                  <a:outerShdw blurRad="88900" dist="63500" dir="2700000" algn="tl" rotWithShape="0">
                    <a:prstClr val="black">
                      <a:alpha val="50000"/>
                    </a:prstClr>
                  </a:outerShdw>
                </a:effectLst>
                <a:uLnTx/>
                <a:uFillTx/>
                <a:latin typeface="Gen Jyuu Gothic P Heavy" panose="020B0702020203020207" pitchFamily="34" charset="-120"/>
                <a:ea typeface="Gen Jyuu Gothic P Heavy" panose="020B0702020203020207" pitchFamily="34" charset="-120"/>
                <a:cs typeface="Gen Jyuu Gothic P Heavy" panose="020B0702020203020207" pitchFamily="34" charset="-120"/>
              </a:rPr>
              <a:t>視野缺失無法回復</a:t>
            </a:r>
            <a:endParaRPr kumimoji="0" lang="zh-TW" altLang="en-US" sz="2000" b="0" i="0" u="none" strike="noStrike" kern="1200" cap="none" spc="0" normalizeH="0" baseline="0" noProof="0" dirty="0">
              <a:ln>
                <a:noFill/>
              </a:ln>
              <a:solidFill>
                <a:prstClr val="white"/>
              </a:solidFill>
              <a:effectLst>
                <a:outerShdw blurRad="88900" dist="63500" dir="2700000" algn="tl" rotWithShape="0">
                  <a:prstClr val="black">
                    <a:alpha val="50000"/>
                  </a:prstClr>
                </a:outerShdw>
              </a:effectLst>
              <a:uLnTx/>
              <a:uFillTx/>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Tree>
    <p:custDataLst>
      <p:tags r:id="rId1"/>
    </p:custDataLst>
    <p:extLst>
      <p:ext uri="{BB962C8B-B14F-4D97-AF65-F5344CB8AC3E}">
        <p14:creationId xmlns:p14="http://schemas.microsoft.com/office/powerpoint/2010/main" val="119323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randombar(horizont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randombar(horizontal)">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052 -0.00509 L 0.10521 -0.00856 L 0.1638 0.1669 L 0.44024 0.16875 " pathEditMode="relative" ptsTypes="AAAA">
                                      <p:cBhvr>
                                        <p:cTn id="16" dur="2000" fill="hold"/>
                                        <p:tgtEl>
                                          <p:spTgt spid="54"/>
                                        </p:tgtEl>
                                        <p:attrNameLst>
                                          <p:attrName>ppt_x</p:attrName>
                                          <p:attrName>ppt_y</p:attrName>
                                        </p:attrNameLst>
                                      </p:cBhvr>
                                    </p:animMotion>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fade">
                                      <p:cBhvr>
                                        <p:cTn id="20" dur="500"/>
                                        <p:tgtEl>
                                          <p:spTgt spid="8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169 -0.01019 L 0.14623 -0.00301 L 0.3013 0.48819 L 0.35169 0.50648 L 0.36615 0.50648 C 0.36953 0.50532 0.37305 0.50139 0.37643 0.50278 C 0.38151 0.50509 0.38906 0.53542 0.38972 0.5375 C 0.38933 0.54375 0.38985 0.55 0.38867 0.55579 C 0.38828 0.55787 0.38685 0.55926 0.38568 0.55949 L 0.35781 0.5669 C 0.35586 0.56504 0.34948 0.56042 0.35169 0.56134 C 0.3556 0.56273 0.35977 0.57268 0.36302 0.56852 C 0.36784 0.56273 0.36563 0.54768 0.36914 0.53935 C 0.37787 0.51875 0.38906 0.50162 0.39896 0.48287 C 0.4 0.48333 0.40196 0.48264 0.40209 0.48472 C 0.40287 0.50324 0.39831 0.51481 0.39076 0.52662 C 0.38034 0.54282 0.3694 0.55833 0.35781 0.57222 C 0.35313 0.57801 0.34779 0.58819 0.34245 0.58495 C 0.33776 0.58217 0.35013 0.57315 0.35482 0.57037 C 0.36133 0.5669 0.36849 0.56805 0.37539 0.5669 C 0.37878 0.57176 0.38268 0.57546 0.38568 0.58148 C 0.38763 0.58542 0.39076 0.59097 0.38972 0.59606 C 0.38893 0.6 0.38633 0.59004 0.38464 0.5868 C 0.38216 0.57708 0.38086 0.5662 0.37735 0.55764 C 0.37526 0.55231 0.37136 0.55 0.3681 0.54676 C 0.36211 0.54074 0.35586 0.53565 0.34961 0.53032 C 0.35235 0.55162 0.35391 0.57361 0.35781 0.59421 C 0.35847 0.59745 0.36107 0.59884 0.36302 0.59977 C 0.36446 0.60023 0.36576 0.59838 0.36719 0.59792 C 0.3681 0.59537 0.36862 0.58912 0.37018 0.59051 C 0.3737 0.59375 0.37735 0.6 0.37735 0.60694 C 0.37735 0.61157 0.37266 0.60324 0.37018 0.60139 C 0.36992 0.57662 0.36888 0.55162 0.36914 0.52662 C 0.36927 0.52153 0.3724 0.50741 0.37123 0.51204 C 0.35495 0.5787 0.3694 0.55671 0.34766 0.58148 C 0.34896 0.57778 0.34974 0.57315 0.35169 0.57037 C 0.36446 0.55278 0.3638 0.56342 0.37735 0.57963 C 0.3819 0.59606 0.38776 0.61157 0.39076 0.62893 C 0.39115 0.63148 0.38815 0.63241 0.38659 0.63264 C 0.38255 0.6331 0.37839 0.63125 0.37435 0.63079 C 0.37357 0.6169 0.37044 0.57268 0.37539 0.56852 C 0.38268 0.5625 0.38841 0.58565 0.39492 0.59421 C 0.39779 0.6081 0.40573 0.63148 0.38151 0.62708 C 0.375 0.62592 0.37188 0.61134 0.36719 0.60324 C 0.36029 0.56551 0.35183 0.5287 0.34662 0.49004 C 0.34466 0.47592 0.34558 0.46088 0.34558 0.44629 C 0.34558 0.44444 0.34597 0.45 0.34662 0.45185 C 0.34883 0.4581 0.35209 0.46319 0.35378 0.46991 C 0.36068 0.49861 0.36576 0.5287 0.37227 0.55764 C 0.375 0.57014 0.37826 0.58217 0.38151 0.59421 C 0.38334 0.60116 0.38581 0.60741 0.38763 0.61435 C 0.38893 0.61898 0.39362 0.62963 0.39076 0.62893 C 0.38412 0.62708 0.37917 0.61667 0.37331 0.61065 C 0.36953 0.58565 0.36263 0.56157 0.36198 0.53565 C 0.36185 0.53032 0.36849 0.53148 0.37123 0.53403 C 0.37865 0.54051 0.38412 0.55254 0.39076 0.56134 C 0.41172 0.58935 0.39571 0.55463 0.42982 0.62153 C 0.49766 0.75509 0.40586 0.62754 0.5336 0.84444 C 0.54896 0.8706 0.56459 0.89629 0.57982 0.92292 C 0.59466 0.94884 0.58659 0.94838 0.59427 0.94838 " pathEditMode="relative" ptsTypes="AAAAAAAAAAAAAAAAAAAAAAAAAAAAAAAAAAAAAAAAAAAAAAAAAAAAAAAAAAAA">
                                      <p:cBhvr>
                                        <p:cTn id="29" dur="2000" fill="hold"/>
                                        <p:tgtEl>
                                          <p:spTgt spid="52"/>
                                        </p:tgtEl>
                                        <p:attrNameLst>
                                          <p:attrName>ppt_x</p:attrName>
                                          <p:attrName>ppt_y</p:attrName>
                                        </p:attrNameLst>
                                      </p:cBhvr>
                                    </p:animMotion>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wipe(up)">
                                      <p:cBhvr>
                                        <p:cTn id="43" dur="500"/>
                                        <p:tgtEl>
                                          <p:spTgt spid="8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wipe(left)">
                                      <p:cBhvr>
                                        <p:cTn id="48" dur="500"/>
                                        <p:tgtEl>
                                          <p:spTgt spid="87"/>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92"/>
                                        </p:tgtEl>
                                        <p:attrNameLst>
                                          <p:attrName>style.visibility</p:attrName>
                                        </p:attrNameLst>
                                      </p:cBhvr>
                                      <p:to>
                                        <p:strVal val="visible"/>
                                      </p:to>
                                    </p:set>
                                    <p:animEffect transition="in" filter="fade">
                                      <p:cBhvr>
                                        <p:cTn id="53" dur="1000"/>
                                        <p:tgtEl>
                                          <p:spTgt spid="92"/>
                                        </p:tgtEl>
                                      </p:cBhvr>
                                    </p:animEffect>
                                    <p:anim calcmode="lin" valueType="num">
                                      <p:cBhvr>
                                        <p:cTn id="54" dur="1000" fill="hold"/>
                                        <p:tgtEl>
                                          <p:spTgt spid="92"/>
                                        </p:tgtEl>
                                        <p:attrNameLst>
                                          <p:attrName>ppt_x</p:attrName>
                                        </p:attrNameLst>
                                      </p:cBhvr>
                                      <p:tavLst>
                                        <p:tav tm="0">
                                          <p:val>
                                            <p:strVal val="#ppt_x"/>
                                          </p:val>
                                        </p:tav>
                                        <p:tav tm="100000">
                                          <p:val>
                                            <p:strVal val="#ppt_x"/>
                                          </p:val>
                                        </p:tav>
                                      </p:tavLst>
                                    </p:anim>
                                    <p:anim calcmode="lin" valueType="num">
                                      <p:cBhvr>
                                        <p:cTn id="55"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73" grpId="0" animBg="1"/>
      <p:bldP spid="79" grpId="0" animBg="1"/>
      <p:bldP spid="85" grpId="0" animBg="1"/>
      <p:bldP spid="92" grpId="0"/>
      <p:bldP spid="3"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9">
          <a:extLst>
            <a:ext uri="{FF2B5EF4-FFF2-40B4-BE49-F238E27FC236}">
              <a16:creationId xmlns:a16="http://schemas.microsoft.com/office/drawing/2014/main" id="{949CE7A3-5562-21FD-8320-1797E298CE4C}"/>
            </a:ext>
          </a:extLst>
        </p:cNvPr>
        <p:cNvGrpSpPr/>
        <p:nvPr/>
      </p:nvGrpSpPr>
      <p:grpSpPr>
        <a:xfrm>
          <a:off x="0" y="0"/>
          <a:ext cx="0" cy="0"/>
          <a:chOff x="0" y="0"/>
          <a:chExt cx="0" cy="0"/>
        </a:xfrm>
      </p:grpSpPr>
      <p:sp>
        <p:nvSpPr>
          <p:cNvPr id="42" name="矩形 41">
            <a:extLst>
              <a:ext uri="{FF2B5EF4-FFF2-40B4-BE49-F238E27FC236}">
                <a16:creationId xmlns:a16="http://schemas.microsoft.com/office/drawing/2014/main" id="{9EA35B54-516D-C469-AFA1-6C73E1F0438C}"/>
              </a:ext>
            </a:extLst>
          </p:cNvPr>
          <p:cNvSpPr/>
          <p:nvPr/>
        </p:nvSpPr>
        <p:spPr>
          <a:xfrm>
            <a:off x="0" y="-9570"/>
            <a:ext cx="12192000" cy="6858000"/>
          </a:xfrm>
          <a:prstGeom prst="rect">
            <a:avLst/>
          </a:prstGeom>
          <a:pattFill prst="pct5">
            <a:fgClr>
              <a:srgbClr val="93D3BE"/>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6" name="十字形 25">
            <a:extLst>
              <a:ext uri="{FF2B5EF4-FFF2-40B4-BE49-F238E27FC236}">
                <a16:creationId xmlns:a16="http://schemas.microsoft.com/office/drawing/2014/main" id="{04A6B32B-A290-2DAD-7DC3-FD202BDD8A9A}"/>
              </a:ext>
            </a:extLst>
          </p:cNvPr>
          <p:cNvSpPr/>
          <p:nvPr/>
        </p:nvSpPr>
        <p:spPr>
          <a:xfrm flipH="1">
            <a:off x="108461" y="5076160"/>
            <a:ext cx="495753" cy="495753"/>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pic>
        <p:nvPicPr>
          <p:cNvPr id="28" name="圖形 27" descr="醫藥">
            <a:extLst>
              <a:ext uri="{FF2B5EF4-FFF2-40B4-BE49-F238E27FC236}">
                <a16:creationId xmlns:a16="http://schemas.microsoft.com/office/drawing/2014/main" id="{89514D48-50CB-937C-E496-C7BA02BD0D8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4214" y="5727468"/>
            <a:ext cx="914400" cy="914400"/>
          </a:xfrm>
          <a:prstGeom prst="rect">
            <a:avLst/>
          </a:prstGeom>
        </p:spPr>
      </p:pic>
      <p:grpSp>
        <p:nvGrpSpPr>
          <p:cNvPr id="30" name="群組 29">
            <a:extLst>
              <a:ext uri="{FF2B5EF4-FFF2-40B4-BE49-F238E27FC236}">
                <a16:creationId xmlns:a16="http://schemas.microsoft.com/office/drawing/2014/main" id="{3D0EBBB1-64F6-7476-03AE-19169976A8EB}"/>
              </a:ext>
            </a:extLst>
          </p:cNvPr>
          <p:cNvGrpSpPr/>
          <p:nvPr/>
        </p:nvGrpSpPr>
        <p:grpSpPr>
          <a:xfrm>
            <a:off x="10849898" y="1907940"/>
            <a:ext cx="311112" cy="311112"/>
            <a:chOff x="9285316" y="4586316"/>
            <a:chExt cx="311112" cy="311112"/>
          </a:xfrm>
          <a:solidFill>
            <a:srgbClr val="0E5B93"/>
          </a:solidFill>
        </p:grpSpPr>
        <p:sp>
          <p:nvSpPr>
            <p:cNvPr id="32" name="圓形: 空心 31">
              <a:extLst>
                <a:ext uri="{FF2B5EF4-FFF2-40B4-BE49-F238E27FC236}">
                  <a16:creationId xmlns:a16="http://schemas.microsoft.com/office/drawing/2014/main" id="{6C8FBCCE-DA5E-86F3-6A9C-075C57D5FF37}"/>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4" name="直線接點 33">
              <a:extLst>
                <a:ext uri="{FF2B5EF4-FFF2-40B4-BE49-F238E27FC236}">
                  <a16:creationId xmlns:a16="http://schemas.microsoft.com/office/drawing/2014/main" id="{1FF6E37F-2170-CFFF-E550-EFB8F9C9A7C3}"/>
                </a:ext>
              </a:extLst>
            </p:cNvPr>
            <p:cNvCxnSpPr>
              <a:cxnSpLocks/>
            </p:cNvCxnSpPr>
            <p:nvPr/>
          </p:nvCxnSpPr>
          <p:spPr>
            <a:xfrm>
              <a:off x="9315450" y="4741872"/>
              <a:ext cx="241300" cy="0"/>
            </a:xfrm>
            <a:prstGeom prst="line">
              <a:avLst/>
            </a:prstGeom>
            <a:grpFill/>
            <a:ln w="381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3" name="群組 2">
            <a:extLst>
              <a:ext uri="{FF2B5EF4-FFF2-40B4-BE49-F238E27FC236}">
                <a16:creationId xmlns:a16="http://schemas.microsoft.com/office/drawing/2014/main" id="{9C75AB80-7DF3-39D8-8C61-2C6FC2C34E07}"/>
              </a:ext>
            </a:extLst>
          </p:cNvPr>
          <p:cNvGrpSpPr>
            <a:grpSpLocks/>
          </p:cNvGrpSpPr>
          <p:nvPr/>
        </p:nvGrpSpPr>
        <p:grpSpPr>
          <a:xfrm>
            <a:off x="5948877" y="2887135"/>
            <a:ext cx="7509465" cy="7509465"/>
            <a:chOff x="9183091" y="4475589"/>
            <a:chExt cx="2103005" cy="2103005"/>
          </a:xfrm>
          <a:solidFill>
            <a:srgbClr val="0E5B93">
              <a:alpha val="50000"/>
            </a:srgbClr>
          </a:solidFill>
        </p:grpSpPr>
        <p:grpSp>
          <p:nvGrpSpPr>
            <p:cNvPr id="5" name="群組 4">
              <a:extLst>
                <a:ext uri="{FF2B5EF4-FFF2-40B4-BE49-F238E27FC236}">
                  <a16:creationId xmlns:a16="http://schemas.microsoft.com/office/drawing/2014/main" id="{AE411F29-2341-4999-06D9-95292557AABF}"/>
                </a:ext>
              </a:extLst>
            </p:cNvPr>
            <p:cNvGrpSpPr/>
            <p:nvPr/>
          </p:nvGrpSpPr>
          <p:grpSpPr>
            <a:xfrm rot="2700000">
              <a:off x="9183091" y="4475589"/>
              <a:ext cx="2103005" cy="2103005"/>
              <a:chOff x="9285315" y="4586316"/>
              <a:chExt cx="311112" cy="311112"/>
            </a:xfrm>
            <a:grpFill/>
          </p:grpSpPr>
          <p:sp>
            <p:nvSpPr>
              <p:cNvPr id="17" name="圓形: 空心 16">
                <a:extLst>
                  <a:ext uri="{FF2B5EF4-FFF2-40B4-BE49-F238E27FC236}">
                    <a16:creationId xmlns:a16="http://schemas.microsoft.com/office/drawing/2014/main" id="{2A0CC31A-7923-C6B6-64C6-A41481E1BD52}"/>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18" name="直線接點 17">
                <a:extLst>
                  <a:ext uri="{FF2B5EF4-FFF2-40B4-BE49-F238E27FC236}">
                    <a16:creationId xmlns:a16="http://schemas.microsoft.com/office/drawing/2014/main" id="{0FDD4006-0238-6BFD-FB52-71B2F1452FA6}"/>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 name="文字方塊 5">
              <a:extLst>
                <a:ext uri="{FF2B5EF4-FFF2-40B4-BE49-F238E27FC236}">
                  <a16:creationId xmlns:a16="http://schemas.microsoft.com/office/drawing/2014/main" id="{0396E7DF-0F31-B52D-E158-323910CB0B8D}"/>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2" name="文字方塊 11">
              <a:extLst>
                <a:ext uri="{FF2B5EF4-FFF2-40B4-BE49-F238E27FC236}">
                  <a16:creationId xmlns:a16="http://schemas.microsoft.com/office/drawing/2014/main" id="{30E24B82-A228-E65C-38A5-503FBF513116}"/>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7" name="十字形 6">
            <a:extLst>
              <a:ext uri="{FF2B5EF4-FFF2-40B4-BE49-F238E27FC236}">
                <a16:creationId xmlns:a16="http://schemas.microsoft.com/office/drawing/2014/main" id="{F84590A4-9415-8AD3-BCB2-7AF5225AA3F1}"/>
              </a:ext>
            </a:extLst>
          </p:cNvPr>
          <p:cNvSpPr/>
          <p:nvPr/>
        </p:nvSpPr>
        <p:spPr>
          <a:xfrm flipH="1">
            <a:off x="11366343" y="441325"/>
            <a:ext cx="269522" cy="269522"/>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783" name="內容版面配置區 2">
            <a:extLst>
              <a:ext uri="{FF2B5EF4-FFF2-40B4-BE49-F238E27FC236}">
                <a16:creationId xmlns:a16="http://schemas.microsoft.com/office/drawing/2014/main" id="{0B0718FC-29F3-B821-41DF-7EB50CC38486}"/>
              </a:ext>
            </a:extLst>
          </p:cNvPr>
          <p:cNvSpPr>
            <a:spLocks noGrp="1"/>
          </p:cNvSpPr>
          <p:nvPr>
            <p:ph idx="1"/>
          </p:nvPr>
        </p:nvSpPr>
        <p:spPr>
          <a:xfrm>
            <a:off x="5339467" y="729024"/>
            <a:ext cx="6865895" cy="2514717"/>
          </a:xfrm>
        </p:spPr>
        <p:txBody>
          <a:bodyPr>
            <a:noAutofit/>
          </a:bodyPr>
          <a:lstStyle/>
          <a:p>
            <a:pPr>
              <a:buClr>
                <a:srgbClr val="0E5B93"/>
              </a:buClr>
              <a:buFont typeface="Wingdings" panose="05000000000000000000" pitchFamily="2" charset="2"/>
              <a:buChar char="u"/>
            </a:pPr>
            <a:r>
              <a:rPr lang="zh-TW" altLang="en-US" sz="32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遵從醫囑</a:t>
            </a: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是很重要的</a:t>
            </a:r>
            <a:endPar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控制好慢性疾病</a:t>
            </a:r>
            <a:endPar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保持心情愉快</a:t>
            </a:r>
            <a:endPar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維持作息正常</a:t>
            </a:r>
          </a:p>
        </p:txBody>
      </p:sp>
      <p:sp>
        <p:nvSpPr>
          <p:cNvPr id="2" name="內容版面配置區 2">
            <a:extLst>
              <a:ext uri="{FF2B5EF4-FFF2-40B4-BE49-F238E27FC236}">
                <a16:creationId xmlns:a16="http://schemas.microsoft.com/office/drawing/2014/main" id="{4BEDA0A4-734D-63DE-EBDC-CBD1B9EC8475}"/>
              </a:ext>
            </a:extLst>
          </p:cNvPr>
          <p:cNvSpPr txBox="1">
            <a:spLocks/>
          </p:cNvSpPr>
          <p:nvPr/>
        </p:nvSpPr>
        <p:spPr>
          <a:xfrm>
            <a:off x="3456722" y="3677353"/>
            <a:ext cx="7968516" cy="195613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血液循環改善劑</a:t>
            </a:r>
            <a:endPar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維生素</a:t>
            </a:r>
            <a:r>
              <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B</a:t>
            </a:r>
            <a:r>
              <a:rPr lang="zh-TW" altLang="en-US" sz="3200" b="1" dirty="0">
                <a:latin typeface="Berlin Sans FB Demi" panose="020E0802020502020306" pitchFamily="34" charset="0"/>
                <a:ea typeface="Gen Jyuu Gothic Bold" panose="020B0602020203020207" pitchFamily="34" charset="-120"/>
                <a:cs typeface="Gen Jyuu Gothic Bold" panose="020B0602020203020207" pitchFamily="34" charset="-120"/>
              </a:rPr>
              <a:t>群</a:t>
            </a:r>
            <a:endParaRPr lang="en-US" altLang="zh-TW" sz="32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4" name="群組 3">
            <a:extLst>
              <a:ext uri="{FF2B5EF4-FFF2-40B4-BE49-F238E27FC236}">
                <a16:creationId xmlns:a16="http://schemas.microsoft.com/office/drawing/2014/main" id="{ED63D312-765B-2DC6-ACC7-FCA8522E9519}"/>
              </a:ext>
            </a:extLst>
          </p:cNvPr>
          <p:cNvGrpSpPr/>
          <p:nvPr/>
        </p:nvGrpSpPr>
        <p:grpSpPr>
          <a:xfrm>
            <a:off x="1621073" y="3081317"/>
            <a:ext cx="1785038" cy="1793390"/>
            <a:chOff x="8486133" y="2140952"/>
            <a:chExt cx="3210034" cy="3225055"/>
          </a:xfrm>
          <a:solidFill>
            <a:srgbClr val="0E5B93"/>
          </a:solidFill>
        </p:grpSpPr>
        <p:sp>
          <p:nvSpPr>
            <p:cNvPr id="8" name="Google Shape;801;p37">
              <a:extLst>
                <a:ext uri="{FF2B5EF4-FFF2-40B4-BE49-F238E27FC236}">
                  <a16:creationId xmlns:a16="http://schemas.microsoft.com/office/drawing/2014/main" id="{6754F45C-FDBD-1047-645D-1C9407FB3045}"/>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9" name="橢圓 8">
              <a:extLst>
                <a:ext uri="{FF2B5EF4-FFF2-40B4-BE49-F238E27FC236}">
                  <a16:creationId xmlns:a16="http://schemas.microsoft.com/office/drawing/2014/main" id="{C93A9503-04AC-FE51-7F14-D4875E234517}"/>
                </a:ext>
              </a:extLst>
            </p:cNvPr>
            <p:cNvSpPr>
              <a:spLocks/>
            </p:cNvSpPr>
            <p:nvPr/>
          </p:nvSpPr>
          <p:spPr>
            <a:xfrm>
              <a:off x="8486133" y="2140952"/>
              <a:ext cx="3209998"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保健面</a:t>
              </a:r>
            </a:p>
          </p:txBody>
        </p:sp>
      </p:grpSp>
      <p:grpSp>
        <p:nvGrpSpPr>
          <p:cNvPr id="10" name="群組 9">
            <a:extLst>
              <a:ext uri="{FF2B5EF4-FFF2-40B4-BE49-F238E27FC236}">
                <a16:creationId xmlns:a16="http://schemas.microsoft.com/office/drawing/2014/main" id="{ABEF78EB-FA56-A874-EE5F-4C81BA6AE43D}"/>
              </a:ext>
            </a:extLst>
          </p:cNvPr>
          <p:cNvGrpSpPr/>
          <p:nvPr/>
        </p:nvGrpSpPr>
        <p:grpSpPr>
          <a:xfrm>
            <a:off x="3406111" y="867446"/>
            <a:ext cx="1785035" cy="1793390"/>
            <a:chOff x="8486136" y="2140952"/>
            <a:chExt cx="3210031" cy="3225055"/>
          </a:xfrm>
          <a:solidFill>
            <a:srgbClr val="0E5B93"/>
          </a:solidFill>
        </p:grpSpPr>
        <p:sp>
          <p:nvSpPr>
            <p:cNvPr id="16" name="Google Shape;801;p37">
              <a:extLst>
                <a:ext uri="{FF2B5EF4-FFF2-40B4-BE49-F238E27FC236}">
                  <a16:creationId xmlns:a16="http://schemas.microsoft.com/office/drawing/2014/main" id="{257637FB-E209-0797-5AA1-FD64CBCCA72B}"/>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25" name="橢圓 24">
              <a:extLst>
                <a:ext uri="{FF2B5EF4-FFF2-40B4-BE49-F238E27FC236}">
                  <a16:creationId xmlns:a16="http://schemas.microsoft.com/office/drawing/2014/main" id="{71F53FE3-92FA-C4D1-54C9-CA3ED7E6D2D8}"/>
                </a:ext>
              </a:extLst>
            </p:cNvPr>
            <p:cNvSpPr>
              <a:spLocks/>
            </p:cNvSpPr>
            <p:nvPr/>
          </p:nvSpPr>
          <p:spPr>
            <a:xfrm>
              <a:off x="8486136" y="2140952"/>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生活面</a:t>
              </a:r>
            </a:p>
          </p:txBody>
        </p:sp>
      </p:grpSp>
      <p:grpSp>
        <p:nvGrpSpPr>
          <p:cNvPr id="36" name="群組 35">
            <a:extLst>
              <a:ext uri="{FF2B5EF4-FFF2-40B4-BE49-F238E27FC236}">
                <a16:creationId xmlns:a16="http://schemas.microsoft.com/office/drawing/2014/main" id="{5A7FCB60-8543-4A0C-8FF7-6BBD89AAC311}"/>
              </a:ext>
            </a:extLst>
          </p:cNvPr>
          <p:cNvGrpSpPr/>
          <p:nvPr/>
        </p:nvGrpSpPr>
        <p:grpSpPr>
          <a:xfrm rot="11594448">
            <a:off x="2686133" y="1306248"/>
            <a:ext cx="550772" cy="246144"/>
            <a:chOff x="2121274" y="1307805"/>
            <a:chExt cx="550772" cy="246144"/>
          </a:xfrm>
        </p:grpSpPr>
        <p:cxnSp>
          <p:nvCxnSpPr>
            <p:cNvPr id="37" name="直線接點 36">
              <a:extLst>
                <a:ext uri="{FF2B5EF4-FFF2-40B4-BE49-F238E27FC236}">
                  <a16:creationId xmlns:a16="http://schemas.microsoft.com/office/drawing/2014/main" id="{FF6E2BCC-A3E5-C9AD-1D75-631C484AD966}"/>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FC0629C0-18F9-3413-3D43-CD30378D6AD9}"/>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39" name="群組 38">
            <a:extLst>
              <a:ext uri="{FF2B5EF4-FFF2-40B4-BE49-F238E27FC236}">
                <a16:creationId xmlns:a16="http://schemas.microsoft.com/office/drawing/2014/main" id="{A900BD4E-212F-326B-0584-744ED4DA102D}"/>
              </a:ext>
            </a:extLst>
          </p:cNvPr>
          <p:cNvGrpSpPr/>
          <p:nvPr/>
        </p:nvGrpSpPr>
        <p:grpSpPr>
          <a:xfrm rot="14252053">
            <a:off x="1530294" y="2703319"/>
            <a:ext cx="550772" cy="246144"/>
            <a:chOff x="2121274" y="1307805"/>
            <a:chExt cx="550772" cy="246144"/>
          </a:xfrm>
        </p:grpSpPr>
        <p:cxnSp>
          <p:nvCxnSpPr>
            <p:cNvPr id="40" name="直線接點 39">
              <a:extLst>
                <a:ext uri="{FF2B5EF4-FFF2-40B4-BE49-F238E27FC236}">
                  <a16:creationId xmlns:a16="http://schemas.microsoft.com/office/drawing/2014/main" id="{AE6EEDAC-432E-3F7B-06E0-8A546312D7DA}"/>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444C877C-DFCA-8934-478A-FE7853F9FF01}"/>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43" name="群組 42">
            <a:extLst>
              <a:ext uri="{FF2B5EF4-FFF2-40B4-BE49-F238E27FC236}">
                <a16:creationId xmlns:a16="http://schemas.microsoft.com/office/drawing/2014/main" id="{253A8576-70CF-1611-5AB2-C7260034BEC6}"/>
              </a:ext>
            </a:extLst>
          </p:cNvPr>
          <p:cNvGrpSpPr/>
          <p:nvPr/>
        </p:nvGrpSpPr>
        <p:grpSpPr>
          <a:xfrm>
            <a:off x="-367121" y="-366166"/>
            <a:ext cx="2938993" cy="2938573"/>
            <a:chOff x="8475498" y="2145798"/>
            <a:chExt cx="3220669" cy="3220209"/>
          </a:xfrm>
          <a:solidFill>
            <a:srgbClr val="0E5B93"/>
          </a:solidFill>
        </p:grpSpPr>
        <p:sp>
          <p:nvSpPr>
            <p:cNvPr id="44" name="Google Shape;801;p37">
              <a:extLst>
                <a:ext uri="{FF2B5EF4-FFF2-40B4-BE49-F238E27FC236}">
                  <a16:creationId xmlns:a16="http://schemas.microsoft.com/office/drawing/2014/main" id="{0032702B-44C2-0251-54F8-E800E15D4A75}"/>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45" name="橢圓 44">
              <a:extLst>
                <a:ext uri="{FF2B5EF4-FFF2-40B4-BE49-F238E27FC236}">
                  <a16:creationId xmlns:a16="http://schemas.microsoft.com/office/drawing/2014/main" id="{3EE0A74E-20E2-4918-1DC8-4B6C5EFE2AC3}"/>
                </a:ext>
              </a:extLst>
            </p:cNvPr>
            <p:cNvSpPr>
              <a:spLocks/>
            </p:cNvSpPr>
            <p:nvPr/>
          </p:nvSpPr>
          <p:spPr>
            <a:xfrm rot="18900000">
              <a:off x="8475498" y="2145798"/>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60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保健之道</a:t>
              </a:r>
              <a:endParaRPr lang="en-US" altLang="zh-TW" sz="60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grpSp>
      <p:grpSp>
        <p:nvGrpSpPr>
          <p:cNvPr id="20" name="群組 19">
            <a:extLst>
              <a:ext uri="{FF2B5EF4-FFF2-40B4-BE49-F238E27FC236}">
                <a16:creationId xmlns:a16="http://schemas.microsoft.com/office/drawing/2014/main" id="{7C4960AB-365A-2FD0-BE21-2F1A866D8C40}"/>
              </a:ext>
            </a:extLst>
          </p:cNvPr>
          <p:cNvGrpSpPr/>
          <p:nvPr/>
        </p:nvGrpSpPr>
        <p:grpSpPr>
          <a:xfrm>
            <a:off x="8789210" y="1793135"/>
            <a:ext cx="1512142" cy="1037906"/>
            <a:chOff x="8789210" y="1793135"/>
            <a:chExt cx="1512142" cy="1037906"/>
          </a:xfrm>
        </p:grpSpPr>
        <p:pic>
          <p:nvPicPr>
            <p:cNvPr id="14" name="圖形 13" descr="量表">
              <a:extLst>
                <a:ext uri="{FF2B5EF4-FFF2-40B4-BE49-F238E27FC236}">
                  <a16:creationId xmlns:a16="http://schemas.microsoft.com/office/drawing/2014/main" id="{0F4202EF-0EDB-1CF1-5176-4136CC4E143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789210" y="1916641"/>
              <a:ext cx="914400" cy="914400"/>
            </a:xfrm>
            <a:prstGeom prst="rect">
              <a:avLst/>
            </a:prstGeom>
          </p:spPr>
        </p:pic>
        <p:pic>
          <p:nvPicPr>
            <p:cNvPr id="19" name="圖形 18" descr="返回 (從右至左)">
              <a:extLst>
                <a:ext uri="{FF2B5EF4-FFF2-40B4-BE49-F238E27FC236}">
                  <a16:creationId xmlns:a16="http://schemas.microsoft.com/office/drawing/2014/main" id="{6E2D7671-0763-DB34-9BE9-553C8405A84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5400000">
              <a:off x="9386952" y="1793135"/>
              <a:ext cx="914400" cy="914400"/>
            </a:xfrm>
            <a:prstGeom prst="rect">
              <a:avLst/>
            </a:prstGeom>
          </p:spPr>
        </p:pic>
      </p:grpSp>
    </p:spTree>
    <p:custDataLst>
      <p:tags r:id="rId1"/>
    </p:custDataLst>
    <p:extLst>
      <p:ext uri="{BB962C8B-B14F-4D97-AF65-F5344CB8AC3E}">
        <p14:creationId xmlns:p14="http://schemas.microsoft.com/office/powerpoint/2010/main" val="182576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83">
                                            <p:txEl>
                                              <p:pRg st="0" end="0"/>
                                            </p:txEl>
                                          </p:spTgt>
                                        </p:tgtEl>
                                        <p:attrNameLst>
                                          <p:attrName>style.visibility</p:attrName>
                                        </p:attrNameLst>
                                      </p:cBhvr>
                                      <p:to>
                                        <p:strVal val="visible"/>
                                      </p:to>
                                    </p:set>
                                    <p:animEffect transition="in" filter="fade">
                                      <p:cBhvr>
                                        <p:cTn id="15" dur="1000"/>
                                        <p:tgtEl>
                                          <p:spTgt spid="783">
                                            <p:txEl>
                                              <p:pRg st="0" end="0"/>
                                            </p:txEl>
                                          </p:spTgt>
                                        </p:tgtEl>
                                      </p:cBhvr>
                                    </p:animEffect>
                                    <p:anim calcmode="lin" valueType="num">
                                      <p:cBhvr>
                                        <p:cTn id="16" dur="1000" fill="hold"/>
                                        <p:tgtEl>
                                          <p:spTgt spid="78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83">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783">
                                            <p:txEl>
                                              <p:pRg st="1" end="1"/>
                                            </p:txEl>
                                          </p:spTgt>
                                        </p:tgtEl>
                                        <p:attrNameLst>
                                          <p:attrName>style.visibility</p:attrName>
                                        </p:attrNameLst>
                                      </p:cBhvr>
                                      <p:to>
                                        <p:strVal val="visible"/>
                                      </p:to>
                                    </p:set>
                                    <p:animEffect transition="in" filter="fade">
                                      <p:cBhvr>
                                        <p:cTn id="21" dur="1000"/>
                                        <p:tgtEl>
                                          <p:spTgt spid="783">
                                            <p:txEl>
                                              <p:pRg st="1" end="1"/>
                                            </p:txEl>
                                          </p:spTgt>
                                        </p:tgtEl>
                                      </p:cBhvr>
                                    </p:animEffect>
                                    <p:anim calcmode="lin" valueType="num">
                                      <p:cBhvr>
                                        <p:cTn id="22" dur="1000" fill="hold"/>
                                        <p:tgtEl>
                                          <p:spTgt spid="78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83">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783">
                                            <p:txEl>
                                              <p:pRg st="2" end="2"/>
                                            </p:txEl>
                                          </p:spTgt>
                                        </p:tgtEl>
                                        <p:attrNameLst>
                                          <p:attrName>style.visibility</p:attrName>
                                        </p:attrNameLst>
                                      </p:cBhvr>
                                      <p:to>
                                        <p:strVal val="visible"/>
                                      </p:to>
                                    </p:set>
                                    <p:animEffect transition="in" filter="fade">
                                      <p:cBhvr>
                                        <p:cTn id="27" dur="1000"/>
                                        <p:tgtEl>
                                          <p:spTgt spid="783">
                                            <p:txEl>
                                              <p:pRg st="2" end="2"/>
                                            </p:txEl>
                                          </p:spTgt>
                                        </p:tgtEl>
                                      </p:cBhvr>
                                    </p:animEffect>
                                    <p:anim calcmode="lin" valueType="num">
                                      <p:cBhvr>
                                        <p:cTn id="28" dur="1000" fill="hold"/>
                                        <p:tgtEl>
                                          <p:spTgt spid="78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783">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783">
                                            <p:txEl>
                                              <p:pRg st="3" end="3"/>
                                            </p:txEl>
                                          </p:spTgt>
                                        </p:tgtEl>
                                        <p:attrNameLst>
                                          <p:attrName>style.visibility</p:attrName>
                                        </p:attrNameLst>
                                      </p:cBhvr>
                                      <p:to>
                                        <p:strVal val="visible"/>
                                      </p:to>
                                    </p:set>
                                    <p:animEffect transition="in" filter="fade">
                                      <p:cBhvr>
                                        <p:cTn id="33" dur="1000"/>
                                        <p:tgtEl>
                                          <p:spTgt spid="783">
                                            <p:txEl>
                                              <p:pRg st="3" end="3"/>
                                            </p:txEl>
                                          </p:spTgt>
                                        </p:tgtEl>
                                      </p:cBhvr>
                                    </p:animEffect>
                                    <p:anim calcmode="lin" valueType="num">
                                      <p:cBhvr>
                                        <p:cTn id="34" dur="1000" fill="hold"/>
                                        <p:tgtEl>
                                          <p:spTgt spid="78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78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uiExpand="1" build="p"/>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90F4A-82E3-74F9-51BA-6582792073F6}"/>
            </a:ext>
          </a:extLst>
        </p:cNvPr>
        <p:cNvGrpSpPr/>
        <p:nvPr/>
      </p:nvGrpSpPr>
      <p:grpSpPr>
        <a:xfrm>
          <a:off x="0" y="0"/>
          <a:ext cx="0" cy="0"/>
          <a:chOff x="0" y="0"/>
          <a:chExt cx="0" cy="0"/>
        </a:xfrm>
      </p:grpSpPr>
      <p:sp>
        <p:nvSpPr>
          <p:cNvPr id="11" name="矩形 10">
            <a:extLst>
              <a:ext uri="{FF2B5EF4-FFF2-40B4-BE49-F238E27FC236}">
                <a16:creationId xmlns:a16="http://schemas.microsoft.com/office/drawing/2014/main" id="{1F002EB8-7A0B-9D98-6D3C-F0D1C8480530}"/>
              </a:ext>
            </a:extLst>
          </p:cNvPr>
          <p:cNvSpPr/>
          <p:nvPr/>
        </p:nvSpPr>
        <p:spPr>
          <a:xfrm>
            <a:off x="0" y="-9570"/>
            <a:ext cx="12192000" cy="6858000"/>
          </a:xfrm>
          <a:prstGeom prst="rect">
            <a:avLst/>
          </a:prstGeom>
          <a:pattFill prst="pct5">
            <a:fgClr>
              <a:srgbClr val="34E89E"/>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5" name="直線接點 4">
            <a:extLst>
              <a:ext uri="{FF2B5EF4-FFF2-40B4-BE49-F238E27FC236}">
                <a16:creationId xmlns:a16="http://schemas.microsoft.com/office/drawing/2014/main" id="{F23383E6-1211-E685-052A-5EDFEEC28E89}"/>
              </a:ext>
            </a:extLst>
          </p:cNvPr>
          <p:cNvCxnSpPr>
            <a:cxnSpLocks/>
          </p:cNvCxnSpPr>
          <p:nvPr/>
        </p:nvCxnSpPr>
        <p:spPr>
          <a:xfrm>
            <a:off x="8689846" y="5240790"/>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12" name="標題 3">
            <a:extLst>
              <a:ext uri="{FF2B5EF4-FFF2-40B4-BE49-F238E27FC236}">
                <a16:creationId xmlns:a16="http://schemas.microsoft.com/office/drawing/2014/main" id="{D5DCDD40-B1BE-658F-7974-28E28F92BF77}"/>
              </a:ext>
            </a:extLst>
          </p:cNvPr>
          <p:cNvSpPr txBox="1">
            <a:spLocks/>
          </p:cNvSpPr>
          <p:nvPr/>
        </p:nvSpPr>
        <p:spPr>
          <a:xfrm>
            <a:off x="4478526" y="5448463"/>
            <a:ext cx="4095750" cy="640562"/>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r"/>
            <a:r>
              <a:rPr lang="zh-TW" altLang="en-US" dirty="0">
                <a:latin typeface="Gen Jyuu Gothic P Bold" panose="020B0602020203020207" pitchFamily="34" charset="-120"/>
                <a:ea typeface="Gen Jyuu Gothic P Bold" panose="020B0602020203020207" pitchFamily="34" charset="-120"/>
                <a:cs typeface="Gen Jyuu Gothic P Bold" panose="020B0602020203020207" pitchFamily="34" charset="-120"/>
              </a:rPr>
              <a:t>乾眼症</a:t>
            </a:r>
          </a:p>
        </p:txBody>
      </p:sp>
      <p:sp>
        <p:nvSpPr>
          <p:cNvPr id="13" name="文字版面配置區 5">
            <a:extLst>
              <a:ext uri="{FF2B5EF4-FFF2-40B4-BE49-F238E27FC236}">
                <a16:creationId xmlns:a16="http://schemas.microsoft.com/office/drawing/2014/main" id="{A6EA9B5E-6898-7081-647A-F7181668BA9F}"/>
              </a:ext>
            </a:extLst>
          </p:cNvPr>
          <p:cNvSpPr txBox="1">
            <a:spLocks/>
          </p:cNvSpPr>
          <p:nvPr/>
        </p:nvSpPr>
        <p:spPr>
          <a:xfrm>
            <a:off x="8669526" y="5642773"/>
            <a:ext cx="3200400" cy="44625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en-US" altLang="zh-TW" dirty="0">
                <a:latin typeface="Berlin Sans FB Demi" panose="020E0802020502020306" pitchFamily="34" charset="0"/>
              </a:rPr>
              <a:t>Dry Eye Disease</a:t>
            </a:r>
            <a:endParaRPr lang="zh-TW" altLang="en-US" dirty="0">
              <a:latin typeface="Berlin Sans FB Demi" panose="020E0802020502020306" pitchFamily="34" charset="0"/>
            </a:endParaRPr>
          </a:p>
        </p:txBody>
      </p:sp>
      <p:sp>
        <p:nvSpPr>
          <p:cNvPr id="4" name="圖片版面配置區 3">
            <a:extLst>
              <a:ext uri="{FF2B5EF4-FFF2-40B4-BE49-F238E27FC236}">
                <a16:creationId xmlns:a16="http://schemas.microsoft.com/office/drawing/2014/main" id="{B7FEBF2A-B9FB-B783-3100-6E72C26DAAA6}"/>
              </a:ext>
            </a:extLst>
          </p:cNvPr>
          <p:cNvSpPr>
            <a:spLocks noGrp="1"/>
          </p:cNvSpPr>
          <p:nvPr>
            <p:ph type="pic" idx="1"/>
          </p:nvPr>
        </p:nvSpPr>
        <p:spPr>
          <a:solidFill>
            <a:schemeClr val="tx1"/>
          </a:solidFill>
        </p:spPr>
        <p:txBody>
          <a:bodyPr/>
          <a:lstStyle/>
          <a:p>
            <a:endParaRPr lang="zh-TW" altLang="en-US"/>
          </a:p>
        </p:txBody>
      </p:sp>
      <p:pic>
        <p:nvPicPr>
          <p:cNvPr id="2" name="圖片 1">
            <a:extLst>
              <a:ext uri="{FF2B5EF4-FFF2-40B4-BE49-F238E27FC236}">
                <a16:creationId xmlns:a16="http://schemas.microsoft.com/office/drawing/2014/main" id="{1869B00A-B3B0-0E8F-44C0-D48681CD26E5}"/>
              </a:ext>
            </a:extLst>
          </p:cNvPr>
          <p:cNvPicPr>
            <a:picLocks noChangeAspect="1"/>
          </p:cNvPicPr>
          <p:nvPr/>
        </p:nvPicPr>
        <p:blipFill>
          <a:blip r:embed="rId3"/>
          <a:srcRect t="42192"/>
          <a:stretch/>
        </p:blipFill>
        <p:spPr>
          <a:xfrm>
            <a:off x="-3048" y="-9571"/>
            <a:ext cx="12192000" cy="4698629"/>
          </a:xfrm>
          <a:prstGeom prst="rect">
            <a:avLst/>
          </a:prstGeom>
        </p:spPr>
      </p:pic>
      <p:pic>
        <p:nvPicPr>
          <p:cNvPr id="7" name="圖片 6">
            <a:extLst>
              <a:ext uri="{FF2B5EF4-FFF2-40B4-BE49-F238E27FC236}">
                <a16:creationId xmlns:a16="http://schemas.microsoft.com/office/drawing/2014/main" id="{52A296CD-EFDB-9FC1-25A6-6ED2A0C02814}"/>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rcRect t="43750"/>
          <a:stretch/>
        </p:blipFill>
        <p:spPr>
          <a:xfrm>
            <a:off x="-3048" y="117057"/>
            <a:ext cx="12192000" cy="4572001"/>
          </a:xfrm>
          <a:prstGeom prst="rect">
            <a:avLst/>
          </a:prstGeom>
        </p:spPr>
      </p:pic>
      <p:sp>
        <p:nvSpPr>
          <p:cNvPr id="3" name="文字方塊 2">
            <a:extLst>
              <a:ext uri="{FF2B5EF4-FFF2-40B4-BE49-F238E27FC236}">
                <a16:creationId xmlns:a16="http://schemas.microsoft.com/office/drawing/2014/main" id="{D20D5014-5526-A36D-4F0C-776A9389A9E6}"/>
              </a:ext>
            </a:extLst>
          </p:cNvPr>
          <p:cNvSpPr txBox="1"/>
          <p:nvPr/>
        </p:nvSpPr>
        <p:spPr>
          <a:xfrm>
            <a:off x="6448224" y="4627761"/>
            <a:ext cx="8599251" cy="307777"/>
          </a:xfrm>
          <a:prstGeom prst="rect">
            <a:avLst/>
          </a:prstGeom>
          <a:noFill/>
        </p:spPr>
        <p:txBody>
          <a:bodyPr wrap="square">
            <a:spAutoFit/>
          </a:bodyPr>
          <a:lstStyle/>
          <a:p>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Copyright © 2025 </a:t>
            </a:r>
            <a:r>
              <a:rPr lang="zh-TW" altLang="en-US" sz="1400" dirty="0">
                <a:latin typeface="Berlin Sans FB Demi" panose="020E0802020502020306" pitchFamily="34" charset="0"/>
                <a:ea typeface="Gen Jyuu Gothic Bold" panose="020B0602020203020207" pitchFamily="34" charset="-120"/>
                <a:cs typeface="Gen Jyuu Gothic Bold" panose="020B0602020203020207" pitchFamily="34" charset="-120"/>
              </a:rPr>
              <a:t>方知樂學教育有限公司 </a:t>
            </a:r>
            <a:r>
              <a:rPr lang="en-US" altLang="zh-TW" sz="1400" dirty="0" err="1">
                <a:latin typeface="Berlin Sans FB Demi" panose="020E0802020502020306" pitchFamily="34" charset="0"/>
                <a:ea typeface="Gen Jyuu Gothic Bold" panose="020B0602020203020207" pitchFamily="34" charset="-120"/>
                <a:cs typeface="Gen Jyuu Gothic Bold" panose="020B0602020203020207" pitchFamily="34" charset="-120"/>
              </a:rPr>
              <a:t>FunPharm</a:t>
            </a:r>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 All rights reserved.</a:t>
            </a:r>
            <a:endParaRPr lang="zh-TW" altLang="en-US" sz="1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Tree>
    <p:custDataLst>
      <p:tags r:id="rId1"/>
    </p:custDataLst>
    <p:extLst>
      <p:ext uri="{BB962C8B-B14F-4D97-AF65-F5344CB8AC3E}">
        <p14:creationId xmlns:p14="http://schemas.microsoft.com/office/powerpoint/2010/main" val="4197730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6" fill="hold" nodeType="clickEffect">
                                  <p:stCondLst>
                                    <p:cond delay="0"/>
                                  </p:stCondLst>
                                  <p:childTnLst>
                                    <p:animEffect transition="out" filter="barn(in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5F6C8-4D7A-16E3-E2A9-EA74B43D2159}"/>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91489AB1-F930-65D3-1F57-6DAF050EF9BA}"/>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7" name="十字形 26">
            <a:extLst>
              <a:ext uri="{FF2B5EF4-FFF2-40B4-BE49-F238E27FC236}">
                <a16:creationId xmlns:a16="http://schemas.microsoft.com/office/drawing/2014/main" id="{2726BF93-0FB6-F79B-9B02-886D0D298372}"/>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32" name="群組 31">
            <a:extLst>
              <a:ext uri="{FF2B5EF4-FFF2-40B4-BE49-F238E27FC236}">
                <a16:creationId xmlns:a16="http://schemas.microsoft.com/office/drawing/2014/main" id="{7AB142E5-BADF-D91A-3DC5-B7AAC3DB9EF1}"/>
              </a:ext>
            </a:extLst>
          </p:cNvPr>
          <p:cNvGrpSpPr/>
          <p:nvPr/>
        </p:nvGrpSpPr>
        <p:grpSpPr>
          <a:xfrm>
            <a:off x="266918" y="6210530"/>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D57CBDE6-160A-00DA-4E4E-DDA8E44A4949}"/>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4" name="直線接點 33">
              <a:extLst>
                <a:ext uri="{FF2B5EF4-FFF2-40B4-BE49-F238E27FC236}">
                  <a16:creationId xmlns:a16="http://schemas.microsoft.com/office/drawing/2014/main" id="{0093A626-08AA-F652-B2C5-E63559432F9A}"/>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F87D016E-3038-EBC5-E8DA-9E4BB288AD3E}"/>
              </a:ext>
            </a:extLst>
          </p:cNvPr>
          <p:cNvSpPr/>
          <p:nvPr/>
        </p:nvSpPr>
        <p:spPr>
          <a:xfrm flipH="1">
            <a:off x="11470336" y="6381750"/>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36" name="群組 35">
            <a:extLst>
              <a:ext uri="{FF2B5EF4-FFF2-40B4-BE49-F238E27FC236}">
                <a16:creationId xmlns:a16="http://schemas.microsoft.com/office/drawing/2014/main" id="{75C3FBC3-28A5-F0B4-4C63-E8E0D0796C11}"/>
              </a:ext>
            </a:extLst>
          </p:cNvPr>
          <p:cNvGrpSpPr>
            <a:grpSpLocks/>
          </p:cNvGrpSpPr>
          <p:nvPr/>
        </p:nvGrpSpPr>
        <p:grpSpPr>
          <a:xfrm>
            <a:off x="-1234736" y="1923890"/>
            <a:ext cx="3356010" cy="3361512"/>
            <a:chOff x="9183091" y="4475589"/>
            <a:chExt cx="2103005" cy="2103005"/>
          </a:xfrm>
          <a:solidFill>
            <a:srgbClr val="0E5B93">
              <a:alpha val="50000"/>
            </a:srgbClr>
          </a:solidFill>
        </p:grpSpPr>
        <p:grpSp>
          <p:nvGrpSpPr>
            <p:cNvPr id="37" name="群組 36">
              <a:extLst>
                <a:ext uri="{FF2B5EF4-FFF2-40B4-BE49-F238E27FC236}">
                  <a16:creationId xmlns:a16="http://schemas.microsoft.com/office/drawing/2014/main" id="{8DAB3FEC-D95C-4BCD-748F-A4F22751875B}"/>
                </a:ext>
              </a:extLst>
            </p:cNvPr>
            <p:cNvGrpSpPr/>
            <p:nvPr/>
          </p:nvGrpSpPr>
          <p:grpSpPr>
            <a:xfrm rot="2700000">
              <a:off x="9183091" y="4475589"/>
              <a:ext cx="2103005" cy="2103005"/>
              <a:chOff x="9285315" y="4586316"/>
              <a:chExt cx="311112" cy="311112"/>
            </a:xfrm>
            <a:grpFill/>
          </p:grpSpPr>
          <p:sp>
            <p:nvSpPr>
              <p:cNvPr id="40" name="圓形: 空心 39">
                <a:extLst>
                  <a:ext uri="{FF2B5EF4-FFF2-40B4-BE49-F238E27FC236}">
                    <a16:creationId xmlns:a16="http://schemas.microsoft.com/office/drawing/2014/main" id="{7F9C3A91-42EB-D622-AB6A-6AAAE2950446}"/>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1" name="直線接點 40">
                <a:extLst>
                  <a:ext uri="{FF2B5EF4-FFF2-40B4-BE49-F238E27FC236}">
                    <a16:creationId xmlns:a16="http://schemas.microsoft.com/office/drawing/2014/main" id="{C7321A6A-9B2C-7BD9-4512-1D4F0DBF9B81}"/>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8" name="文字方塊 37">
              <a:extLst>
                <a:ext uri="{FF2B5EF4-FFF2-40B4-BE49-F238E27FC236}">
                  <a16:creationId xmlns:a16="http://schemas.microsoft.com/office/drawing/2014/main" id="{262BA3E0-1127-C00B-8E2D-70C56CB3F815}"/>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39" name="文字方塊 38">
              <a:extLst>
                <a:ext uri="{FF2B5EF4-FFF2-40B4-BE49-F238E27FC236}">
                  <a16:creationId xmlns:a16="http://schemas.microsoft.com/office/drawing/2014/main" id="{C6D09BE2-8B3A-7C57-978D-B0FF636B945B}"/>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60" name="群組 59">
            <a:extLst>
              <a:ext uri="{FF2B5EF4-FFF2-40B4-BE49-F238E27FC236}">
                <a16:creationId xmlns:a16="http://schemas.microsoft.com/office/drawing/2014/main" id="{6B5A0609-0F09-E596-DF29-A10AD0C3599B}"/>
              </a:ext>
            </a:extLst>
          </p:cNvPr>
          <p:cNvGrpSpPr>
            <a:grpSpLocks/>
          </p:cNvGrpSpPr>
          <p:nvPr/>
        </p:nvGrpSpPr>
        <p:grpSpPr>
          <a:xfrm>
            <a:off x="10513995" y="1923890"/>
            <a:ext cx="3356010" cy="3361512"/>
            <a:chOff x="9183091" y="4475589"/>
            <a:chExt cx="2103005" cy="2103005"/>
          </a:xfrm>
          <a:solidFill>
            <a:srgbClr val="0E5B93">
              <a:alpha val="50000"/>
            </a:srgbClr>
          </a:solidFill>
        </p:grpSpPr>
        <p:grpSp>
          <p:nvGrpSpPr>
            <p:cNvPr id="61" name="群組 60">
              <a:extLst>
                <a:ext uri="{FF2B5EF4-FFF2-40B4-BE49-F238E27FC236}">
                  <a16:creationId xmlns:a16="http://schemas.microsoft.com/office/drawing/2014/main" id="{0A8AB775-EACB-FD47-118C-BF19016E801A}"/>
                </a:ext>
              </a:extLst>
            </p:cNvPr>
            <p:cNvGrpSpPr/>
            <p:nvPr/>
          </p:nvGrpSpPr>
          <p:grpSpPr>
            <a:xfrm rot="2700000">
              <a:off x="9183091" y="4475589"/>
              <a:ext cx="2103005" cy="2103005"/>
              <a:chOff x="9285315" y="4586316"/>
              <a:chExt cx="311112" cy="311112"/>
            </a:xfrm>
            <a:grpFill/>
          </p:grpSpPr>
          <p:sp>
            <p:nvSpPr>
              <p:cNvPr id="64" name="圓形: 空心 63">
                <a:extLst>
                  <a:ext uri="{FF2B5EF4-FFF2-40B4-BE49-F238E27FC236}">
                    <a16:creationId xmlns:a16="http://schemas.microsoft.com/office/drawing/2014/main" id="{5053A337-14A4-3651-277B-E60097A7C946}"/>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65" name="直線接點 64">
                <a:extLst>
                  <a:ext uri="{FF2B5EF4-FFF2-40B4-BE49-F238E27FC236}">
                    <a16:creationId xmlns:a16="http://schemas.microsoft.com/office/drawing/2014/main" id="{ED37CAC6-09E3-6417-C5A5-0CC44785DC0A}"/>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2" name="文字方塊 61">
              <a:extLst>
                <a:ext uri="{FF2B5EF4-FFF2-40B4-BE49-F238E27FC236}">
                  <a16:creationId xmlns:a16="http://schemas.microsoft.com/office/drawing/2014/main" id="{B3A434C9-F57B-376B-80D3-BF5AF3629619}"/>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63" name="文字方塊 62">
              <a:extLst>
                <a:ext uri="{FF2B5EF4-FFF2-40B4-BE49-F238E27FC236}">
                  <a16:creationId xmlns:a16="http://schemas.microsoft.com/office/drawing/2014/main" id="{486E4A27-6A2F-CBAD-325E-4983780A7B49}"/>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4" name="文字方塊 3">
            <a:extLst>
              <a:ext uri="{FF2B5EF4-FFF2-40B4-BE49-F238E27FC236}">
                <a16:creationId xmlns:a16="http://schemas.microsoft.com/office/drawing/2014/main" id="{C862E981-C6BD-06CC-35D3-A3C31DEBAEF4}"/>
              </a:ext>
            </a:extLst>
          </p:cNvPr>
          <p:cNvSpPr txBox="1"/>
          <p:nvPr/>
        </p:nvSpPr>
        <p:spPr>
          <a:xfrm>
            <a:off x="4373672" y="3036185"/>
            <a:ext cx="3492674" cy="746675"/>
          </a:xfrm>
          <a:prstGeom prst="rect">
            <a:avLst/>
          </a:prstGeom>
        </p:spPr>
        <p:txBody>
          <a:bodyPr spcFirstLastPara="1" vert="horz" wrap="none" lIns="121900" tIns="121900" rIns="121900" bIns="121900" rtlCol="0" anchor="t" anchorCtr="0">
            <a:noAutofit/>
          </a:bodyPr>
          <a:lstStyle/>
          <a:p>
            <a:r>
              <a:rPr lang="zh-TW" altLang="en-US" sz="3600" cap="all" spc="1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生活型態所引發</a:t>
            </a:r>
          </a:p>
        </p:txBody>
      </p:sp>
      <p:sp>
        <p:nvSpPr>
          <p:cNvPr id="6" name="文字方塊 5">
            <a:extLst>
              <a:ext uri="{FF2B5EF4-FFF2-40B4-BE49-F238E27FC236}">
                <a16:creationId xmlns:a16="http://schemas.microsoft.com/office/drawing/2014/main" id="{BE9CE87C-E849-C65D-18B0-49BF1BEDCECA}"/>
              </a:ext>
            </a:extLst>
          </p:cNvPr>
          <p:cNvSpPr txBox="1"/>
          <p:nvPr/>
        </p:nvSpPr>
        <p:spPr>
          <a:xfrm>
            <a:off x="4408501" y="3036185"/>
            <a:ext cx="3374998" cy="696571"/>
          </a:xfrm>
          <a:prstGeom prst="rect">
            <a:avLst/>
          </a:prstGeom>
        </p:spPr>
        <p:txBody>
          <a:bodyPr spcFirstLastPara="1" vert="horz" wrap="none" lIns="121900" tIns="121900" rIns="121900" bIns="121900" rtlCol="0" anchor="t" anchorCtr="0">
            <a:noAutofit/>
          </a:bodyPr>
          <a:lstStyle/>
          <a:p>
            <a:r>
              <a:rPr lang="zh-TW" altLang="en-US" sz="3600" cap="all" spc="1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藥物疾病所引發</a:t>
            </a:r>
          </a:p>
        </p:txBody>
      </p:sp>
      <p:sp>
        <p:nvSpPr>
          <p:cNvPr id="10" name="文字方塊 9">
            <a:extLst>
              <a:ext uri="{FF2B5EF4-FFF2-40B4-BE49-F238E27FC236}">
                <a16:creationId xmlns:a16="http://schemas.microsoft.com/office/drawing/2014/main" id="{B1EE5AFE-895C-94C0-05D0-0C0673316847}"/>
              </a:ext>
            </a:extLst>
          </p:cNvPr>
          <p:cNvSpPr txBox="1"/>
          <p:nvPr/>
        </p:nvSpPr>
        <p:spPr>
          <a:xfrm>
            <a:off x="4769618" y="3036185"/>
            <a:ext cx="2652765" cy="785630"/>
          </a:xfrm>
          <a:prstGeom prst="rect">
            <a:avLst/>
          </a:prstGeom>
        </p:spPr>
        <p:txBody>
          <a:bodyPr spcFirstLastPara="1" vert="horz" wrap="none" lIns="121900" tIns="121900" rIns="121900" bIns="121900" rtlCol="0" anchor="t" anchorCtr="0">
            <a:noAutofit/>
          </a:bodyPr>
          <a:lstStyle/>
          <a:p>
            <a:r>
              <a:rPr lang="zh-TW" altLang="en-US" sz="45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年齡</a:t>
            </a:r>
            <a:r>
              <a:rPr lang="en-US" altLang="zh-TW" sz="45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45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退化</a:t>
            </a:r>
          </a:p>
        </p:txBody>
      </p:sp>
      <p:sp>
        <p:nvSpPr>
          <p:cNvPr id="11" name="文字方塊 10">
            <a:extLst>
              <a:ext uri="{FF2B5EF4-FFF2-40B4-BE49-F238E27FC236}">
                <a16:creationId xmlns:a16="http://schemas.microsoft.com/office/drawing/2014/main" id="{0B09F4B5-6344-381E-5A35-099232FE1052}"/>
              </a:ext>
            </a:extLst>
          </p:cNvPr>
          <p:cNvSpPr txBox="1"/>
          <p:nvPr/>
        </p:nvSpPr>
        <p:spPr>
          <a:xfrm>
            <a:off x="4560583" y="2971800"/>
            <a:ext cx="3070835" cy="914400"/>
          </a:xfrm>
          <a:prstGeom prst="rect">
            <a:avLst/>
          </a:prstGeom>
        </p:spPr>
        <p:txBody>
          <a:bodyPr spcFirstLastPara="1" vert="horz" wrap="none" lIns="121900" tIns="121900" rIns="121900" bIns="121900" rtlCol="0" anchor="t" anchorCtr="0">
            <a:noAutofit/>
          </a:bodyPr>
          <a:lstStyle/>
          <a:p>
            <a:r>
              <a:rPr lang="zh-TW" altLang="en-US" sz="45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營養素缺乏</a:t>
            </a:r>
          </a:p>
        </p:txBody>
      </p:sp>
      <p:pic>
        <p:nvPicPr>
          <p:cNvPr id="15" name="圖片 14">
            <a:extLst>
              <a:ext uri="{FF2B5EF4-FFF2-40B4-BE49-F238E27FC236}">
                <a16:creationId xmlns:a16="http://schemas.microsoft.com/office/drawing/2014/main" id="{3A664376-2641-4B72-E121-A4649E08C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106" y="1398183"/>
            <a:ext cx="2230821" cy="2230821"/>
          </a:xfrm>
          <a:prstGeom prst="rect">
            <a:avLst/>
          </a:prstGeom>
        </p:spPr>
      </p:pic>
      <p:pic>
        <p:nvPicPr>
          <p:cNvPr id="3" name="圖片 2">
            <a:extLst>
              <a:ext uri="{FF2B5EF4-FFF2-40B4-BE49-F238E27FC236}">
                <a16:creationId xmlns:a16="http://schemas.microsoft.com/office/drawing/2014/main" id="{C11F07C0-B983-A6FC-E70C-ED3CAEC50873}"/>
              </a:ext>
            </a:extLst>
          </p:cNvPr>
          <p:cNvPicPr>
            <a:picLocks noChangeAspect="1"/>
          </p:cNvPicPr>
          <p:nvPr/>
        </p:nvPicPr>
        <p:blipFill>
          <a:blip r:embed="rId5">
            <a:duotone>
              <a:prstClr val="black"/>
              <a:srgbClr val="0E5B93">
                <a:tint val="45000"/>
                <a:satMod val="400000"/>
              </a:srgbClr>
            </a:duotone>
            <a:extLst>
              <a:ext uri="{28A0092B-C50C-407E-A947-70E740481C1C}">
                <a14:useLocalDpi xmlns:a14="http://schemas.microsoft.com/office/drawing/2010/main" val="0"/>
              </a:ext>
            </a:extLst>
          </a:blip>
          <a:stretch>
            <a:fillRect/>
          </a:stretch>
        </p:blipFill>
        <p:spPr>
          <a:xfrm>
            <a:off x="4213351" y="2491724"/>
            <a:ext cx="3765298" cy="2038669"/>
          </a:xfrm>
          <a:prstGeom prst="roundRect">
            <a:avLst/>
          </a:prstGeom>
          <a:pattFill prst="pct5">
            <a:fgClr>
              <a:srgbClr val="1CB5E0"/>
            </a:fgClr>
            <a:bgClr>
              <a:schemeClr val="bg1"/>
            </a:bgClr>
          </a:pattFill>
        </p:spPr>
      </p:pic>
      <p:sp>
        <p:nvSpPr>
          <p:cNvPr id="5" name="內容版面配置區 2">
            <a:extLst>
              <a:ext uri="{FF2B5EF4-FFF2-40B4-BE49-F238E27FC236}">
                <a16:creationId xmlns:a16="http://schemas.microsoft.com/office/drawing/2014/main" id="{D020312C-4D8A-0DE0-76D2-5603305350A3}"/>
              </a:ext>
            </a:extLst>
          </p:cNvPr>
          <p:cNvSpPr txBox="1">
            <a:spLocks/>
          </p:cNvSpPr>
          <p:nvPr/>
        </p:nvSpPr>
        <p:spPr>
          <a:xfrm>
            <a:off x="1599245" y="685110"/>
            <a:ext cx="4199661" cy="99461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Clr>
                <a:srgbClr val="0E5B93"/>
              </a:buClr>
              <a:buFont typeface="Wingdings" panose="05000000000000000000" pitchFamily="2" charset="2"/>
              <a:buChar char="u"/>
            </a:pP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長時間配戴隱眼角膜塑型片</a:t>
            </a:r>
            <a:endPar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長時間使用</a:t>
            </a:r>
            <a:r>
              <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3C</a:t>
            </a: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，乾冷辦公室</a:t>
            </a:r>
            <a:endPar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endPar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7" name="直線接點 6">
            <a:extLst>
              <a:ext uri="{FF2B5EF4-FFF2-40B4-BE49-F238E27FC236}">
                <a16:creationId xmlns:a16="http://schemas.microsoft.com/office/drawing/2014/main" id="{99AB8C6A-7721-1C77-0EFF-4D9751643333}"/>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8" name="內容版面配置區 2">
            <a:extLst>
              <a:ext uri="{FF2B5EF4-FFF2-40B4-BE49-F238E27FC236}">
                <a16:creationId xmlns:a16="http://schemas.microsoft.com/office/drawing/2014/main" id="{CCE3BEFC-B4AB-67DE-FE66-C6A449986FAF}"/>
              </a:ext>
            </a:extLst>
          </p:cNvPr>
          <p:cNvSpPr txBox="1">
            <a:spLocks/>
          </p:cNvSpPr>
          <p:nvPr/>
        </p:nvSpPr>
        <p:spPr>
          <a:xfrm>
            <a:off x="7030234" y="272081"/>
            <a:ext cx="5161765" cy="2141983"/>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Clr>
                <a:srgbClr val="0E5B93"/>
              </a:buClr>
              <a:buFont typeface="Wingdings" panose="05000000000000000000" pitchFamily="2" charset="2"/>
              <a:buChar char="u"/>
            </a:pPr>
            <a:r>
              <a:rPr lang="zh-TW" altLang="en-US" b="1" dirty="0">
                <a:latin typeface="Berlin Sans FB Demi" panose="020E0802020502020306" pitchFamily="34" charset="0"/>
                <a:ea typeface="Gen Jyuu Gothic Bold" panose="020B0602020203020207" pitchFamily="34" charset="-120"/>
                <a:cs typeface="Gen Jyuu Gothic Bold" panose="020B0602020203020207" pitchFamily="34" charset="-120"/>
              </a:rPr>
              <a:t>做過</a:t>
            </a:r>
            <a:r>
              <a:rPr lang="zh-TW" altLang="en-US"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近視雷射</a:t>
            </a:r>
            <a:r>
              <a:rPr lang="zh-TW" altLang="en-US" b="1" dirty="0">
                <a:latin typeface="Berlin Sans FB Demi" panose="020E0802020502020306" pitchFamily="34" charset="0"/>
                <a:ea typeface="Gen Jyuu Gothic Bold" panose="020B0602020203020207" pitchFamily="34" charset="-120"/>
                <a:cs typeface="Gen Jyuu Gothic Bold" panose="020B0602020203020207" pitchFamily="34" charset="-120"/>
              </a:rPr>
              <a:t>的人</a:t>
            </a:r>
            <a:endParaRPr lang="en-US" altLang="zh-TW"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b="1" dirty="0">
                <a:latin typeface="Berlin Sans FB Demi" panose="020E0802020502020306" pitchFamily="34" charset="0"/>
                <a:ea typeface="Gen Jyuu Gothic Bold" panose="020B0602020203020207" pitchFamily="34" charset="-120"/>
                <a:cs typeface="Gen Jyuu Gothic Bold" panose="020B0602020203020207" pitchFamily="34" charset="-120"/>
              </a:rPr>
              <a:t>眼睛曾受過嚴重外傷的人</a:t>
            </a:r>
            <a:endParaRPr lang="en-US" altLang="zh-TW"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b="1" dirty="0">
                <a:latin typeface="Berlin Sans FB Demi" panose="020E0802020502020306" pitchFamily="34" charset="0"/>
                <a:ea typeface="Gen Jyuu Gothic Bold" panose="020B0602020203020207" pitchFamily="34" charset="-120"/>
                <a:cs typeface="Gen Jyuu Gothic Bold" panose="020B0602020203020207" pitchFamily="34" charset="-120"/>
              </a:rPr>
              <a:t>有</a:t>
            </a:r>
            <a:r>
              <a:rPr lang="en-US" altLang="zh-TW" b="1" dirty="0">
                <a:latin typeface="Berlin Sans FB Demi" panose="020E0802020502020306" pitchFamily="34" charset="0"/>
                <a:ea typeface="Gen Jyuu Gothic Bold" panose="020B0602020203020207" pitchFamily="34" charset="-120"/>
                <a:cs typeface="Gen Jyuu Gothic Bold" panose="020B0602020203020207" pitchFamily="34" charset="-120"/>
              </a:rPr>
              <a:t>SLE</a:t>
            </a:r>
            <a:r>
              <a:rPr lang="zh-TW" altLang="en-US" b="1" dirty="0">
                <a:latin typeface="Berlin Sans FB Demi" panose="020E0802020502020306" pitchFamily="34" charset="0"/>
                <a:ea typeface="Gen Jyuu Gothic Bold" panose="020B0602020203020207" pitchFamily="34" charset="-120"/>
                <a:cs typeface="Gen Jyuu Gothic Bold" panose="020B0602020203020207" pitchFamily="34" charset="-120"/>
              </a:rPr>
              <a:t>或</a:t>
            </a:r>
            <a:r>
              <a:rPr lang="en-US" altLang="zh-TW" b="1" dirty="0">
                <a:latin typeface="Berlin Sans FB Demi" panose="020E0802020502020306" pitchFamily="34" charset="0"/>
                <a:ea typeface="Gen Jyuu Gothic Bold" panose="020B0602020203020207" pitchFamily="34" charset="-120"/>
                <a:cs typeface="Gen Jyuu Gothic Bold" panose="020B0602020203020207" pitchFamily="34" charset="-120"/>
              </a:rPr>
              <a:t>Sjögren’s Syndrome</a:t>
            </a:r>
            <a:r>
              <a:rPr lang="zh-TW" altLang="en-US" b="1" dirty="0">
                <a:latin typeface="Berlin Sans FB Demi" panose="020E0802020502020306" pitchFamily="34" charset="0"/>
                <a:ea typeface="Gen Jyuu Gothic Bold" panose="020B0602020203020207" pitchFamily="34" charset="-120"/>
                <a:cs typeface="Gen Jyuu Gothic Bold" panose="020B0602020203020207" pitchFamily="34" charset="-120"/>
              </a:rPr>
              <a:t>等免疫疾病</a:t>
            </a:r>
            <a:endParaRPr lang="en-US" altLang="zh-TW"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b="1" dirty="0">
                <a:latin typeface="Berlin Sans FB Demi" panose="020E0802020502020306" pitchFamily="34" charset="0"/>
                <a:ea typeface="Gen Jyuu Gothic Bold" panose="020B0602020203020207" pitchFamily="34" charset="-120"/>
                <a:cs typeface="Gen Jyuu Gothic Bold" panose="020B0602020203020207" pitchFamily="34" charset="-120"/>
              </a:rPr>
              <a:t>因白內障</a:t>
            </a:r>
            <a:r>
              <a:rPr lang="en-US" altLang="zh-TW"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b="1" dirty="0">
                <a:latin typeface="Berlin Sans FB Demi" panose="020E0802020502020306" pitchFamily="34" charset="0"/>
                <a:ea typeface="Gen Jyuu Gothic Bold" panose="020B0602020203020207" pitchFamily="34" charset="-120"/>
                <a:cs typeface="Gen Jyuu Gothic Bold" panose="020B0602020203020207" pitchFamily="34" charset="-120"/>
              </a:rPr>
              <a:t>青光眼須</a:t>
            </a:r>
            <a:r>
              <a:rPr lang="zh-TW" altLang="en-US"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長期</a:t>
            </a:r>
            <a:r>
              <a:rPr lang="zh-TW" altLang="en-US" b="1" dirty="0">
                <a:latin typeface="Berlin Sans FB Demi" panose="020E0802020502020306" pitchFamily="34" charset="0"/>
                <a:ea typeface="Gen Jyuu Gothic Bold" panose="020B0602020203020207" pitchFamily="34" charset="-120"/>
                <a:cs typeface="Gen Jyuu Gothic Bold" panose="020B0602020203020207" pitchFamily="34" charset="-120"/>
              </a:rPr>
              <a:t>使用眼藥水</a:t>
            </a:r>
            <a:endParaRPr lang="en-US" altLang="zh-TW"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9" name="文字方塊 8">
            <a:extLst>
              <a:ext uri="{FF2B5EF4-FFF2-40B4-BE49-F238E27FC236}">
                <a16:creationId xmlns:a16="http://schemas.microsoft.com/office/drawing/2014/main" id="{D4606BC1-F271-7CD0-F73F-3536476716EE}"/>
              </a:ext>
            </a:extLst>
          </p:cNvPr>
          <p:cNvSpPr txBox="1"/>
          <p:nvPr/>
        </p:nvSpPr>
        <p:spPr>
          <a:xfrm>
            <a:off x="2670585" y="6517076"/>
            <a:ext cx="6850831" cy="338554"/>
          </a:xfrm>
          <a:prstGeom prst="rect">
            <a:avLst/>
          </a:prstGeom>
          <a:noFill/>
        </p:spPr>
        <p:txBody>
          <a:bodyPr wrap="square">
            <a:spAutoFit/>
          </a:bodyPr>
          <a:lstStyle/>
          <a:p>
            <a:r>
              <a:rPr lang="en-US" altLang="zh-TW" sz="16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SLE, Systemic Lupus Erythematosus:</a:t>
            </a:r>
            <a:r>
              <a:rPr lang="zh-TW" altLang="en-US" sz="1600" b="0" i="0" dirty="0">
                <a:solidFill>
                  <a:srgbClr val="002021"/>
                </a:solidFill>
                <a:effectLst/>
                <a:latin typeface="Berlin Sans FB Demi" panose="020E0802020502020306" pitchFamily="34" charset="0"/>
                <a:ea typeface="Gen Jyuu Gothic Bold" panose="020B0602020203020207" pitchFamily="34" charset="-120"/>
                <a:cs typeface="Gen Jyuu Gothic Bold" panose="020B0602020203020207" pitchFamily="34" charset="-120"/>
              </a:rPr>
              <a:t>紅斑性狼瘡</a:t>
            </a:r>
            <a:r>
              <a:rPr lang="en-US" altLang="zh-TW" sz="1600" b="0" i="0" dirty="0">
                <a:solidFill>
                  <a:srgbClr val="002021"/>
                </a:solidFill>
                <a:effectLst/>
                <a:latin typeface="Berlin Sans FB Demi" panose="020E0802020502020306" pitchFamily="34" charset="0"/>
                <a:ea typeface="Gen Jyuu Gothic Bold" panose="020B0602020203020207" pitchFamily="34" charset="-120"/>
                <a:cs typeface="Gen Jyuu Gothic Bold" panose="020B0602020203020207" pitchFamily="34" charset="-120"/>
              </a:rPr>
              <a:t>, </a:t>
            </a:r>
            <a:r>
              <a:rPr lang="en-US" altLang="zh-TW" sz="1600" dirty="0" err="1">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Sjoren</a:t>
            </a:r>
            <a:r>
              <a:rPr lang="en-US" altLang="zh-TW" sz="16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 Syndrome: </a:t>
            </a:r>
            <a:r>
              <a:rPr lang="zh-TW" altLang="en-US" sz="16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口乾症</a:t>
            </a:r>
            <a:endParaRPr lang="en-US" altLang="zh-TW" sz="1600" b="0" i="0" dirty="0">
              <a:solidFill>
                <a:srgbClr val="002021"/>
              </a:solidFill>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2" name="內容版面配置區 2">
            <a:extLst>
              <a:ext uri="{FF2B5EF4-FFF2-40B4-BE49-F238E27FC236}">
                <a16:creationId xmlns:a16="http://schemas.microsoft.com/office/drawing/2014/main" id="{751792B0-FBBB-3E15-CADE-5F4C8A490F8C}"/>
              </a:ext>
            </a:extLst>
          </p:cNvPr>
          <p:cNvSpPr txBox="1">
            <a:spLocks/>
          </p:cNvSpPr>
          <p:nvPr/>
        </p:nvSpPr>
        <p:spPr>
          <a:xfrm>
            <a:off x="7991791" y="5263530"/>
            <a:ext cx="2977933" cy="99461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Clr>
                <a:srgbClr val="0E5B93"/>
              </a:buClr>
              <a:buFont typeface="Wingdings" panose="05000000000000000000" pitchFamily="2" charset="2"/>
              <a:buChar char="u"/>
            </a:pP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停經後婦女*</a:t>
            </a:r>
            <a:endPar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&gt;50y/o</a:t>
            </a: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，淚腺退化</a:t>
            </a:r>
            <a:endPar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endPar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3" name="內容版面配置區 2">
            <a:extLst>
              <a:ext uri="{FF2B5EF4-FFF2-40B4-BE49-F238E27FC236}">
                <a16:creationId xmlns:a16="http://schemas.microsoft.com/office/drawing/2014/main" id="{FC8986F3-BD06-BA5B-E15F-5B341898480A}"/>
              </a:ext>
            </a:extLst>
          </p:cNvPr>
          <p:cNvSpPr txBox="1">
            <a:spLocks/>
          </p:cNvSpPr>
          <p:nvPr/>
        </p:nvSpPr>
        <p:spPr>
          <a:xfrm>
            <a:off x="1601946" y="5263530"/>
            <a:ext cx="2977933" cy="99461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Clr>
                <a:srgbClr val="0E5B93"/>
              </a:buClr>
              <a:buFont typeface="Wingdings" panose="05000000000000000000" pitchFamily="2" charset="2"/>
              <a:buChar char="u"/>
            </a:pP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缺乏</a:t>
            </a:r>
            <a:r>
              <a:rPr lang="en-US" altLang="zh-TW" sz="2400" b="1" dirty="0" err="1">
                <a:latin typeface="Berlin Sans FB Demi" panose="020E0802020502020306" pitchFamily="34" charset="0"/>
                <a:ea typeface="Gen Jyuu Gothic Bold" panose="020B0602020203020207" pitchFamily="34" charset="-120"/>
                <a:cs typeface="Gen Jyuu Gothic Bold" panose="020B0602020203020207" pitchFamily="34" charset="-120"/>
              </a:rPr>
              <a:t>Vit.A</a:t>
            </a:r>
            <a:endPar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缺乏</a:t>
            </a:r>
            <a:r>
              <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Omega-3</a:t>
            </a:r>
          </a:p>
        </p:txBody>
      </p:sp>
    </p:spTree>
    <p:custDataLst>
      <p:tags r:id="rId1"/>
    </p:custDataLst>
    <p:extLst>
      <p:ext uri="{BB962C8B-B14F-4D97-AF65-F5344CB8AC3E}">
        <p14:creationId xmlns:p14="http://schemas.microsoft.com/office/powerpoint/2010/main" val="200026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2.22222E-6 L -0.20625 -0.19815 " pathEditMode="relative" rAng="0" ptsTypes="AA">
                                      <p:cBhvr>
                                        <p:cTn id="6" dur="2000" fill="hold"/>
                                        <p:tgtEl>
                                          <p:spTgt spid="4"/>
                                        </p:tgtEl>
                                        <p:attrNameLst>
                                          <p:attrName>ppt_x</p:attrName>
                                          <p:attrName>ppt_y</p:attrName>
                                        </p:attrNameLst>
                                      </p:cBhvr>
                                      <p:rCtr x="-10312" y="-990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grpId="0" nodeType="clickEffect">
                                  <p:stCondLst>
                                    <p:cond delay="0"/>
                                  </p:stCondLst>
                                  <p:childTnLst>
                                    <p:animMotion origin="layout" path="M 0 1.48148E-6 L 0.29049 -0.13009 " pathEditMode="relative" rAng="0" ptsTypes="AA">
                                      <p:cBhvr>
                                        <p:cTn id="17" dur="2000" fill="hold"/>
                                        <p:tgtEl>
                                          <p:spTgt spid="6"/>
                                        </p:tgtEl>
                                        <p:attrNameLst>
                                          <p:attrName>ppt_x</p:attrName>
                                          <p:attrName>ppt_y</p:attrName>
                                        </p:attrNameLst>
                                      </p:cBhvr>
                                      <p:rCtr x="14518" y="-6505"/>
                                    </p:animMotion>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0 0 L 0.14844 0.19792 " pathEditMode="relative" rAng="0" ptsTypes="AA">
                                      <p:cBhvr>
                                        <p:cTn id="31" dur="2000" fill="hold"/>
                                        <p:tgtEl>
                                          <p:spTgt spid="10"/>
                                        </p:tgtEl>
                                        <p:attrNameLst>
                                          <p:attrName>ppt_x</p:attrName>
                                          <p:attrName>ppt_y</p:attrName>
                                        </p:attrNameLst>
                                      </p:cBhvr>
                                      <p:rCtr x="7422" y="9884"/>
                                    </p:animMotion>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0 0 L -0.1724 0.20694 " pathEditMode="relative" rAng="0" ptsTypes="AA">
                                      <p:cBhvr>
                                        <p:cTn id="42" dur="2000" fill="hold"/>
                                        <p:tgtEl>
                                          <p:spTgt spid="11"/>
                                        </p:tgtEl>
                                        <p:attrNameLst>
                                          <p:attrName>ppt_x</p:attrName>
                                          <p:attrName>ppt_y</p:attrName>
                                        </p:attrNameLst>
                                      </p:cBhvr>
                                      <p:rCtr x="-8620" y="10347"/>
                                    </p:animMotion>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5" grpId="0"/>
      <p:bldP spid="8"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2EA84-00B9-F9F4-E36B-6D74CC4928EA}"/>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6ED1F873-DD15-08FF-8DA2-4C4260CA42C6}"/>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7" name="十字形 26">
            <a:extLst>
              <a:ext uri="{FF2B5EF4-FFF2-40B4-BE49-F238E27FC236}">
                <a16:creationId xmlns:a16="http://schemas.microsoft.com/office/drawing/2014/main" id="{63D22D29-5925-9F5C-5264-67B1F9423A93}"/>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29" name="群組 28">
            <a:extLst>
              <a:ext uri="{FF2B5EF4-FFF2-40B4-BE49-F238E27FC236}">
                <a16:creationId xmlns:a16="http://schemas.microsoft.com/office/drawing/2014/main" id="{520E9A80-24F8-B8DF-58EE-D5F4E38A06E1}"/>
              </a:ext>
            </a:extLst>
          </p:cNvPr>
          <p:cNvGrpSpPr/>
          <p:nvPr/>
        </p:nvGrpSpPr>
        <p:grpSpPr>
          <a:xfrm>
            <a:off x="11608769" y="101191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0937CDA4-8D17-1465-F633-92175F61218D}"/>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1" name="直線接點 30">
              <a:extLst>
                <a:ext uri="{FF2B5EF4-FFF2-40B4-BE49-F238E27FC236}">
                  <a16:creationId xmlns:a16="http://schemas.microsoft.com/office/drawing/2014/main" id="{745DDB26-9B5A-3751-83B1-E8F26E6908CB}"/>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E1CDD609-78BD-13E2-C67E-7F5E977E63C6}"/>
              </a:ext>
            </a:extLst>
          </p:cNvPr>
          <p:cNvGrpSpPr/>
          <p:nvPr/>
        </p:nvGrpSpPr>
        <p:grpSpPr>
          <a:xfrm>
            <a:off x="389088" y="163989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D69F9FDF-7A3A-105C-8492-0FE1124313C3}"/>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4" name="直線接點 33">
              <a:extLst>
                <a:ext uri="{FF2B5EF4-FFF2-40B4-BE49-F238E27FC236}">
                  <a16:creationId xmlns:a16="http://schemas.microsoft.com/office/drawing/2014/main" id="{99256842-E8A1-BFB5-DF8B-67FF8DD49D05}"/>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2D2EEE59-E686-598C-2DFA-A7CD4F3BDB36}"/>
              </a:ext>
            </a:extLst>
          </p:cNvPr>
          <p:cNvSpPr/>
          <p:nvPr/>
        </p:nvSpPr>
        <p:spPr>
          <a:xfrm flipH="1">
            <a:off x="3993368" y="6259431"/>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36" name="群組 35">
            <a:extLst>
              <a:ext uri="{FF2B5EF4-FFF2-40B4-BE49-F238E27FC236}">
                <a16:creationId xmlns:a16="http://schemas.microsoft.com/office/drawing/2014/main" id="{CA2CB9C7-97DC-062B-D2E5-ECD59D930FF2}"/>
              </a:ext>
            </a:extLst>
          </p:cNvPr>
          <p:cNvGrpSpPr>
            <a:grpSpLocks/>
          </p:cNvGrpSpPr>
          <p:nvPr/>
        </p:nvGrpSpPr>
        <p:grpSpPr>
          <a:xfrm>
            <a:off x="-1234736" y="4725264"/>
            <a:ext cx="3356010" cy="3361512"/>
            <a:chOff x="9183091" y="4475589"/>
            <a:chExt cx="2103005" cy="2103005"/>
          </a:xfrm>
          <a:solidFill>
            <a:srgbClr val="0E5B93">
              <a:alpha val="50000"/>
            </a:srgbClr>
          </a:solidFill>
        </p:grpSpPr>
        <p:grpSp>
          <p:nvGrpSpPr>
            <p:cNvPr id="37" name="群組 36">
              <a:extLst>
                <a:ext uri="{FF2B5EF4-FFF2-40B4-BE49-F238E27FC236}">
                  <a16:creationId xmlns:a16="http://schemas.microsoft.com/office/drawing/2014/main" id="{4E480BD6-48A9-9D18-E2C0-7EE81D330A06}"/>
                </a:ext>
              </a:extLst>
            </p:cNvPr>
            <p:cNvGrpSpPr/>
            <p:nvPr/>
          </p:nvGrpSpPr>
          <p:grpSpPr>
            <a:xfrm rot="2700000">
              <a:off x="9183091" y="4475589"/>
              <a:ext cx="2103005" cy="2103005"/>
              <a:chOff x="9285315" y="4586316"/>
              <a:chExt cx="311112" cy="311112"/>
            </a:xfrm>
            <a:grpFill/>
          </p:grpSpPr>
          <p:sp>
            <p:nvSpPr>
              <p:cNvPr id="40" name="圓形: 空心 39">
                <a:extLst>
                  <a:ext uri="{FF2B5EF4-FFF2-40B4-BE49-F238E27FC236}">
                    <a16:creationId xmlns:a16="http://schemas.microsoft.com/office/drawing/2014/main" id="{9DA4DAA8-E8E5-D51D-195C-D832B7DAA7D1}"/>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1" name="直線接點 40">
                <a:extLst>
                  <a:ext uri="{FF2B5EF4-FFF2-40B4-BE49-F238E27FC236}">
                    <a16:creationId xmlns:a16="http://schemas.microsoft.com/office/drawing/2014/main" id="{4D7CCDEB-1DF2-6043-71DC-66DD943819B9}"/>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8" name="文字方塊 37">
              <a:extLst>
                <a:ext uri="{FF2B5EF4-FFF2-40B4-BE49-F238E27FC236}">
                  <a16:creationId xmlns:a16="http://schemas.microsoft.com/office/drawing/2014/main" id="{167E5EB9-94CF-E518-76FB-B15E014B87B0}"/>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39" name="文字方塊 38">
              <a:extLst>
                <a:ext uri="{FF2B5EF4-FFF2-40B4-BE49-F238E27FC236}">
                  <a16:creationId xmlns:a16="http://schemas.microsoft.com/office/drawing/2014/main" id="{A99F7BE6-6444-EDE8-7D7A-ECC9744DDD04}"/>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42" name="群組 41">
            <a:extLst>
              <a:ext uri="{FF2B5EF4-FFF2-40B4-BE49-F238E27FC236}">
                <a16:creationId xmlns:a16="http://schemas.microsoft.com/office/drawing/2014/main" id="{A38DB1E4-F34A-993D-9777-E664DCEAD1D1}"/>
              </a:ext>
            </a:extLst>
          </p:cNvPr>
          <p:cNvGrpSpPr>
            <a:grpSpLocks/>
          </p:cNvGrpSpPr>
          <p:nvPr/>
        </p:nvGrpSpPr>
        <p:grpSpPr>
          <a:xfrm>
            <a:off x="2092012" y="5803196"/>
            <a:ext cx="1899121" cy="1902235"/>
            <a:chOff x="9183091" y="4475589"/>
            <a:chExt cx="2103005" cy="2103005"/>
          </a:xfrm>
          <a:solidFill>
            <a:srgbClr val="0E5B93">
              <a:alpha val="50000"/>
            </a:srgbClr>
          </a:solidFill>
        </p:grpSpPr>
        <p:grpSp>
          <p:nvGrpSpPr>
            <p:cNvPr id="43" name="群組 42">
              <a:extLst>
                <a:ext uri="{FF2B5EF4-FFF2-40B4-BE49-F238E27FC236}">
                  <a16:creationId xmlns:a16="http://schemas.microsoft.com/office/drawing/2014/main" id="{A4F505FB-D6A0-5A6D-A50B-00433F6EB627}"/>
                </a:ext>
              </a:extLst>
            </p:cNvPr>
            <p:cNvGrpSpPr/>
            <p:nvPr/>
          </p:nvGrpSpPr>
          <p:grpSpPr>
            <a:xfrm rot="2700000">
              <a:off x="9183091" y="4475589"/>
              <a:ext cx="2103005" cy="2103005"/>
              <a:chOff x="9285315" y="4586316"/>
              <a:chExt cx="311112" cy="311112"/>
            </a:xfrm>
            <a:grpFill/>
          </p:grpSpPr>
          <p:sp>
            <p:nvSpPr>
              <p:cNvPr id="46" name="圓形: 空心 45">
                <a:extLst>
                  <a:ext uri="{FF2B5EF4-FFF2-40B4-BE49-F238E27FC236}">
                    <a16:creationId xmlns:a16="http://schemas.microsoft.com/office/drawing/2014/main" id="{D66F527C-D609-89EF-83FF-F3DB72F53483}"/>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7" name="直線接點 46">
                <a:extLst>
                  <a:ext uri="{FF2B5EF4-FFF2-40B4-BE49-F238E27FC236}">
                    <a16:creationId xmlns:a16="http://schemas.microsoft.com/office/drawing/2014/main" id="{FF54A183-1AE5-7F09-B5CA-FCE6D738ACA1}"/>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44" name="文字方塊 43">
              <a:extLst>
                <a:ext uri="{FF2B5EF4-FFF2-40B4-BE49-F238E27FC236}">
                  <a16:creationId xmlns:a16="http://schemas.microsoft.com/office/drawing/2014/main" id="{44B1585D-E5BE-03E0-D49A-C094F9680A35}"/>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5" name="文字方塊 44">
              <a:extLst>
                <a:ext uri="{FF2B5EF4-FFF2-40B4-BE49-F238E27FC236}">
                  <a16:creationId xmlns:a16="http://schemas.microsoft.com/office/drawing/2014/main" id="{C7F6A0C5-14BA-B9A2-1126-1E5902E9F8B5}"/>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60" name="群組 59">
            <a:extLst>
              <a:ext uri="{FF2B5EF4-FFF2-40B4-BE49-F238E27FC236}">
                <a16:creationId xmlns:a16="http://schemas.microsoft.com/office/drawing/2014/main" id="{9447F60C-185A-A436-BE29-BEB6F2C34321}"/>
              </a:ext>
            </a:extLst>
          </p:cNvPr>
          <p:cNvGrpSpPr>
            <a:grpSpLocks/>
          </p:cNvGrpSpPr>
          <p:nvPr/>
        </p:nvGrpSpPr>
        <p:grpSpPr>
          <a:xfrm>
            <a:off x="11419858" y="4725264"/>
            <a:ext cx="3356010" cy="3361512"/>
            <a:chOff x="9183091" y="4475589"/>
            <a:chExt cx="2103005" cy="2103005"/>
          </a:xfrm>
          <a:solidFill>
            <a:srgbClr val="0E5B93">
              <a:alpha val="50000"/>
            </a:srgbClr>
          </a:solidFill>
        </p:grpSpPr>
        <p:grpSp>
          <p:nvGrpSpPr>
            <p:cNvPr id="61" name="群組 60">
              <a:extLst>
                <a:ext uri="{FF2B5EF4-FFF2-40B4-BE49-F238E27FC236}">
                  <a16:creationId xmlns:a16="http://schemas.microsoft.com/office/drawing/2014/main" id="{3CC5B998-CB64-0BA9-F085-FDBD513FDB01}"/>
                </a:ext>
              </a:extLst>
            </p:cNvPr>
            <p:cNvGrpSpPr/>
            <p:nvPr/>
          </p:nvGrpSpPr>
          <p:grpSpPr>
            <a:xfrm rot="2700000">
              <a:off x="9183091" y="4475589"/>
              <a:ext cx="2103005" cy="2103005"/>
              <a:chOff x="9285315" y="4586316"/>
              <a:chExt cx="311112" cy="311112"/>
            </a:xfrm>
            <a:grpFill/>
          </p:grpSpPr>
          <p:sp>
            <p:nvSpPr>
              <p:cNvPr id="64" name="圓形: 空心 63">
                <a:extLst>
                  <a:ext uri="{FF2B5EF4-FFF2-40B4-BE49-F238E27FC236}">
                    <a16:creationId xmlns:a16="http://schemas.microsoft.com/office/drawing/2014/main" id="{8FBFA90F-D246-6647-E956-F4ABC9F19F95}"/>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65" name="直線接點 64">
                <a:extLst>
                  <a:ext uri="{FF2B5EF4-FFF2-40B4-BE49-F238E27FC236}">
                    <a16:creationId xmlns:a16="http://schemas.microsoft.com/office/drawing/2014/main" id="{92811BB4-76C8-ABD1-E616-2DB2EE7A1C1C}"/>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2" name="文字方塊 61">
              <a:extLst>
                <a:ext uri="{FF2B5EF4-FFF2-40B4-BE49-F238E27FC236}">
                  <a16:creationId xmlns:a16="http://schemas.microsoft.com/office/drawing/2014/main" id="{D6421F49-543C-C7E7-E4AA-7F3D27A8F9FF}"/>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63" name="文字方塊 62">
              <a:extLst>
                <a:ext uri="{FF2B5EF4-FFF2-40B4-BE49-F238E27FC236}">
                  <a16:creationId xmlns:a16="http://schemas.microsoft.com/office/drawing/2014/main" id="{D678EE1B-534F-6DAD-730B-66EA79CD91A5}"/>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66" name="群組 65">
            <a:extLst>
              <a:ext uri="{FF2B5EF4-FFF2-40B4-BE49-F238E27FC236}">
                <a16:creationId xmlns:a16="http://schemas.microsoft.com/office/drawing/2014/main" id="{9DBFFBF2-401A-8A84-17A7-6F17333B2937}"/>
              </a:ext>
            </a:extLst>
          </p:cNvPr>
          <p:cNvGrpSpPr>
            <a:grpSpLocks/>
          </p:cNvGrpSpPr>
          <p:nvPr/>
        </p:nvGrpSpPr>
        <p:grpSpPr>
          <a:xfrm>
            <a:off x="9536533" y="5743181"/>
            <a:ext cx="1899121" cy="1902235"/>
            <a:chOff x="9183091" y="4475589"/>
            <a:chExt cx="2103005" cy="2103005"/>
          </a:xfrm>
          <a:solidFill>
            <a:srgbClr val="0E5B93">
              <a:alpha val="50000"/>
            </a:srgbClr>
          </a:solidFill>
        </p:grpSpPr>
        <p:grpSp>
          <p:nvGrpSpPr>
            <p:cNvPr id="67" name="群組 66">
              <a:extLst>
                <a:ext uri="{FF2B5EF4-FFF2-40B4-BE49-F238E27FC236}">
                  <a16:creationId xmlns:a16="http://schemas.microsoft.com/office/drawing/2014/main" id="{17ED87C3-4431-2B59-4A18-41E093C975D1}"/>
                </a:ext>
              </a:extLst>
            </p:cNvPr>
            <p:cNvGrpSpPr/>
            <p:nvPr/>
          </p:nvGrpSpPr>
          <p:grpSpPr>
            <a:xfrm rot="2700000">
              <a:off x="9183091" y="4475589"/>
              <a:ext cx="2103005" cy="2103005"/>
              <a:chOff x="9285315" y="4586316"/>
              <a:chExt cx="311112" cy="311112"/>
            </a:xfrm>
            <a:grpFill/>
          </p:grpSpPr>
          <p:sp>
            <p:nvSpPr>
              <p:cNvPr id="70" name="圓形: 空心 69">
                <a:extLst>
                  <a:ext uri="{FF2B5EF4-FFF2-40B4-BE49-F238E27FC236}">
                    <a16:creationId xmlns:a16="http://schemas.microsoft.com/office/drawing/2014/main" id="{87854466-451C-692A-1C3A-6BCD5AB5DB0B}"/>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71" name="直線接點 70">
                <a:extLst>
                  <a:ext uri="{FF2B5EF4-FFF2-40B4-BE49-F238E27FC236}">
                    <a16:creationId xmlns:a16="http://schemas.microsoft.com/office/drawing/2014/main" id="{EF96AEBB-4119-3AD2-738D-BDFCB0D21DBE}"/>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8" name="文字方塊 67">
              <a:extLst>
                <a:ext uri="{FF2B5EF4-FFF2-40B4-BE49-F238E27FC236}">
                  <a16:creationId xmlns:a16="http://schemas.microsoft.com/office/drawing/2014/main" id="{F9AF7852-DA45-98DD-454F-AE40E173E10A}"/>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69" name="文字方塊 68">
              <a:extLst>
                <a:ext uri="{FF2B5EF4-FFF2-40B4-BE49-F238E27FC236}">
                  <a16:creationId xmlns:a16="http://schemas.microsoft.com/office/drawing/2014/main" id="{B84AD1A5-283D-1CD6-50FD-BFE7149E0D78}"/>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5" name="橢圓 4">
            <a:extLst>
              <a:ext uri="{FF2B5EF4-FFF2-40B4-BE49-F238E27FC236}">
                <a16:creationId xmlns:a16="http://schemas.microsoft.com/office/drawing/2014/main" id="{B0B2F220-B367-F379-7034-E2FC87D835D7}"/>
              </a:ext>
            </a:extLst>
          </p:cNvPr>
          <p:cNvSpPr/>
          <p:nvPr/>
        </p:nvSpPr>
        <p:spPr>
          <a:xfrm>
            <a:off x="5574539" y="2897969"/>
            <a:ext cx="1042921" cy="1042921"/>
          </a:xfrm>
          <a:prstGeom prst="ellipse">
            <a:avLst/>
          </a:prstGeom>
          <a:solidFill>
            <a:schemeClr val="bg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76" name="直線接點 75">
            <a:extLst>
              <a:ext uri="{FF2B5EF4-FFF2-40B4-BE49-F238E27FC236}">
                <a16:creationId xmlns:a16="http://schemas.microsoft.com/office/drawing/2014/main" id="{98287B2E-E307-CAC4-2112-B4B31C1429D0}"/>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77" name="標題 3">
            <a:extLst>
              <a:ext uri="{FF2B5EF4-FFF2-40B4-BE49-F238E27FC236}">
                <a16:creationId xmlns:a16="http://schemas.microsoft.com/office/drawing/2014/main" id="{DE56EC46-2A6D-E9A5-4812-FE706AE4B014}"/>
              </a:ext>
            </a:extLst>
          </p:cNvPr>
          <p:cNvSpPr txBox="1">
            <a:spLocks/>
          </p:cNvSpPr>
          <p:nvPr/>
        </p:nvSpPr>
        <p:spPr>
          <a:xfrm>
            <a:off x="766763" y="815982"/>
            <a:ext cx="6981924" cy="82391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到底為什麼會乾眼</a:t>
            </a:r>
            <a:r>
              <a:rPr lang="en-US" altLang="zh-TW"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endPar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3" name="文字方塊 2">
            <a:extLst>
              <a:ext uri="{FF2B5EF4-FFF2-40B4-BE49-F238E27FC236}">
                <a16:creationId xmlns:a16="http://schemas.microsoft.com/office/drawing/2014/main" id="{A87DB804-05BF-767D-8158-297077241269}"/>
              </a:ext>
            </a:extLst>
          </p:cNvPr>
          <p:cNvSpPr txBox="1"/>
          <p:nvPr/>
        </p:nvSpPr>
        <p:spPr>
          <a:xfrm>
            <a:off x="4859465" y="6059376"/>
            <a:ext cx="1721946" cy="400110"/>
          </a:xfrm>
          <a:prstGeom prst="rect">
            <a:avLst/>
          </a:prstGeom>
          <a:noFill/>
        </p:spPr>
        <p:txBody>
          <a:bodyPr wrap="none" rtlCol="0">
            <a:spAutoFit/>
          </a:bodyPr>
          <a:lstStyle/>
          <a:p>
            <a:r>
              <a:rPr lang="zh-TW" altLang="en-US" sz="2000" dirty="0">
                <a:latin typeface="Berlin Sans FB Demi" panose="020E0802020502020306" pitchFamily="34" charset="0"/>
                <a:ea typeface="Gen Jyuu Gothic Bold" panose="020B0602020203020207" pitchFamily="34" charset="-120"/>
                <a:cs typeface="Gen Jyuu Gothic Bold" panose="020B0602020203020207" pitchFamily="34" charset="-120"/>
              </a:rPr>
              <a:t>圖片由</a:t>
            </a:r>
            <a:r>
              <a:rPr lang="en-US" altLang="zh-TW" sz="2000" dirty="0">
                <a:latin typeface="Berlin Sans FB Demi" panose="020E0802020502020306" pitchFamily="34" charset="0"/>
                <a:ea typeface="Gen Jyuu Gothic Bold" panose="020B0602020203020207" pitchFamily="34" charset="-120"/>
                <a:cs typeface="Gen Jyuu Gothic Bold" panose="020B0602020203020207" pitchFamily="34" charset="-120"/>
              </a:rPr>
              <a:t>AI</a:t>
            </a:r>
            <a:r>
              <a:rPr lang="zh-TW" altLang="en-US" sz="2000" dirty="0">
                <a:latin typeface="Berlin Sans FB Demi" panose="020E0802020502020306" pitchFamily="34" charset="0"/>
                <a:ea typeface="Gen Jyuu Gothic Bold" panose="020B0602020203020207" pitchFamily="34" charset="-120"/>
                <a:cs typeface="Gen Jyuu Gothic Bold" panose="020B0602020203020207" pitchFamily="34" charset="-120"/>
              </a:rPr>
              <a:t>生成</a:t>
            </a:r>
          </a:p>
        </p:txBody>
      </p:sp>
      <p:sp>
        <p:nvSpPr>
          <p:cNvPr id="13" name="文字方塊 12">
            <a:extLst>
              <a:ext uri="{FF2B5EF4-FFF2-40B4-BE49-F238E27FC236}">
                <a16:creationId xmlns:a16="http://schemas.microsoft.com/office/drawing/2014/main" id="{63631111-6703-BAD4-544F-5F36F743A0DF}"/>
              </a:ext>
            </a:extLst>
          </p:cNvPr>
          <p:cNvSpPr txBox="1"/>
          <p:nvPr/>
        </p:nvSpPr>
        <p:spPr>
          <a:xfrm>
            <a:off x="7191698" y="1356457"/>
            <a:ext cx="4750000" cy="46298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50000"/>
              </a:lnSpc>
            </a:pPr>
            <a:r>
              <a:rPr lang="zh-TW" altLang="en-US"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淚膜的構造解釋著淚液如何被保存在我們的淚膜裡，</a:t>
            </a:r>
            <a:endParaRPr lang="en-US" altLang="zh-TW"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nSpc>
                <a:spcPct val="150000"/>
              </a:lnSpc>
            </a:pPr>
            <a:r>
              <a:rPr lang="zh-TW" altLang="en-US"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但是</a:t>
            </a:r>
            <a:r>
              <a:rPr lang="zh-TW" altLang="en-US" sz="32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淚膜不是穩定的結構</a:t>
            </a:r>
            <a:r>
              <a:rPr lang="en-US" altLang="zh-TW" sz="32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800" dirty="0">
                <a:latin typeface="Berlin Sans FB Demi" panose="020E0802020502020306" pitchFamily="34" charset="0"/>
                <a:ea typeface="Gen Jyuu Gothic Bold" panose="020B0602020203020207" pitchFamily="34" charset="-120"/>
                <a:cs typeface="Gen Jyuu Gothic Bold" panose="020B0602020203020207" pitchFamily="34" charset="-120"/>
              </a:rPr>
              <a:t> </a:t>
            </a:r>
            <a:endParaRPr lang="en-US" altLang="zh-TW" sz="28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nSpc>
                <a:spcPct val="150000"/>
              </a:lnSpc>
            </a:pPr>
            <a:r>
              <a:rPr lang="zh-TW" altLang="en-US"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就跟</a:t>
            </a:r>
            <a:r>
              <a:rPr lang="zh-TW" altLang="en-US" sz="2800" u="sng"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泡泡</a:t>
            </a:r>
            <a:r>
              <a:rPr lang="zh-TW" altLang="en-US"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的膜一樣遲早會破</a:t>
            </a:r>
            <a:r>
              <a:rPr lang="en-US" altLang="zh-TW"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p>
          <a:p>
            <a:pPr>
              <a:lnSpc>
                <a:spcPct val="150000"/>
              </a:lnSpc>
            </a:pPr>
            <a:r>
              <a:rPr lang="zh-TW" altLang="en-US"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要維持其穩定，</a:t>
            </a:r>
            <a:r>
              <a:rPr lang="zh-TW" altLang="en-US" sz="28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每</a:t>
            </a:r>
            <a:r>
              <a:rPr lang="en-US" altLang="zh-TW" sz="28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4~5</a:t>
            </a:r>
            <a:r>
              <a:rPr lang="zh-TW" altLang="en-US" sz="28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秒</a:t>
            </a:r>
            <a:r>
              <a:rPr lang="zh-TW" altLang="en-US"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就需眨眼一次，使其恢復成穩定的結構</a:t>
            </a:r>
            <a:r>
              <a:rPr lang="en-US" altLang="zh-TW"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 (BUT)</a:t>
            </a:r>
            <a:endParaRPr lang="zh-TW" altLang="en-US"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pic>
        <p:nvPicPr>
          <p:cNvPr id="6" name="圖片 5">
            <a:extLst>
              <a:ext uri="{FF2B5EF4-FFF2-40B4-BE49-F238E27FC236}">
                <a16:creationId xmlns:a16="http://schemas.microsoft.com/office/drawing/2014/main" id="{DDE596F4-16B1-BB57-6E7D-D3AE4AC69F36}"/>
              </a:ext>
            </a:extLst>
          </p:cNvPr>
          <p:cNvPicPr>
            <a:picLocks/>
          </p:cNvPicPr>
          <p:nvPr/>
        </p:nvPicPr>
        <p:blipFill>
          <a:blip r:embed="rId4"/>
          <a:srcRect l="8691" t="21184" r="11196" b="4299"/>
          <a:stretch/>
        </p:blipFill>
        <p:spPr>
          <a:xfrm>
            <a:off x="404461" y="2095925"/>
            <a:ext cx="6616722" cy="4015388"/>
          </a:xfrm>
          <a:prstGeom prst="rect">
            <a:avLst/>
          </a:prstGeom>
        </p:spPr>
      </p:pic>
      <p:sp>
        <p:nvSpPr>
          <p:cNvPr id="9" name="圖說文字: 折線 8">
            <a:extLst>
              <a:ext uri="{FF2B5EF4-FFF2-40B4-BE49-F238E27FC236}">
                <a16:creationId xmlns:a16="http://schemas.microsoft.com/office/drawing/2014/main" id="{66CFF524-C373-708B-A1A9-3BA9D652AB5F}"/>
              </a:ext>
            </a:extLst>
          </p:cNvPr>
          <p:cNvSpPr/>
          <p:nvPr/>
        </p:nvSpPr>
        <p:spPr>
          <a:xfrm>
            <a:off x="2422728" y="2113609"/>
            <a:ext cx="926963" cy="636572"/>
          </a:xfrm>
          <a:prstGeom prst="borderCallout2">
            <a:avLst>
              <a:gd name="adj1" fmla="val 48919"/>
              <a:gd name="adj2" fmla="val -7642"/>
              <a:gd name="adj3" fmla="val 71281"/>
              <a:gd name="adj4" fmla="val -43562"/>
              <a:gd name="adj5" fmla="val 184891"/>
              <a:gd name="adj6" fmla="val -77571"/>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角膜</a:t>
            </a:r>
          </a:p>
        </p:txBody>
      </p:sp>
      <p:sp>
        <p:nvSpPr>
          <p:cNvPr id="12" name="圖說文字: 折線 11">
            <a:extLst>
              <a:ext uri="{FF2B5EF4-FFF2-40B4-BE49-F238E27FC236}">
                <a16:creationId xmlns:a16="http://schemas.microsoft.com/office/drawing/2014/main" id="{4FF96582-995C-3B89-B508-DC2BBBCF1E54}"/>
              </a:ext>
            </a:extLst>
          </p:cNvPr>
          <p:cNvSpPr/>
          <p:nvPr/>
        </p:nvSpPr>
        <p:spPr>
          <a:xfrm>
            <a:off x="2422728" y="2782476"/>
            <a:ext cx="926963" cy="636572"/>
          </a:xfrm>
          <a:prstGeom prst="borderCallout2">
            <a:avLst>
              <a:gd name="adj1" fmla="val 48919"/>
              <a:gd name="adj2" fmla="val -7642"/>
              <a:gd name="adj3" fmla="val 71281"/>
              <a:gd name="adj4" fmla="val -43562"/>
              <a:gd name="adj5" fmla="val 93118"/>
              <a:gd name="adj6" fmla="val -62043"/>
            </a:avLst>
          </a:prstGeom>
          <a:solidFill>
            <a:srgbClr val="1CB5E0"/>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bg1"/>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淚膜</a:t>
            </a:r>
          </a:p>
        </p:txBody>
      </p:sp>
      <p:sp>
        <p:nvSpPr>
          <p:cNvPr id="8" name="箭號: 有線條的向右箭號 7">
            <a:extLst>
              <a:ext uri="{FF2B5EF4-FFF2-40B4-BE49-F238E27FC236}">
                <a16:creationId xmlns:a16="http://schemas.microsoft.com/office/drawing/2014/main" id="{3DEB7FFE-2AF5-D4F0-B9F0-7B246360EAB9}"/>
              </a:ext>
            </a:extLst>
          </p:cNvPr>
          <p:cNvSpPr/>
          <p:nvPr/>
        </p:nvSpPr>
        <p:spPr>
          <a:xfrm>
            <a:off x="2087178" y="3816577"/>
            <a:ext cx="832404" cy="42995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Gen Jyuu Gothic Bold" panose="020B0602020203020207" pitchFamily="34" charset="-120"/>
                <a:ea typeface="Gen Jyuu Gothic Bold" panose="020B0602020203020207" pitchFamily="34" charset="-120"/>
                <a:cs typeface="Gen Jyuu Gothic Bold" panose="020B0602020203020207" pitchFamily="34" charset="-120"/>
              </a:rPr>
              <a:t>放大</a:t>
            </a:r>
          </a:p>
        </p:txBody>
      </p:sp>
      <p:sp>
        <p:nvSpPr>
          <p:cNvPr id="17" name="箭號: 左-右雙向 16">
            <a:extLst>
              <a:ext uri="{FF2B5EF4-FFF2-40B4-BE49-F238E27FC236}">
                <a16:creationId xmlns:a16="http://schemas.microsoft.com/office/drawing/2014/main" id="{445A66E7-555B-1758-BAD3-4E98D97BDA03}"/>
              </a:ext>
            </a:extLst>
          </p:cNvPr>
          <p:cNvSpPr/>
          <p:nvPr/>
        </p:nvSpPr>
        <p:spPr>
          <a:xfrm>
            <a:off x="2574925" y="4899999"/>
            <a:ext cx="2321827" cy="636572"/>
          </a:xfrm>
          <a:prstGeom prst="leftRightArrow">
            <a:avLst/>
          </a:prstGeom>
          <a:solidFill>
            <a:schemeClr val="bg1"/>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角膜</a:t>
            </a:r>
          </a:p>
        </p:txBody>
      </p:sp>
      <p:sp>
        <p:nvSpPr>
          <p:cNvPr id="18" name="箭號: 左-右雙向 17">
            <a:extLst>
              <a:ext uri="{FF2B5EF4-FFF2-40B4-BE49-F238E27FC236}">
                <a16:creationId xmlns:a16="http://schemas.microsoft.com/office/drawing/2014/main" id="{BD525259-A849-352A-97ED-BB6DFA8B7D9E}"/>
              </a:ext>
            </a:extLst>
          </p:cNvPr>
          <p:cNvSpPr/>
          <p:nvPr/>
        </p:nvSpPr>
        <p:spPr>
          <a:xfrm>
            <a:off x="4920900" y="4797229"/>
            <a:ext cx="2082397" cy="809660"/>
          </a:xfrm>
          <a:prstGeom prst="leftRightArrow">
            <a:avLst/>
          </a:prstGeom>
          <a:solidFill>
            <a:srgbClr val="1CB5E0"/>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bg1"/>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淚膜</a:t>
            </a:r>
            <a:endParaRPr lang="zh-TW" altLang="en-US" sz="2800" dirty="0">
              <a:solidFill>
                <a:schemeClr val="bg1"/>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sp>
        <p:nvSpPr>
          <p:cNvPr id="21" name="圖說文字: 折線 20">
            <a:extLst>
              <a:ext uri="{FF2B5EF4-FFF2-40B4-BE49-F238E27FC236}">
                <a16:creationId xmlns:a16="http://schemas.microsoft.com/office/drawing/2014/main" id="{E0C81E63-375A-4F00-4C8D-B3AE9CC9F1C0}"/>
              </a:ext>
            </a:extLst>
          </p:cNvPr>
          <p:cNvSpPr/>
          <p:nvPr/>
        </p:nvSpPr>
        <p:spPr>
          <a:xfrm>
            <a:off x="3581784" y="2533920"/>
            <a:ext cx="1042921" cy="432522"/>
          </a:xfrm>
          <a:prstGeom prst="borderCallout2">
            <a:avLst>
              <a:gd name="adj1" fmla="val 39467"/>
              <a:gd name="adj2" fmla="val 111572"/>
              <a:gd name="adj3" fmla="val 39669"/>
              <a:gd name="adj4" fmla="val 134785"/>
              <a:gd name="adj5" fmla="val 109756"/>
              <a:gd name="adj6" fmla="val 138650"/>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54A6BB"/>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黏液層</a:t>
            </a:r>
          </a:p>
        </p:txBody>
      </p:sp>
      <p:sp>
        <p:nvSpPr>
          <p:cNvPr id="22" name="矩形 21">
            <a:extLst>
              <a:ext uri="{FF2B5EF4-FFF2-40B4-BE49-F238E27FC236}">
                <a16:creationId xmlns:a16="http://schemas.microsoft.com/office/drawing/2014/main" id="{574E8E3B-D8AD-BD1C-FEAB-FFB72EEB3D8A}"/>
              </a:ext>
            </a:extLst>
          </p:cNvPr>
          <p:cNvSpPr/>
          <p:nvPr/>
        </p:nvSpPr>
        <p:spPr>
          <a:xfrm>
            <a:off x="5346042" y="3100762"/>
            <a:ext cx="948306" cy="440229"/>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淚液層</a:t>
            </a:r>
          </a:p>
        </p:txBody>
      </p:sp>
      <p:sp>
        <p:nvSpPr>
          <p:cNvPr id="23" name="矩形 22">
            <a:extLst>
              <a:ext uri="{FF2B5EF4-FFF2-40B4-BE49-F238E27FC236}">
                <a16:creationId xmlns:a16="http://schemas.microsoft.com/office/drawing/2014/main" id="{1BF00D8D-DF4D-31C9-DF3A-C8226DE57632}"/>
              </a:ext>
            </a:extLst>
          </p:cNvPr>
          <p:cNvSpPr/>
          <p:nvPr/>
        </p:nvSpPr>
        <p:spPr>
          <a:xfrm>
            <a:off x="6205960" y="3660926"/>
            <a:ext cx="960074" cy="505178"/>
          </a:xfrm>
          <a:prstGeom prst="rect">
            <a:avLst/>
          </a:prstGeom>
          <a:solidFill>
            <a:srgbClr val="5D8FCA"/>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chemeClr val="bg1"/>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脂質層</a:t>
            </a:r>
          </a:p>
        </p:txBody>
      </p:sp>
    </p:spTree>
    <p:custDataLst>
      <p:tags r:id="rId1"/>
    </p:custDataLst>
    <p:extLst>
      <p:ext uri="{BB962C8B-B14F-4D97-AF65-F5344CB8AC3E}">
        <p14:creationId xmlns:p14="http://schemas.microsoft.com/office/powerpoint/2010/main" val="12745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par>
                          <p:cTn id="30" fill="hold">
                            <p:stCondLst>
                              <p:cond delay="500"/>
                            </p:stCondLst>
                            <p:childTnLst>
                              <p:par>
                                <p:cTn id="31" presetID="16" presetClass="entr" presetSubtype="37"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out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randombar(horizontal)">
                                      <p:cBhvr>
                                        <p:cTn id="38" dur="500"/>
                                        <p:tgtEl>
                                          <p:spTgt spid="21"/>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par>
                          <p:cTn id="43" fill="hold">
                            <p:stCondLst>
                              <p:cond delay="1000"/>
                            </p:stCondLst>
                            <p:childTnLst>
                              <p:par>
                                <p:cTn id="44" presetID="14" presetClass="entr" presetSubtype="10"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9" grpId="0" animBg="1"/>
      <p:bldP spid="12" grpId="0" animBg="1"/>
      <p:bldP spid="8" grpId="0" animBg="1"/>
      <p:bldP spid="17" grpId="0" animBg="1"/>
      <p:bldP spid="18" grpId="0" animBg="1"/>
      <p:bldP spid="21" grpId="0" animBg="1"/>
      <p:bldP spid="22"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A885E-7675-10CC-122C-41DDB4CAF008}"/>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AE9D9FF9-161B-0A9B-4CC3-6A1184D1C3A7}"/>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十字形 26">
            <a:extLst>
              <a:ext uri="{FF2B5EF4-FFF2-40B4-BE49-F238E27FC236}">
                <a16:creationId xmlns:a16="http://schemas.microsoft.com/office/drawing/2014/main" id="{D978D1D1-F743-48F5-8939-1A9401B6939F}"/>
              </a:ext>
            </a:extLst>
          </p:cNvPr>
          <p:cNvSpPr/>
          <p:nvPr/>
        </p:nvSpPr>
        <p:spPr>
          <a:xfrm flipH="1">
            <a:off x="10834827" y="416401"/>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AF1717EF-77C1-65A8-8033-00000233664D}"/>
              </a:ext>
            </a:extLst>
          </p:cNvPr>
          <p:cNvGrpSpPr/>
          <p:nvPr/>
        </p:nvGrpSpPr>
        <p:grpSpPr>
          <a:xfrm>
            <a:off x="11425238" y="105289"/>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7F28E924-8CE5-F15A-1773-F9AF334A9646}"/>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3EC91ADE-5C4E-9FA6-1DD3-82C183A5F21A}"/>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2E1F661A-931A-F11D-DEC6-D9B6A7D0B90F}"/>
              </a:ext>
            </a:extLst>
          </p:cNvPr>
          <p:cNvGrpSpPr/>
          <p:nvPr/>
        </p:nvGrpSpPr>
        <p:grpSpPr>
          <a:xfrm>
            <a:off x="776704" y="5909748"/>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6C70D445-5DCD-5C63-AD12-F4AD7DEEF9B6}"/>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279812F9-5FE7-ADC3-4331-F493E6AF4AAB}"/>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A9B0F53F-5529-01A0-43F0-A2B85EC900C1}"/>
              </a:ext>
            </a:extLst>
          </p:cNvPr>
          <p:cNvSpPr/>
          <p:nvPr/>
        </p:nvSpPr>
        <p:spPr>
          <a:xfrm flipH="1">
            <a:off x="2005245" y="6277298"/>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8" name="文字方塊 7">
            <a:extLst>
              <a:ext uri="{FF2B5EF4-FFF2-40B4-BE49-F238E27FC236}">
                <a16:creationId xmlns:a16="http://schemas.microsoft.com/office/drawing/2014/main" id="{4DFD2B3C-6EEC-5FEF-4C35-08C99332CAD4}"/>
              </a:ext>
            </a:extLst>
          </p:cNvPr>
          <p:cNvSpPr txBox="1"/>
          <p:nvPr/>
        </p:nvSpPr>
        <p:spPr>
          <a:xfrm>
            <a:off x="6067" y="452458"/>
            <a:ext cx="2339102" cy="5213928"/>
          </a:xfrm>
          <a:prstGeom prst="rect">
            <a:avLst/>
          </a:prstGeom>
          <a:noFill/>
        </p:spPr>
        <p:txBody>
          <a:bodyPr vert="eaVert" wrap="none" rtlCol="0">
            <a:spAutoFit/>
          </a:bodyPr>
          <a:lstStyle/>
          <a:p>
            <a:r>
              <a:rPr lang="zh-TW" altLang="en-US" sz="5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什麼是</a:t>
            </a:r>
            <a:r>
              <a:rPr lang="en-US" altLang="zh-TW" sz="5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BUT</a:t>
            </a:r>
            <a:r>
              <a:rPr lang="zh-TW" altLang="en-US" sz="5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 </a:t>
            </a:r>
            <a:r>
              <a:rPr lang="en-US" altLang="zh-TW" sz="5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p>
          <a:p>
            <a:r>
              <a:rPr lang="en-US" altLang="zh-TW" sz="5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4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淚膜破裂時間</a:t>
            </a:r>
            <a:endParaRPr lang="en-US" altLang="zh-TW" sz="4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r>
              <a:rPr lang="en-US" altLang="zh-TW" sz="4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Breaking-Up Time)</a:t>
            </a:r>
          </a:p>
        </p:txBody>
      </p:sp>
      <p:pic>
        <p:nvPicPr>
          <p:cNvPr id="4" name="圖片 3">
            <a:extLst>
              <a:ext uri="{FF2B5EF4-FFF2-40B4-BE49-F238E27FC236}">
                <a16:creationId xmlns:a16="http://schemas.microsoft.com/office/drawing/2014/main" id="{236CCF9A-1FE5-853F-737C-93774169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1454" y="0"/>
            <a:ext cx="5383619" cy="6858000"/>
          </a:xfrm>
          <a:prstGeom prst="rect">
            <a:avLst/>
          </a:prstGeom>
        </p:spPr>
      </p:pic>
      <p:pic>
        <p:nvPicPr>
          <p:cNvPr id="10" name="圖片 9">
            <a:extLst>
              <a:ext uri="{FF2B5EF4-FFF2-40B4-BE49-F238E27FC236}">
                <a16:creationId xmlns:a16="http://schemas.microsoft.com/office/drawing/2014/main" id="{B6143A61-1876-BA5F-B194-B595006D32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4719" y="1192500"/>
            <a:ext cx="2970454" cy="2022578"/>
          </a:xfrm>
          <a:prstGeom prst="rect">
            <a:avLst/>
          </a:prstGeom>
          <a:ln>
            <a:noFill/>
          </a:ln>
          <a:effectLst>
            <a:softEdge rad="112500"/>
          </a:effectLst>
        </p:spPr>
      </p:pic>
      <p:sp>
        <p:nvSpPr>
          <p:cNvPr id="11" name="文字方塊 10">
            <a:extLst>
              <a:ext uri="{FF2B5EF4-FFF2-40B4-BE49-F238E27FC236}">
                <a16:creationId xmlns:a16="http://schemas.microsoft.com/office/drawing/2014/main" id="{2B81EE6B-63DD-2F3D-F5B3-9E5283634332}"/>
              </a:ext>
            </a:extLst>
          </p:cNvPr>
          <p:cNvSpPr txBox="1"/>
          <p:nvPr/>
        </p:nvSpPr>
        <p:spPr>
          <a:xfrm>
            <a:off x="8211517" y="3158863"/>
            <a:ext cx="4023626" cy="2457724"/>
          </a:xfrm>
          <a:prstGeom prst="rect">
            <a:avLst/>
          </a:prstGeom>
          <a:noFill/>
        </p:spPr>
        <p:txBody>
          <a:bodyPr wrap="square" rtlCol="0">
            <a:spAutoFit/>
          </a:bodyPr>
          <a:lstStyle/>
          <a:p>
            <a:pPr>
              <a:lnSpc>
                <a:spcPct val="130000"/>
              </a:lnSpc>
            </a:pPr>
            <a:r>
              <a:rPr lang="en-US" altLang="zh-TW"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t>※</a:t>
            </a:r>
            <a:r>
              <a:rPr lang="zh-TW" altLang="en-US"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t>在我們眼皮內上下周圍有可以分泌油脂的孔腺稱之為</a:t>
            </a:r>
            <a:br>
              <a:rPr lang="en-US" altLang="zh-TW"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br>
            <a:r>
              <a:rPr lang="zh-TW" altLang="en-US" sz="2400" b="1" dirty="0">
                <a:solidFill>
                  <a:srgbClr val="FF0000"/>
                </a:solidFill>
                <a:latin typeface="Gen Jyuu Gothic P Bold" panose="020B0602020203020207" pitchFamily="34" charset="-120"/>
                <a:ea typeface="Gen Jyuu Gothic P Bold" panose="020B0602020203020207" pitchFamily="34" charset="-120"/>
                <a:cs typeface="Gen Jyuu Gothic P Bold" panose="020B0602020203020207" pitchFamily="34" charset="-120"/>
              </a:rPr>
              <a:t>「瞼板腺」</a:t>
            </a:r>
            <a:r>
              <a:rPr lang="zh-TW" altLang="en-US" sz="2400" b="1" dirty="0">
                <a:solidFill>
                  <a:srgbClr val="FF0000"/>
                </a:solidFill>
                <a:latin typeface="Berlin Sans FB Demi" panose="020E0802020502020306" pitchFamily="34" charset="0"/>
                <a:ea typeface="Gen Jyuu Gothic P Bold" panose="020B0602020203020207" pitchFamily="34" charset="-120"/>
                <a:cs typeface="Gen Jyuu Gothic P Bold" panose="020B0602020203020207" pitchFamily="34" charset="-120"/>
              </a:rPr>
              <a:t>（</a:t>
            </a:r>
            <a:r>
              <a:rPr lang="en-US" altLang="zh-TW" sz="2400" b="1" dirty="0">
                <a:solidFill>
                  <a:srgbClr val="FF0000"/>
                </a:solidFill>
                <a:latin typeface="Berlin Sans FB Demi" panose="020E0802020502020306" pitchFamily="34" charset="0"/>
                <a:ea typeface="Gen Jyuu Gothic P Bold" panose="020B0602020203020207" pitchFamily="34" charset="-120"/>
                <a:cs typeface="Gen Jyuu Gothic P Bold" panose="020B0602020203020207" pitchFamily="34" charset="-120"/>
              </a:rPr>
              <a:t>Meibomian glands</a:t>
            </a:r>
            <a:r>
              <a:rPr lang="zh-TW" altLang="en-US" sz="2400" b="1" dirty="0">
                <a:solidFill>
                  <a:srgbClr val="FF0000"/>
                </a:solidFill>
                <a:latin typeface="Berlin Sans FB Demi" panose="020E0802020502020306" pitchFamily="34" charset="0"/>
                <a:ea typeface="Gen Jyuu Gothic P Bold" panose="020B0602020203020207" pitchFamily="34" charset="-120"/>
                <a:cs typeface="Gen Jyuu Gothic P Bold" panose="020B0602020203020207" pitchFamily="34" charset="-120"/>
              </a:rPr>
              <a:t>）</a:t>
            </a:r>
            <a:r>
              <a:rPr lang="zh-TW" altLang="en-US" sz="2400" dirty="0">
                <a:latin typeface="Berlin Sans FB Demi" panose="020E0802020502020306" pitchFamily="34" charset="0"/>
                <a:ea typeface="Gen Jyuu Gothic P Bold" panose="020B0602020203020207" pitchFamily="34" charset="-120"/>
                <a:cs typeface="Gen Jyuu Gothic P Bold" panose="020B0602020203020207" pitchFamily="34" charset="-120"/>
              </a:rPr>
              <a:t>，</a:t>
            </a:r>
            <a:r>
              <a:rPr lang="zh-TW" altLang="en-US"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t>負責維持脂質層的穩定</a:t>
            </a:r>
            <a:r>
              <a:rPr lang="en-US" altLang="zh-TW"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t>(</a:t>
            </a:r>
            <a:r>
              <a:rPr lang="zh-TW" altLang="en-US"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t>刷油</a:t>
            </a:r>
            <a:r>
              <a:rPr lang="en-US" altLang="zh-TW"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t>)</a:t>
            </a:r>
            <a:endParaRPr lang="zh-TW" altLang="en-US"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endParaRPr>
          </a:p>
        </p:txBody>
      </p:sp>
      <p:cxnSp>
        <p:nvCxnSpPr>
          <p:cNvPr id="12" name="直線接點 11">
            <a:extLst>
              <a:ext uri="{FF2B5EF4-FFF2-40B4-BE49-F238E27FC236}">
                <a16:creationId xmlns:a16="http://schemas.microsoft.com/office/drawing/2014/main" id="{77533327-0304-42E9-0CD3-BDBD1AE68A02}"/>
              </a:ext>
            </a:extLst>
          </p:cNvPr>
          <p:cNvCxnSpPr>
            <a:cxnSpLocks/>
          </p:cNvCxnSpPr>
          <p:nvPr/>
        </p:nvCxnSpPr>
        <p:spPr>
          <a:xfrm flipH="1">
            <a:off x="9449608" y="2636597"/>
            <a:ext cx="602442" cy="1634778"/>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6" name="群組 5">
            <a:extLst>
              <a:ext uri="{FF2B5EF4-FFF2-40B4-BE49-F238E27FC236}">
                <a16:creationId xmlns:a16="http://schemas.microsoft.com/office/drawing/2014/main" id="{E3D6F37B-6C44-629B-3EB7-D23ED8BFD74C}"/>
              </a:ext>
            </a:extLst>
          </p:cNvPr>
          <p:cNvGrpSpPr>
            <a:grpSpLocks/>
          </p:cNvGrpSpPr>
          <p:nvPr/>
        </p:nvGrpSpPr>
        <p:grpSpPr>
          <a:xfrm>
            <a:off x="10179628" y="5220509"/>
            <a:ext cx="3356010" cy="3361512"/>
            <a:chOff x="9183091" y="4475589"/>
            <a:chExt cx="2103005" cy="2103005"/>
          </a:xfrm>
          <a:solidFill>
            <a:srgbClr val="0E5B93">
              <a:alpha val="50000"/>
            </a:srgbClr>
          </a:solidFill>
        </p:grpSpPr>
        <p:grpSp>
          <p:nvGrpSpPr>
            <p:cNvPr id="7" name="群組 6">
              <a:extLst>
                <a:ext uri="{FF2B5EF4-FFF2-40B4-BE49-F238E27FC236}">
                  <a16:creationId xmlns:a16="http://schemas.microsoft.com/office/drawing/2014/main" id="{84D5EF15-6ECE-5DF0-9BD0-7F660E75E053}"/>
                </a:ext>
              </a:extLst>
            </p:cNvPr>
            <p:cNvGrpSpPr/>
            <p:nvPr/>
          </p:nvGrpSpPr>
          <p:grpSpPr>
            <a:xfrm rot="2700000">
              <a:off x="9183091" y="4475589"/>
              <a:ext cx="2103005" cy="2103005"/>
              <a:chOff x="9285315" y="4586316"/>
              <a:chExt cx="311112" cy="311112"/>
            </a:xfrm>
            <a:grpFill/>
          </p:grpSpPr>
          <p:sp>
            <p:nvSpPr>
              <p:cNvPr id="14" name="圓形: 空心 13">
                <a:extLst>
                  <a:ext uri="{FF2B5EF4-FFF2-40B4-BE49-F238E27FC236}">
                    <a16:creationId xmlns:a16="http://schemas.microsoft.com/office/drawing/2014/main" id="{5D699ABF-75AF-6023-4430-7F1F2DBDF5F7}"/>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15" name="直線接點 14">
                <a:extLst>
                  <a:ext uri="{FF2B5EF4-FFF2-40B4-BE49-F238E27FC236}">
                    <a16:creationId xmlns:a16="http://schemas.microsoft.com/office/drawing/2014/main" id="{052561A2-15CE-E17D-1ED5-42DFD6AFF20A}"/>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9" name="文字方塊 8">
              <a:extLst>
                <a:ext uri="{FF2B5EF4-FFF2-40B4-BE49-F238E27FC236}">
                  <a16:creationId xmlns:a16="http://schemas.microsoft.com/office/drawing/2014/main" id="{210433CD-B8B6-BCB9-53EF-C67628FF9ED5}"/>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3" name="文字方塊 12">
              <a:extLst>
                <a:ext uri="{FF2B5EF4-FFF2-40B4-BE49-F238E27FC236}">
                  <a16:creationId xmlns:a16="http://schemas.microsoft.com/office/drawing/2014/main" id="{32AADE9E-0344-04F3-785D-FF4AA2F0CFC8}"/>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Tree>
    <p:custDataLst>
      <p:tags r:id="rId1"/>
    </p:custDataLst>
    <p:extLst>
      <p:ext uri="{BB962C8B-B14F-4D97-AF65-F5344CB8AC3E}">
        <p14:creationId xmlns:p14="http://schemas.microsoft.com/office/powerpoint/2010/main" val="127744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FF62F-B44D-5FE9-4326-B0F1BFB66AB0}"/>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80EA2222-A775-43F9-B3BA-EBA62617390B}"/>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32" name="群組 31">
            <a:extLst>
              <a:ext uri="{FF2B5EF4-FFF2-40B4-BE49-F238E27FC236}">
                <a16:creationId xmlns:a16="http://schemas.microsoft.com/office/drawing/2014/main" id="{C9F6D75F-7F24-D70D-2DB3-B0A8A1B8F061}"/>
              </a:ext>
            </a:extLst>
          </p:cNvPr>
          <p:cNvGrpSpPr/>
          <p:nvPr/>
        </p:nvGrpSpPr>
        <p:grpSpPr>
          <a:xfrm>
            <a:off x="11600181" y="2610394"/>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947BF7C5-5EEF-3C97-6769-6DE1C744D952}"/>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4" name="直線接點 33">
              <a:extLst>
                <a:ext uri="{FF2B5EF4-FFF2-40B4-BE49-F238E27FC236}">
                  <a16:creationId xmlns:a16="http://schemas.microsoft.com/office/drawing/2014/main" id="{37FE30AA-908E-63FB-8B6E-5C4187348A29}"/>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325FA6A3-3FB2-28A3-533A-A401BC309CB8}"/>
              </a:ext>
            </a:extLst>
          </p:cNvPr>
          <p:cNvSpPr/>
          <p:nvPr/>
        </p:nvSpPr>
        <p:spPr>
          <a:xfrm flipH="1">
            <a:off x="173747" y="3640696"/>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36" name="群組 35">
            <a:extLst>
              <a:ext uri="{FF2B5EF4-FFF2-40B4-BE49-F238E27FC236}">
                <a16:creationId xmlns:a16="http://schemas.microsoft.com/office/drawing/2014/main" id="{59B71B42-A4B5-07FB-1B74-5DA539B910EA}"/>
              </a:ext>
            </a:extLst>
          </p:cNvPr>
          <p:cNvGrpSpPr>
            <a:grpSpLocks/>
          </p:cNvGrpSpPr>
          <p:nvPr/>
        </p:nvGrpSpPr>
        <p:grpSpPr>
          <a:xfrm>
            <a:off x="-1369497" y="4912108"/>
            <a:ext cx="3356010" cy="3361512"/>
            <a:chOff x="9183091" y="4475589"/>
            <a:chExt cx="2103005" cy="2103005"/>
          </a:xfrm>
          <a:solidFill>
            <a:srgbClr val="0E5B93">
              <a:alpha val="50000"/>
            </a:srgbClr>
          </a:solidFill>
        </p:grpSpPr>
        <p:grpSp>
          <p:nvGrpSpPr>
            <p:cNvPr id="37" name="群組 36">
              <a:extLst>
                <a:ext uri="{FF2B5EF4-FFF2-40B4-BE49-F238E27FC236}">
                  <a16:creationId xmlns:a16="http://schemas.microsoft.com/office/drawing/2014/main" id="{673C30FF-AFFB-199F-10EB-7915FE052E32}"/>
                </a:ext>
              </a:extLst>
            </p:cNvPr>
            <p:cNvGrpSpPr/>
            <p:nvPr/>
          </p:nvGrpSpPr>
          <p:grpSpPr>
            <a:xfrm rot="2700000">
              <a:off x="9183091" y="4475589"/>
              <a:ext cx="2103005" cy="2103005"/>
              <a:chOff x="9285315" y="4586316"/>
              <a:chExt cx="311112" cy="311112"/>
            </a:xfrm>
            <a:grpFill/>
          </p:grpSpPr>
          <p:sp>
            <p:nvSpPr>
              <p:cNvPr id="40" name="圓形: 空心 39">
                <a:extLst>
                  <a:ext uri="{FF2B5EF4-FFF2-40B4-BE49-F238E27FC236}">
                    <a16:creationId xmlns:a16="http://schemas.microsoft.com/office/drawing/2014/main" id="{03FC2E0F-3FC8-63F6-E3F6-5BAF1F34D4AC}"/>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1" name="直線接點 40">
                <a:extLst>
                  <a:ext uri="{FF2B5EF4-FFF2-40B4-BE49-F238E27FC236}">
                    <a16:creationId xmlns:a16="http://schemas.microsoft.com/office/drawing/2014/main" id="{BDAD163D-4140-023C-D29F-F65105891D49}"/>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8" name="文字方塊 37">
              <a:extLst>
                <a:ext uri="{FF2B5EF4-FFF2-40B4-BE49-F238E27FC236}">
                  <a16:creationId xmlns:a16="http://schemas.microsoft.com/office/drawing/2014/main" id="{0E26C98C-4FDF-8565-1A8A-3645D345BEC8}"/>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39" name="文字方塊 38">
              <a:extLst>
                <a:ext uri="{FF2B5EF4-FFF2-40B4-BE49-F238E27FC236}">
                  <a16:creationId xmlns:a16="http://schemas.microsoft.com/office/drawing/2014/main" id="{D2C5DC62-1B36-A0BA-CD3E-99A1126280EE}"/>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5" name="橢圓 4">
            <a:extLst>
              <a:ext uri="{FF2B5EF4-FFF2-40B4-BE49-F238E27FC236}">
                <a16:creationId xmlns:a16="http://schemas.microsoft.com/office/drawing/2014/main" id="{58F01FB7-1BD1-63BA-A870-364DE45B7E4E}"/>
              </a:ext>
            </a:extLst>
          </p:cNvPr>
          <p:cNvSpPr/>
          <p:nvPr/>
        </p:nvSpPr>
        <p:spPr>
          <a:xfrm>
            <a:off x="5574539" y="2897969"/>
            <a:ext cx="1042921" cy="1042921"/>
          </a:xfrm>
          <a:prstGeom prst="ellipse">
            <a:avLst/>
          </a:prstGeom>
          <a:solidFill>
            <a:schemeClr val="bg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76" name="直線接點 75">
            <a:extLst>
              <a:ext uri="{FF2B5EF4-FFF2-40B4-BE49-F238E27FC236}">
                <a16:creationId xmlns:a16="http://schemas.microsoft.com/office/drawing/2014/main" id="{5964BE59-4BB3-6799-8CF8-DCE0A8AC29AF}"/>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77" name="標題 3">
            <a:extLst>
              <a:ext uri="{FF2B5EF4-FFF2-40B4-BE49-F238E27FC236}">
                <a16:creationId xmlns:a16="http://schemas.microsoft.com/office/drawing/2014/main" id="{978DB91B-D247-F51E-FD5D-5D8AD43D7912}"/>
              </a:ext>
            </a:extLst>
          </p:cNvPr>
          <p:cNvSpPr txBox="1">
            <a:spLocks/>
          </p:cNvSpPr>
          <p:nvPr/>
        </p:nvSpPr>
        <p:spPr>
          <a:xfrm>
            <a:off x="766763" y="815982"/>
            <a:ext cx="6981924" cy="82391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那我到底算不算乾眼呢</a:t>
            </a:r>
            <a:r>
              <a:rPr lang="en-US" altLang="zh-TW"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endPar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3" name="文字方塊 12">
            <a:extLst>
              <a:ext uri="{FF2B5EF4-FFF2-40B4-BE49-F238E27FC236}">
                <a16:creationId xmlns:a16="http://schemas.microsoft.com/office/drawing/2014/main" id="{68064A53-437B-B94E-A3A9-8E363B5F0A69}"/>
              </a:ext>
            </a:extLst>
          </p:cNvPr>
          <p:cNvSpPr txBox="1"/>
          <p:nvPr/>
        </p:nvSpPr>
        <p:spPr>
          <a:xfrm>
            <a:off x="798702" y="1624196"/>
            <a:ext cx="11142996" cy="25946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50000"/>
              </a:lnSpc>
            </a:pPr>
            <a:r>
              <a:rPr lang="zh-TW" altLang="en-US"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乾眼有那些症狀</a:t>
            </a:r>
            <a:r>
              <a:rPr lang="en-US" altLang="zh-TW"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p>
          <a:p>
            <a:pPr>
              <a:lnSpc>
                <a:spcPct val="150000"/>
              </a:lnSpc>
            </a:pPr>
            <a:r>
              <a:rPr lang="zh-TW" altLang="en-US"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√眼睛乾澀</a:t>
            </a:r>
            <a:r>
              <a:rPr lang="en-US" altLang="zh-TW"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癢   √畏光   √灼熱刺痛   √異物</a:t>
            </a:r>
            <a:r>
              <a:rPr lang="en-US" altLang="zh-TW"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砂礫感   √視野模糊 </a:t>
            </a:r>
          </a:p>
          <a:p>
            <a:pPr>
              <a:lnSpc>
                <a:spcPct val="150000"/>
              </a:lnSpc>
            </a:pPr>
            <a:r>
              <a:rPr lang="zh-TW" altLang="en-US"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√結膜充血   √隱形眼鏡戴不住   √迎風流淚   √眼睛常疲勞想睡</a:t>
            </a:r>
          </a:p>
          <a:p>
            <a:pPr>
              <a:lnSpc>
                <a:spcPct val="150000"/>
              </a:lnSpc>
            </a:pPr>
            <a:endParaRPr lang="zh-TW" altLang="en-US"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 name="文字方塊 3">
            <a:extLst>
              <a:ext uri="{FF2B5EF4-FFF2-40B4-BE49-F238E27FC236}">
                <a16:creationId xmlns:a16="http://schemas.microsoft.com/office/drawing/2014/main" id="{154E9C2C-E3DF-59C1-4141-B9F9771CBFBD}"/>
              </a:ext>
            </a:extLst>
          </p:cNvPr>
          <p:cNvSpPr txBox="1"/>
          <p:nvPr/>
        </p:nvSpPr>
        <p:spPr>
          <a:xfrm>
            <a:off x="822526" y="3878802"/>
            <a:ext cx="1970945" cy="13223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50000"/>
              </a:lnSpc>
            </a:pPr>
            <a:r>
              <a:rPr lang="zh-TW" altLang="en-US"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如何檢測</a:t>
            </a:r>
            <a:r>
              <a:rPr lang="en-US" altLang="zh-TW"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 </a:t>
            </a:r>
          </a:p>
          <a:p>
            <a:pPr>
              <a:lnSpc>
                <a:spcPct val="150000"/>
              </a:lnSpc>
            </a:pPr>
            <a:endParaRPr lang="zh-TW" altLang="en-US" sz="28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9" name="文字方塊 8">
            <a:extLst>
              <a:ext uri="{FF2B5EF4-FFF2-40B4-BE49-F238E27FC236}">
                <a16:creationId xmlns:a16="http://schemas.microsoft.com/office/drawing/2014/main" id="{82E91C51-675D-D9E6-BF73-83AE8B95FD4E}"/>
              </a:ext>
            </a:extLst>
          </p:cNvPr>
          <p:cNvSpPr txBox="1"/>
          <p:nvPr/>
        </p:nvSpPr>
        <p:spPr>
          <a:xfrm>
            <a:off x="151950" y="4450443"/>
            <a:ext cx="3662856" cy="461665"/>
          </a:xfrm>
          <a:prstGeom prst="rect">
            <a:avLst/>
          </a:prstGeom>
          <a:noFill/>
        </p:spPr>
        <p:txBody>
          <a:bodyPr wrap="square" rtlCol="0">
            <a:spAutoFit/>
          </a:bodyPr>
          <a:lstStyle/>
          <a:p>
            <a:r>
              <a:rPr lang="en-US" altLang="zh-TW" sz="2400" b="1"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the </a:t>
            </a:r>
            <a:r>
              <a:rPr lang="en-US" altLang="zh-TW" sz="2400" b="1" dirty="0" err="1">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schirmer‘s</a:t>
            </a:r>
            <a:r>
              <a:rPr lang="en-US" altLang="zh-TW" sz="2400" b="1"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 test</a:t>
            </a:r>
            <a:r>
              <a:rPr lang="zh-TW" altLang="en-US" sz="2400" b="1"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 </a:t>
            </a:r>
            <a:endParaRPr lang="en-US" altLang="zh-TW" sz="2400" b="1"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pic>
        <p:nvPicPr>
          <p:cNvPr id="11" name="圖片 10">
            <a:extLst>
              <a:ext uri="{FF2B5EF4-FFF2-40B4-BE49-F238E27FC236}">
                <a16:creationId xmlns:a16="http://schemas.microsoft.com/office/drawing/2014/main" id="{8DB1DDA6-ABA3-F0CD-8D82-5A7A1D281BC4}"/>
              </a:ext>
            </a:extLst>
          </p:cNvPr>
          <p:cNvPicPr>
            <a:picLocks noChangeAspect="1"/>
          </p:cNvPicPr>
          <p:nvPr/>
        </p:nvPicPr>
        <p:blipFill>
          <a:blip r:embed="rId4"/>
          <a:srcRect b="2216"/>
          <a:stretch/>
        </p:blipFill>
        <p:spPr>
          <a:xfrm>
            <a:off x="2770375" y="3770975"/>
            <a:ext cx="3126287" cy="3057014"/>
          </a:xfrm>
          <a:prstGeom prst="roundRect">
            <a:avLst/>
          </a:prstGeom>
        </p:spPr>
      </p:pic>
      <p:grpSp>
        <p:nvGrpSpPr>
          <p:cNvPr id="16" name="群組 15">
            <a:extLst>
              <a:ext uri="{FF2B5EF4-FFF2-40B4-BE49-F238E27FC236}">
                <a16:creationId xmlns:a16="http://schemas.microsoft.com/office/drawing/2014/main" id="{EB5AF224-3CFB-4D06-BF1E-5C5180EB0E9C}"/>
              </a:ext>
            </a:extLst>
          </p:cNvPr>
          <p:cNvGrpSpPr/>
          <p:nvPr/>
        </p:nvGrpSpPr>
        <p:grpSpPr>
          <a:xfrm>
            <a:off x="4399021" y="4162023"/>
            <a:ext cx="1541962" cy="914400"/>
            <a:chOff x="4399021" y="4162023"/>
            <a:chExt cx="1541962" cy="914400"/>
          </a:xfrm>
        </p:grpSpPr>
        <p:pic>
          <p:nvPicPr>
            <p:cNvPr id="14" name="圖形 13" descr="箭號 (順時針曲線)">
              <a:extLst>
                <a:ext uri="{FF2B5EF4-FFF2-40B4-BE49-F238E27FC236}">
                  <a16:creationId xmlns:a16="http://schemas.microsoft.com/office/drawing/2014/main" id="{119F1592-6822-FEA1-9A8D-522D590A578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0800000">
              <a:off x="4399021" y="4162023"/>
              <a:ext cx="914400" cy="914400"/>
            </a:xfrm>
            <a:prstGeom prst="rect">
              <a:avLst/>
            </a:prstGeom>
          </p:spPr>
        </p:pic>
        <p:sp>
          <p:nvSpPr>
            <p:cNvPr id="15" name="文字方塊 14">
              <a:extLst>
                <a:ext uri="{FF2B5EF4-FFF2-40B4-BE49-F238E27FC236}">
                  <a16:creationId xmlns:a16="http://schemas.microsoft.com/office/drawing/2014/main" id="{B359E269-F5D9-B90D-049C-9B701E71ED13}"/>
                </a:ext>
              </a:extLst>
            </p:cNvPr>
            <p:cNvSpPr txBox="1"/>
            <p:nvPr/>
          </p:nvSpPr>
          <p:spPr>
            <a:xfrm>
              <a:off x="4898062" y="4204952"/>
              <a:ext cx="1042921" cy="461665"/>
            </a:xfrm>
            <a:prstGeom prst="rect">
              <a:avLst/>
            </a:prstGeom>
            <a:noFill/>
          </p:spPr>
          <p:txBody>
            <a:bodyPr wrap="square" rtlCol="0">
              <a:spAutoFit/>
            </a:bodyPr>
            <a:lstStyle/>
            <a:p>
              <a:r>
                <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5mins</a:t>
              </a:r>
            </a:p>
          </p:txBody>
        </p:sp>
      </p:grpSp>
      <p:sp>
        <p:nvSpPr>
          <p:cNvPr id="17" name="文字方塊 16">
            <a:extLst>
              <a:ext uri="{FF2B5EF4-FFF2-40B4-BE49-F238E27FC236}">
                <a16:creationId xmlns:a16="http://schemas.microsoft.com/office/drawing/2014/main" id="{186A5931-C9DF-C9C4-FA37-08F2F00E4C50}"/>
              </a:ext>
            </a:extLst>
          </p:cNvPr>
          <p:cNvSpPr txBox="1"/>
          <p:nvPr/>
        </p:nvSpPr>
        <p:spPr>
          <a:xfrm>
            <a:off x="8726490" y="810972"/>
            <a:ext cx="7641885" cy="1499625"/>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2000" sy="102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sp>
        <p:nvSpPr>
          <p:cNvPr id="3" name="文字方塊 2">
            <a:extLst>
              <a:ext uri="{FF2B5EF4-FFF2-40B4-BE49-F238E27FC236}">
                <a16:creationId xmlns:a16="http://schemas.microsoft.com/office/drawing/2014/main" id="{761207A9-CD4B-5C75-35DA-BF137B52BC65}"/>
              </a:ext>
            </a:extLst>
          </p:cNvPr>
          <p:cNvSpPr txBox="1"/>
          <p:nvPr/>
        </p:nvSpPr>
        <p:spPr>
          <a:xfrm>
            <a:off x="1524924" y="5178705"/>
            <a:ext cx="2159381" cy="1477328"/>
          </a:xfrm>
          <a:prstGeom prst="rect">
            <a:avLst/>
          </a:prstGeom>
          <a:noFill/>
        </p:spPr>
        <p:txBody>
          <a:bodyPr wrap="square" rtlCol="0">
            <a:spAutoFit/>
          </a:bodyPr>
          <a:lstStyle/>
          <a:p>
            <a:pPr algn="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圖片由</a:t>
            </a:r>
            <a:r>
              <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rPr>
              <a:t>AI</a:t>
            </a: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參考</a:t>
            </a:r>
            <a:endPar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gn="r"/>
            <a:r>
              <a:rPr lang="en-US" altLang="zh-TW" b="1" dirty="0">
                <a:latin typeface="Berlin Sans FB Demi" panose="020E0802020502020306" pitchFamily="34" charset="0"/>
                <a:ea typeface="Gen Jyuu Gothic Bold" panose="020B0602020203020207" pitchFamily="34" charset="-120"/>
                <a:cs typeface="Gen Jyuu Gothic Bold" panose="020B0602020203020207" pitchFamily="34" charset="-120"/>
              </a:rPr>
              <a:t>the </a:t>
            </a:r>
            <a:r>
              <a:rPr lang="en-US" altLang="zh-TW" b="1" dirty="0" err="1">
                <a:latin typeface="Berlin Sans FB Demi" panose="020E0802020502020306" pitchFamily="34" charset="0"/>
                <a:ea typeface="Gen Jyuu Gothic Bold" panose="020B0602020203020207" pitchFamily="34" charset="-120"/>
                <a:cs typeface="Gen Jyuu Gothic Bold" panose="020B0602020203020207" pitchFamily="34" charset="-120"/>
              </a:rPr>
              <a:t>schirmer‘s</a:t>
            </a:r>
            <a:r>
              <a:rPr lang="en-US" altLang="zh-TW" b="1" dirty="0">
                <a:latin typeface="Berlin Sans FB Demi" panose="020E0802020502020306" pitchFamily="34" charset="0"/>
                <a:ea typeface="Gen Jyuu Gothic Bold" panose="020B0602020203020207" pitchFamily="34" charset="-120"/>
                <a:cs typeface="Gen Jyuu Gothic Bold" panose="020B0602020203020207" pitchFamily="34" charset="-120"/>
              </a:rPr>
              <a:t> test</a:t>
            </a:r>
          </a:p>
          <a:p>
            <a:pPr algn="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描述所生成</a:t>
            </a:r>
            <a:endPar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gn="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僅供教學示意</a:t>
            </a:r>
            <a:endPar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gn="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非作為診斷依據</a:t>
            </a:r>
          </a:p>
        </p:txBody>
      </p:sp>
      <p:sp>
        <p:nvSpPr>
          <p:cNvPr id="18" name="文字方塊 17">
            <a:extLst>
              <a:ext uri="{FF2B5EF4-FFF2-40B4-BE49-F238E27FC236}">
                <a16:creationId xmlns:a16="http://schemas.microsoft.com/office/drawing/2014/main" id="{6906274A-682E-8406-23F9-75B637D79ABB}"/>
              </a:ext>
            </a:extLst>
          </p:cNvPr>
          <p:cNvSpPr txBox="1"/>
          <p:nvPr/>
        </p:nvSpPr>
        <p:spPr>
          <a:xfrm>
            <a:off x="8717415" y="-690709"/>
            <a:ext cx="4164678" cy="1501681"/>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5000" sy="105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pic>
        <p:nvPicPr>
          <p:cNvPr id="22" name="圖片 21">
            <a:extLst>
              <a:ext uri="{FF2B5EF4-FFF2-40B4-BE49-F238E27FC236}">
                <a16:creationId xmlns:a16="http://schemas.microsoft.com/office/drawing/2014/main" id="{B5739B69-FFAB-252C-3BBF-1F0926C2B9C8}"/>
              </a:ext>
            </a:extLst>
          </p:cNvPr>
          <p:cNvPicPr>
            <a:picLocks noChangeAspect="1"/>
          </p:cNvPicPr>
          <p:nvPr/>
        </p:nvPicPr>
        <p:blipFill>
          <a:blip r:embed="rId6"/>
          <a:stretch>
            <a:fillRect/>
          </a:stretch>
        </p:blipFill>
        <p:spPr>
          <a:xfrm>
            <a:off x="6008116" y="3670456"/>
            <a:ext cx="3263570" cy="3057015"/>
          </a:xfrm>
          <a:prstGeom prst="roundRect">
            <a:avLst>
              <a:gd name="adj" fmla="val 6484"/>
            </a:avLst>
          </a:prstGeom>
        </p:spPr>
      </p:pic>
      <p:sp>
        <p:nvSpPr>
          <p:cNvPr id="24" name="文字方塊 23">
            <a:extLst>
              <a:ext uri="{FF2B5EF4-FFF2-40B4-BE49-F238E27FC236}">
                <a16:creationId xmlns:a16="http://schemas.microsoft.com/office/drawing/2014/main" id="{0708EC84-01FC-C191-EE1D-A197BD5A6BC7}"/>
              </a:ext>
            </a:extLst>
          </p:cNvPr>
          <p:cNvSpPr txBox="1"/>
          <p:nvPr/>
        </p:nvSpPr>
        <p:spPr>
          <a:xfrm>
            <a:off x="9248663" y="3910153"/>
            <a:ext cx="2976903" cy="2862322"/>
          </a:xfrm>
          <a:prstGeom prst="rect">
            <a:avLst/>
          </a:prstGeom>
          <a:noFill/>
        </p:spPr>
        <p:txBody>
          <a:bodyPr wrap="square">
            <a:spAutoFit/>
          </a:bodyPr>
          <a:lstStyle/>
          <a:p>
            <a:r>
              <a:rPr lang="en-US" altLang="zh-TW" b="0" i="0" dirty="0">
                <a:solidFill>
                  <a:srgbClr val="222222"/>
                </a:solidFill>
                <a:effectLst/>
                <a:latin typeface="Berlin Sans FB Demi" panose="020E0802020502020306" pitchFamily="34" charset="0"/>
              </a:rPr>
              <a:t>AI</a:t>
            </a:r>
            <a:r>
              <a:rPr lang="zh-TW" altLang="en-US" b="0" i="0" dirty="0">
                <a:solidFill>
                  <a:srgbClr val="222222"/>
                </a:solidFill>
                <a:effectLst/>
                <a:latin typeface="Berlin Sans FB Demi" panose="020E0802020502020306" pitchFamily="34" charset="0"/>
              </a:rPr>
              <a:t> </a:t>
            </a:r>
            <a:r>
              <a:rPr lang="en-US" altLang="zh-TW" b="0" i="0" dirty="0">
                <a:solidFill>
                  <a:srgbClr val="222222"/>
                </a:solidFill>
                <a:effectLst/>
                <a:latin typeface="Berlin Sans FB Demi" panose="020E0802020502020306" pitchFamily="34" charset="0"/>
              </a:rPr>
              <a:t>adapted from: Brott NR, Zeppieri M, Ronquillo Y. Schirmer Test. [Updated 2024 Feb 24]. In: </a:t>
            </a:r>
            <a:r>
              <a:rPr lang="en-US" altLang="zh-TW" b="0" i="0" dirty="0" err="1">
                <a:solidFill>
                  <a:srgbClr val="222222"/>
                </a:solidFill>
                <a:effectLst/>
                <a:latin typeface="Berlin Sans FB Demi" panose="020E0802020502020306" pitchFamily="34" charset="0"/>
              </a:rPr>
              <a:t>StatPearls</a:t>
            </a:r>
            <a:r>
              <a:rPr lang="en-US" altLang="zh-TW" b="0" i="0" dirty="0">
                <a:solidFill>
                  <a:srgbClr val="222222"/>
                </a:solidFill>
                <a:effectLst/>
                <a:latin typeface="Berlin Sans FB Demi" panose="020E0802020502020306" pitchFamily="34" charset="0"/>
              </a:rPr>
              <a:t> [Internet]. Treasure Island (FL): </a:t>
            </a:r>
            <a:r>
              <a:rPr lang="en-US" altLang="zh-TW" b="0" i="0" dirty="0" err="1">
                <a:solidFill>
                  <a:srgbClr val="222222"/>
                </a:solidFill>
                <a:effectLst/>
                <a:latin typeface="Berlin Sans FB Demi" panose="020E0802020502020306" pitchFamily="34" charset="0"/>
              </a:rPr>
              <a:t>StatPearls</a:t>
            </a:r>
            <a:r>
              <a:rPr lang="en-US" altLang="zh-TW" b="0" i="0" dirty="0">
                <a:solidFill>
                  <a:srgbClr val="222222"/>
                </a:solidFill>
                <a:effectLst/>
                <a:latin typeface="Berlin Sans FB Demi" panose="020E0802020502020306" pitchFamily="34" charset="0"/>
              </a:rPr>
              <a:t> Publishing; 2025 Jan-. Available from: https://www.ncbi.nlm.nih.gov/books/NBK559159/</a:t>
            </a:r>
            <a:endParaRPr lang="zh-TW" altLang="en-US" dirty="0">
              <a:latin typeface="Berlin Sans FB Demi" panose="020E0802020502020306" pitchFamily="34" charset="0"/>
            </a:endParaRPr>
          </a:p>
        </p:txBody>
      </p:sp>
      <p:grpSp>
        <p:nvGrpSpPr>
          <p:cNvPr id="51" name="群組 50">
            <a:extLst>
              <a:ext uri="{FF2B5EF4-FFF2-40B4-BE49-F238E27FC236}">
                <a16:creationId xmlns:a16="http://schemas.microsoft.com/office/drawing/2014/main" id="{6BDC99DF-83F8-5C5C-192F-DAC249CD5C46}"/>
              </a:ext>
            </a:extLst>
          </p:cNvPr>
          <p:cNvGrpSpPr/>
          <p:nvPr/>
        </p:nvGrpSpPr>
        <p:grpSpPr>
          <a:xfrm>
            <a:off x="4883640" y="5874406"/>
            <a:ext cx="1312547" cy="967978"/>
            <a:chOff x="4664523" y="5272625"/>
            <a:chExt cx="1248923" cy="967978"/>
          </a:xfrm>
        </p:grpSpPr>
        <p:pic>
          <p:nvPicPr>
            <p:cNvPr id="49" name="圖形 48" descr="箭號 (順時針曲線)">
              <a:extLst>
                <a:ext uri="{FF2B5EF4-FFF2-40B4-BE49-F238E27FC236}">
                  <a16:creationId xmlns:a16="http://schemas.microsoft.com/office/drawing/2014/main" id="{E336E654-2C49-866E-E4F9-D057A4578D4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4743382">
              <a:off x="4664523" y="5272625"/>
              <a:ext cx="914400" cy="914400"/>
            </a:xfrm>
            <a:prstGeom prst="roundRect">
              <a:avLst/>
            </a:prstGeom>
          </p:spPr>
        </p:pic>
        <p:sp>
          <p:nvSpPr>
            <p:cNvPr id="50" name="文字方塊 49">
              <a:extLst>
                <a:ext uri="{FF2B5EF4-FFF2-40B4-BE49-F238E27FC236}">
                  <a16:creationId xmlns:a16="http://schemas.microsoft.com/office/drawing/2014/main" id="{C9838E2B-6F97-124B-AFBC-4DFD678D9D7E}"/>
                </a:ext>
              </a:extLst>
            </p:cNvPr>
            <p:cNvSpPr txBox="1"/>
            <p:nvPr/>
          </p:nvSpPr>
          <p:spPr>
            <a:xfrm>
              <a:off x="4870524" y="5729825"/>
              <a:ext cx="1042921" cy="510778"/>
            </a:xfrm>
            <a:prstGeom prst="roundRect">
              <a:avLst/>
            </a:prstGeom>
            <a:noFill/>
          </p:spPr>
          <p:txBody>
            <a:bodyPr wrap="square" rtlCol="0">
              <a:spAutoFit/>
            </a:bodyPr>
            <a:lstStyle/>
            <a:p>
              <a:r>
                <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5mins</a:t>
              </a:r>
            </a:p>
          </p:txBody>
        </p:sp>
      </p:grpSp>
      <p:grpSp>
        <p:nvGrpSpPr>
          <p:cNvPr id="19" name="群組 18">
            <a:extLst>
              <a:ext uri="{FF2B5EF4-FFF2-40B4-BE49-F238E27FC236}">
                <a16:creationId xmlns:a16="http://schemas.microsoft.com/office/drawing/2014/main" id="{7425439D-6ECD-784B-D95A-E9B97A810B72}"/>
              </a:ext>
            </a:extLst>
          </p:cNvPr>
          <p:cNvGrpSpPr/>
          <p:nvPr/>
        </p:nvGrpSpPr>
        <p:grpSpPr>
          <a:xfrm rot="16377316">
            <a:off x="3764477" y="4795979"/>
            <a:ext cx="519196" cy="519195"/>
            <a:chOff x="2105063" y="4479768"/>
            <a:chExt cx="1653318" cy="1653316"/>
          </a:xfrm>
        </p:grpSpPr>
        <p:cxnSp>
          <p:nvCxnSpPr>
            <p:cNvPr id="20" name="直線接點 19">
              <a:extLst>
                <a:ext uri="{FF2B5EF4-FFF2-40B4-BE49-F238E27FC236}">
                  <a16:creationId xmlns:a16="http://schemas.microsoft.com/office/drawing/2014/main" id="{6FA23025-B4A6-8D44-26FF-503BE693B119}"/>
                </a:ext>
              </a:extLst>
            </p:cNvPr>
            <p:cNvCxnSpPr>
              <a:cxnSpLocks/>
              <a:stCxn id="21" idx="6"/>
              <a:endCxn id="21" idx="2"/>
            </p:cNvCxnSpPr>
            <p:nvPr/>
          </p:nvCxnSpPr>
          <p:spPr>
            <a:xfrm rot="900000">
              <a:off x="2215814" y="4893099"/>
              <a:ext cx="1431813" cy="826657"/>
            </a:xfrm>
            <a:prstGeom prst="line">
              <a:avLst/>
            </a:prstGeom>
            <a:solidFill>
              <a:srgbClr val="FFDD90">
                <a:alpha val="50000"/>
              </a:srgbClr>
            </a:solidFill>
            <a:ln w="38100">
              <a:solidFill>
                <a:srgbClr val="FFDD90">
                  <a:alpha val="50000"/>
                </a:srgbClr>
              </a:solidFill>
            </a:ln>
          </p:spPr>
          <p:style>
            <a:lnRef idx="1">
              <a:schemeClr val="accent1"/>
            </a:lnRef>
            <a:fillRef idx="0">
              <a:schemeClr val="accent1"/>
            </a:fillRef>
            <a:effectRef idx="0">
              <a:schemeClr val="accent1"/>
            </a:effectRef>
            <a:fontRef idx="minor">
              <a:schemeClr val="tx1"/>
            </a:fontRef>
          </p:style>
        </p:cxnSp>
        <p:sp>
          <p:nvSpPr>
            <p:cNvPr id="21" name="圓形: 空心 20">
              <a:extLst>
                <a:ext uri="{FF2B5EF4-FFF2-40B4-BE49-F238E27FC236}">
                  <a16:creationId xmlns:a16="http://schemas.microsoft.com/office/drawing/2014/main" id="{B7114796-FA99-2FCE-95FD-37CF80158E7C}"/>
                </a:ext>
              </a:extLst>
            </p:cNvPr>
            <p:cNvSpPr/>
            <p:nvPr/>
          </p:nvSpPr>
          <p:spPr>
            <a:xfrm rot="2700000" flipH="1">
              <a:off x="2105064" y="4479767"/>
              <a:ext cx="1653316" cy="1653318"/>
            </a:xfrm>
            <a:prstGeom prst="donut">
              <a:avLst>
                <a:gd name="adj" fmla="val 12843"/>
              </a:avLst>
            </a:prstGeom>
            <a:solidFill>
              <a:srgbClr val="FFDD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3" name="文字方塊 22">
              <a:extLst>
                <a:ext uri="{FF2B5EF4-FFF2-40B4-BE49-F238E27FC236}">
                  <a16:creationId xmlns:a16="http://schemas.microsoft.com/office/drawing/2014/main" id="{2A2B5FEE-795E-10B4-0E92-5DB6496A019E}"/>
                </a:ext>
              </a:extLst>
            </p:cNvPr>
            <p:cNvSpPr txBox="1"/>
            <p:nvPr/>
          </p:nvSpPr>
          <p:spPr>
            <a:xfrm rot="2700000">
              <a:off x="2719928" y="4960464"/>
              <a:ext cx="797265" cy="28747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solidFill>
              <a:srgbClr val="FFDE90">
                <a:alpha val="70000"/>
              </a:srgbClr>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5" name="文字方塊 24">
              <a:extLst>
                <a:ext uri="{FF2B5EF4-FFF2-40B4-BE49-F238E27FC236}">
                  <a16:creationId xmlns:a16="http://schemas.microsoft.com/office/drawing/2014/main" id="{561292AD-9440-0BF9-B4F2-6177C06239D1}"/>
                </a:ext>
              </a:extLst>
            </p:cNvPr>
            <p:cNvSpPr txBox="1"/>
            <p:nvPr/>
          </p:nvSpPr>
          <p:spPr>
            <a:xfrm rot="2700000">
              <a:off x="2247877" y="5378211"/>
              <a:ext cx="1014276" cy="199039"/>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solidFill>
              <a:srgbClr val="FFDE90">
                <a:alpha val="70000"/>
              </a:srgbClr>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Tree>
    <p:custDataLst>
      <p:tags r:id="rId1"/>
    </p:custDataLst>
    <p:extLst>
      <p:ext uri="{BB962C8B-B14F-4D97-AF65-F5344CB8AC3E}">
        <p14:creationId xmlns:p14="http://schemas.microsoft.com/office/powerpoint/2010/main" val="84230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1000"/>
                                        <p:tgtEl>
                                          <p:spTgt spid="51"/>
                                        </p:tgtEl>
                                      </p:cBhvr>
                                    </p:animEffect>
                                    <p:anim calcmode="lin" valueType="num">
                                      <p:cBhvr>
                                        <p:cTn id="37" dur="1000" fill="hold"/>
                                        <p:tgtEl>
                                          <p:spTgt spid="51"/>
                                        </p:tgtEl>
                                        <p:attrNameLst>
                                          <p:attrName>ppt_x</p:attrName>
                                        </p:attrNameLst>
                                      </p:cBhvr>
                                      <p:tavLst>
                                        <p:tav tm="0">
                                          <p:val>
                                            <p:strVal val="#ppt_x"/>
                                          </p:val>
                                        </p:tav>
                                        <p:tav tm="100000">
                                          <p:val>
                                            <p:strVal val="#ppt_x"/>
                                          </p:val>
                                        </p:tav>
                                      </p:tavLst>
                                    </p:anim>
                                    <p:anim calcmode="lin" valueType="num">
                                      <p:cBhvr>
                                        <p:cTn id="3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up)">
                                      <p:cBhvr>
                                        <p:cTn id="43" dur="2000"/>
                                        <p:tgtEl>
                                          <p:spTgt spid="2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up)">
                                      <p:cBhvr>
                                        <p:cTn id="4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9" grpId="0"/>
      <p:bldP spid="3" grpId="0"/>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95A10-716F-49BE-4702-D1A1B6A26643}"/>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E9C2DD30-BB9F-DF3E-168E-7638A393D16E}"/>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橢圓 4">
            <a:extLst>
              <a:ext uri="{FF2B5EF4-FFF2-40B4-BE49-F238E27FC236}">
                <a16:creationId xmlns:a16="http://schemas.microsoft.com/office/drawing/2014/main" id="{E48BBAD2-93B5-3021-81EC-42BB4F391C71}"/>
              </a:ext>
            </a:extLst>
          </p:cNvPr>
          <p:cNvSpPr>
            <a:spLocks/>
          </p:cNvSpPr>
          <p:nvPr/>
        </p:nvSpPr>
        <p:spPr>
          <a:xfrm>
            <a:off x="2962070" y="289932"/>
            <a:ext cx="6267860" cy="6278136"/>
          </a:xfrm>
          <a:prstGeom prst="ellipse">
            <a:avLst/>
          </a:prstGeom>
          <a:solidFill>
            <a:srgbClr val="0E5B93">
              <a:alpha val="8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600" b="1" dirty="0">
              <a:effectLst>
                <a:outerShdw blurRad="101600" dist="38100" dir="2700000" sx="103000" sy="103000" algn="tl" rotWithShape="0">
                  <a:prstClr val="black">
                    <a:alpha val="50000"/>
                  </a:prstClr>
                </a:outerShdw>
              </a:effectLst>
              <a:latin typeface="Britannic Bold" panose="020B0903060703020204" pitchFamily="34" charset="0"/>
            </a:endParaRPr>
          </a:p>
        </p:txBody>
      </p:sp>
      <p:sp>
        <p:nvSpPr>
          <p:cNvPr id="7" name="文字方塊 6">
            <a:extLst>
              <a:ext uri="{FF2B5EF4-FFF2-40B4-BE49-F238E27FC236}">
                <a16:creationId xmlns:a16="http://schemas.microsoft.com/office/drawing/2014/main" id="{90F7FC8F-2E68-D3A5-5D83-33CF23C9B76E}"/>
              </a:ext>
            </a:extLst>
          </p:cNvPr>
          <p:cNvSpPr txBox="1"/>
          <p:nvPr/>
        </p:nvSpPr>
        <p:spPr>
          <a:xfrm>
            <a:off x="3046142" y="2209091"/>
            <a:ext cx="6099716" cy="2800767"/>
          </a:xfrm>
          <a:prstGeom prst="rect">
            <a:avLst/>
          </a:prstGeom>
          <a:noFill/>
        </p:spPr>
        <p:txBody>
          <a:bodyPr wrap="square">
            <a:spAutoFit/>
          </a:bodyPr>
          <a:lstStyle/>
          <a:p>
            <a:pPr algn="ctr"/>
            <a:r>
              <a:rPr lang="zh-TW" altLang="en-US" sz="8800" b="1" dirty="0">
                <a:solidFill>
                  <a:schemeClr val="bg1"/>
                </a:solidFill>
                <a:effectLst>
                  <a:outerShdw blurRad="101600" dist="38100" dir="2700000" sx="103000" sy="103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那乾眼該如何解決呢</a:t>
            </a:r>
            <a:r>
              <a:rPr lang="en-US" altLang="zh-TW" sz="8800" b="1" dirty="0">
                <a:solidFill>
                  <a:schemeClr val="bg1"/>
                </a:solidFill>
                <a:effectLst>
                  <a:outerShdw blurRad="101600" dist="38100" dir="2700000" sx="103000" sy="103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a:t>
            </a:r>
            <a:endParaRPr lang="zh-TW" altLang="en-US" sz="8800" b="1" dirty="0">
              <a:solidFill>
                <a:schemeClr val="bg1"/>
              </a:solidFill>
              <a:effectLst>
                <a:outerShdw blurRad="101600" dist="38100" dir="2700000" sx="103000" sy="103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nvGrpSpPr>
          <p:cNvPr id="3" name="Google Shape;102;p15">
            <a:extLst>
              <a:ext uri="{FF2B5EF4-FFF2-40B4-BE49-F238E27FC236}">
                <a16:creationId xmlns:a16="http://schemas.microsoft.com/office/drawing/2014/main" id="{051F02FF-B3F6-B39B-6FA0-D27F9264268A}"/>
              </a:ext>
            </a:extLst>
          </p:cNvPr>
          <p:cNvGrpSpPr/>
          <p:nvPr/>
        </p:nvGrpSpPr>
        <p:grpSpPr>
          <a:xfrm>
            <a:off x="10290705" y="447210"/>
            <a:ext cx="1134533" cy="264000"/>
            <a:chOff x="6248438" y="617700"/>
            <a:chExt cx="850900" cy="198000"/>
          </a:xfrm>
        </p:grpSpPr>
        <p:sp>
          <p:nvSpPr>
            <p:cNvPr id="4" name="Google Shape;103;p15">
              <a:extLst>
                <a:ext uri="{FF2B5EF4-FFF2-40B4-BE49-F238E27FC236}">
                  <a16:creationId xmlns:a16="http://schemas.microsoft.com/office/drawing/2014/main" id="{C55B6126-9117-5C87-90E5-50B9463DA0C5}"/>
                </a:ext>
              </a:extLst>
            </p:cNvPr>
            <p:cNvSpPr/>
            <p:nvPr/>
          </p:nvSpPr>
          <p:spPr>
            <a:xfrm>
              <a:off x="6248438" y="617700"/>
              <a:ext cx="198000" cy="198000"/>
            </a:xfrm>
            <a:prstGeom prst="rect">
              <a:avLst/>
            </a:prstGeom>
            <a:solidFill>
              <a:srgbClr val="1CB5E0"/>
            </a:solidFill>
            <a:ln>
              <a:noFill/>
            </a:ln>
          </p:spPr>
          <p:txBody>
            <a:bodyPr spcFirstLastPara="1" wrap="square" lIns="121900" tIns="121900" rIns="121900" bIns="121900" anchor="ctr" anchorCtr="0">
              <a:noAutofit/>
            </a:bodyPr>
            <a:lstStyle/>
            <a:p>
              <a:endParaRPr sz="2400" dirty="0"/>
            </a:p>
          </p:txBody>
        </p:sp>
        <p:sp>
          <p:nvSpPr>
            <p:cNvPr id="6" name="Google Shape;104;p15">
              <a:extLst>
                <a:ext uri="{FF2B5EF4-FFF2-40B4-BE49-F238E27FC236}">
                  <a16:creationId xmlns:a16="http://schemas.microsoft.com/office/drawing/2014/main" id="{962EE360-254B-218D-35C1-46F822BF7E4C}"/>
                </a:ext>
              </a:extLst>
            </p:cNvPr>
            <p:cNvSpPr/>
            <p:nvPr/>
          </p:nvSpPr>
          <p:spPr>
            <a:xfrm>
              <a:off x="6574888" y="617700"/>
              <a:ext cx="198000" cy="198000"/>
            </a:xfrm>
            <a:prstGeom prst="rect">
              <a:avLst/>
            </a:prstGeom>
            <a:solidFill>
              <a:srgbClr val="0E5B93"/>
            </a:solidFill>
            <a:ln>
              <a:solidFill>
                <a:schemeClr val="bg1"/>
              </a:solidFill>
            </a:ln>
          </p:spPr>
          <p:txBody>
            <a:bodyPr spcFirstLastPara="1" wrap="square" lIns="121900" tIns="121900" rIns="121900" bIns="121900" anchor="ctr" anchorCtr="0">
              <a:noAutofit/>
            </a:bodyPr>
            <a:lstStyle/>
            <a:p>
              <a:endParaRPr sz="2400" dirty="0"/>
            </a:p>
          </p:txBody>
        </p:sp>
        <p:sp>
          <p:nvSpPr>
            <p:cNvPr id="8" name="Google Shape;105;p15">
              <a:extLst>
                <a:ext uri="{FF2B5EF4-FFF2-40B4-BE49-F238E27FC236}">
                  <a16:creationId xmlns:a16="http://schemas.microsoft.com/office/drawing/2014/main" id="{E961C456-73CD-81E4-C87C-EDDC40C0F0BC}"/>
                </a:ext>
              </a:extLst>
            </p:cNvPr>
            <p:cNvSpPr/>
            <p:nvPr/>
          </p:nvSpPr>
          <p:spPr>
            <a:xfrm>
              <a:off x="6901338" y="617700"/>
              <a:ext cx="198000" cy="198000"/>
            </a:xfrm>
            <a:prstGeom prst="rect">
              <a:avLst/>
            </a:prstGeom>
            <a:solidFill>
              <a:srgbClr val="000046"/>
            </a:solidFill>
            <a:ln>
              <a:noFill/>
            </a:ln>
          </p:spPr>
          <p:txBody>
            <a:bodyPr spcFirstLastPara="1" wrap="square" lIns="121900" tIns="121900" rIns="121900" bIns="121900" anchor="ctr" anchorCtr="0">
              <a:noAutofit/>
            </a:bodyPr>
            <a:lstStyle/>
            <a:p>
              <a:endParaRPr sz="2400" dirty="0"/>
            </a:p>
          </p:txBody>
        </p:sp>
      </p:grpSp>
    </p:spTree>
    <p:extLst>
      <p:ext uri="{BB962C8B-B14F-4D97-AF65-F5344CB8AC3E}">
        <p14:creationId xmlns:p14="http://schemas.microsoft.com/office/powerpoint/2010/main" val="322259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FD8D0CE-455A-80A9-9172-EDD8C9434DFA}"/>
              </a:ext>
            </a:extLst>
          </p:cNvPr>
          <p:cNvSpPr/>
          <p:nvPr/>
        </p:nvSpPr>
        <p:spPr>
          <a:xfrm>
            <a:off x="0" y="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文字方塊 12">
            <a:extLst>
              <a:ext uri="{FF2B5EF4-FFF2-40B4-BE49-F238E27FC236}">
                <a16:creationId xmlns:a16="http://schemas.microsoft.com/office/drawing/2014/main" id="{B96E07C6-55B1-055C-6689-5E6B74AFBC81}"/>
              </a:ext>
            </a:extLst>
          </p:cNvPr>
          <p:cNvSpPr txBox="1"/>
          <p:nvPr/>
        </p:nvSpPr>
        <p:spPr>
          <a:xfrm>
            <a:off x="7192025" y="1458735"/>
            <a:ext cx="7641885" cy="1499625"/>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2000" sy="102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sp>
        <p:nvSpPr>
          <p:cNvPr id="14" name="文字方塊 13">
            <a:extLst>
              <a:ext uri="{FF2B5EF4-FFF2-40B4-BE49-F238E27FC236}">
                <a16:creationId xmlns:a16="http://schemas.microsoft.com/office/drawing/2014/main" id="{8E4E07C6-C12F-7AC1-9B82-4BE04072470A}"/>
              </a:ext>
            </a:extLst>
          </p:cNvPr>
          <p:cNvSpPr txBox="1"/>
          <p:nvPr/>
        </p:nvSpPr>
        <p:spPr>
          <a:xfrm>
            <a:off x="7182950" y="-42946"/>
            <a:ext cx="4164678" cy="1501681"/>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5000" sy="105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2" name="標題 1">
            <a:extLst>
              <a:ext uri="{FF2B5EF4-FFF2-40B4-BE49-F238E27FC236}">
                <a16:creationId xmlns:a16="http://schemas.microsoft.com/office/drawing/2014/main" id="{3143DF78-23C2-5BC2-0CC1-5A70973C146C}"/>
              </a:ext>
            </a:extLst>
          </p:cNvPr>
          <p:cNvSpPr>
            <a:spLocks noGrp="1"/>
          </p:cNvSpPr>
          <p:nvPr>
            <p:ph type="title"/>
          </p:nvPr>
        </p:nvSpPr>
        <p:spPr/>
        <p:txBody>
          <a:bodyPr/>
          <a:lstStyle/>
          <a:p>
            <a:r>
              <a:rPr lang="zh-TW" altLang="en-US"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導論</a:t>
            </a:r>
          </a:p>
        </p:txBody>
      </p:sp>
      <p:sp>
        <p:nvSpPr>
          <p:cNvPr id="3" name="內容版面配置區 2">
            <a:extLst>
              <a:ext uri="{FF2B5EF4-FFF2-40B4-BE49-F238E27FC236}">
                <a16:creationId xmlns:a16="http://schemas.microsoft.com/office/drawing/2014/main" id="{0027EF14-68A6-6945-DCC4-451752862F8C}"/>
              </a:ext>
            </a:extLst>
          </p:cNvPr>
          <p:cNvSpPr>
            <a:spLocks noGrp="1"/>
          </p:cNvSpPr>
          <p:nvPr>
            <p:ph idx="1"/>
          </p:nvPr>
        </p:nvSpPr>
        <p:spPr>
          <a:xfrm>
            <a:off x="854075" y="2339609"/>
            <a:ext cx="8527026" cy="3714828"/>
          </a:xfrm>
        </p:spPr>
        <p:txBody>
          <a:bodyPr>
            <a:normAutofit/>
          </a:bodyPr>
          <a:lstStyle/>
          <a:p>
            <a:pPr marL="0" indent="0">
              <a:buNone/>
            </a:pPr>
            <a:r>
              <a:rPr lang="zh-TW" altLang="en-US" sz="3600"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明明是社區藥局</a:t>
            </a:r>
            <a:endParaRPr lang="en-US" altLang="zh-TW" sz="3600"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a:p>
            <a:pPr marL="0" indent="0">
              <a:buNone/>
            </a:pPr>
            <a:r>
              <a:rPr lang="zh-TW" altLang="en-US" sz="4400"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明明應該是最財源廣進的，眼睛的，各種毛病，但說到嘴巴前總只會</a:t>
            </a:r>
            <a:endParaRPr lang="en-US" altLang="zh-TW" sz="4400"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a:p>
            <a:pPr marL="0" indent="0">
              <a:buNone/>
            </a:pPr>
            <a:r>
              <a:rPr lang="zh-TW" altLang="en-US" sz="4400"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葉黃素葉黃素葉黃素</a:t>
            </a:r>
            <a:r>
              <a:rPr lang="en-US" altLang="zh-TW" sz="4400"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a:t>
            </a:r>
            <a:endParaRPr lang="en-US" altLang="zh-TW" sz="4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a:p>
            <a:pPr marL="0" indent="0">
              <a:buNone/>
            </a:pPr>
            <a:r>
              <a:rPr lang="zh-TW" altLang="en-US" sz="5400"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看來你不懂，</a:t>
            </a:r>
            <a:endParaRPr lang="zh-TW" altLang="en-US" sz="4400"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cxnSp>
        <p:nvCxnSpPr>
          <p:cNvPr id="8" name="直線接點 7">
            <a:extLst>
              <a:ext uri="{FF2B5EF4-FFF2-40B4-BE49-F238E27FC236}">
                <a16:creationId xmlns:a16="http://schemas.microsoft.com/office/drawing/2014/main" id="{EE60E094-2C6A-20F1-293D-6E5517D2086B}"/>
              </a:ext>
            </a:extLst>
          </p:cNvPr>
          <p:cNvCxnSpPr>
            <a:cxnSpLocks/>
          </p:cNvCxnSpPr>
          <p:nvPr/>
        </p:nvCxnSpPr>
        <p:spPr>
          <a:xfrm>
            <a:off x="761554" y="825722"/>
            <a:ext cx="0" cy="994611"/>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sp>
        <p:nvSpPr>
          <p:cNvPr id="17" name="十字形 16">
            <a:extLst>
              <a:ext uri="{FF2B5EF4-FFF2-40B4-BE49-F238E27FC236}">
                <a16:creationId xmlns:a16="http://schemas.microsoft.com/office/drawing/2014/main" id="{8263F131-860F-6486-A3F3-29A3883696BE}"/>
              </a:ext>
            </a:extLst>
          </p:cNvPr>
          <p:cNvSpPr/>
          <p:nvPr/>
        </p:nvSpPr>
        <p:spPr>
          <a:xfrm flipH="1">
            <a:off x="632002" y="6281914"/>
            <a:ext cx="269522" cy="269522"/>
          </a:xfrm>
          <a:prstGeom prst="plus">
            <a:avLst>
              <a:gd name="adj" fmla="val 42646"/>
            </a:avLst>
          </a:prstGeom>
          <a:solidFill>
            <a:srgbClr val="0E5B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18" name="圓形: 空心 17">
            <a:extLst>
              <a:ext uri="{FF2B5EF4-FFF2-40B4-BE49-F238E27FC236}">
                <a16:creationId xmlns:a16="http://schemas.microsoft.com/office/drawing/2014/main" id="{6684B7F4-3A6D-D56F-EE44-D4FB19D4100B}"/>
              </a:ext>
            </a:extLst>
          </p:cNvPr>
          <p:cNvSpPr/>
          <p:nvPr/>
        </p:nvSpPr>
        <p:spPr>
          <a:xfrm flipH="1">
            <a:off x="10974989" y="4475596"/>
            <a:ext cx="311112" cy="311112"/>
          </a:xfrm>
          <a:prstGeom prst="donut">
            <a:avLst>
              <a:gd name="adj" fmla="val 12843"/>
            </a:avLst>
          </a:prstGeom>
          <a:solidFill>
            <a:srgbClr val="F299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54" name="群組 53">
            <a:extLst>
              <a:ext uri="{FF2B5EF4-FFF2-40B4-BE49-F238E27FC236}">
                <a16:creationId xmlns:a16="http://schemas.microsoft.com/office/drawing/2014/main" id="{1C86CD55-2D24-5892-682C-F76E89171CE8}"/>
              </a:ext>
            </a:extLst>
          </p:cNvPr>
          <p:cNvGrpSpPr/>
          <p:nvPr/>
        </p:nvGrpSpPr>
        <p:grpSpPr>
          <a:xfrm>
            <a:off x="10974989" y="4475595"/>
            <a:ext cx="311112" cy="311112"/>
            <a:chOff x="9285316" y="4586316"/>
            <a:chExt cx="311112" cy="311112"/>
          </a:xfrm>
          <a:solidFill>
            <a:srgbClr val="0E5B93">
              <a:alpha val="80000"/>
            </a:srgbClr>
          </a:solidFill>
        </p:grpSpPr>
        <p:sp>
          <p:nvSpPr>
            <p:cNvPr id="55" name="圓形: 空心 54">
              <a:extLst>
                <a:ext uri="{FF2B5EF4-FFF2-40B4-BE49-F238E27FC236}">
                  <a16:creationId xmlns:a16="http://schemas.microsoft.com/office/drawing/2014/main" id="{9E3CFAD4-1052-47E1-18E7-D8F5BEBEC81C}"/>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56" name="直線接點 55">
              <a:extLst>
                <a:ext uri="{FF2B5EF4-FFF2-40B4-BE49-F238E27FC236}">
                  <a16:creationId xmlns:a16="http://schemas.microsoft.com/office/drawing/2014/main" id="{9F0C863B-C7BB-55EB-B19F-89845022F052}"/>
                </a:ext>
              </a:extLst>
            </p:cNvPr>
            <p:cNvCxnSpPr>
              <a:cxnSpLocks/>
            </p:cNvCxnSpPr>
            <p:nvPr/>
          </p:nvCxnSpPr>
          <p:spPr>
            <a:xfrm>
              <a:off x="9315450" y="4741872"/>
              <a:ext cx="241300" cy="0"/>
            </a:xfrm>
            <a:prstGeom prst="line">
              <a:avLst/>
            </a:prstGeom>
            <a:grpFill/>
            <a:ln w="34925">
              <a:solidFill>
                <a:srgbClr val="20876D">
                  <a:alpha val="80000"/>
                </a:srgbClr>
              </a:solidFill>
            </a:ln>
          </p:spPr>
          <p:style>
            <a:lnRef idx="1">
              <a:schemeClr val="accent1"/>
            </a:lnRef>
            <a:fillRef idx="0">
              <a:schemeClr val="accent1"/>
            </a:fillRef>
            <a:effectRef idx="0">
              <a:schemeClr val="accent1"/>
            </a:effectRef>
            <a:fontRef idx="minor">
              <a:schemeClr val="tx1"/>
            </a:fontRef>
          </p:style>
        </p:cxnSp>
      </p:grpSp>
      <p:sp>
        <p:nvSpPr>
          <p:cNvPr id="5" name="內容版面配置區 2">
            <a:extLst>
              <a:ext uri="{FF2B5EF4-FFF2-40B4-BE49-F238E27FC236}">
                <a16:creationId xmlns:a16="http://schemas.microsoft.com/office/drawing/2014/main" id="{F4BDE204-5538-D343-0AF3-C4A1B1DA8D00}"/>
              </a:ext>
            </a:extLst>
          </p:cNvPr>
          <p:cNvSpPr txBox="1">
            <a:spLocks/>
          </p:cNvSpPr>
          <p:nvPr/>
        </p:nvSpPr>
        <p:spPr>
          <a:xfrm>
            <a:off x="4830144" y="5257919"/>
            <a:ext cx="7839109" cy="1198300"/>
          </a:xfrm>
          <a:prstGeom prst="rect">
            <a:avLst/>
          </a:prstGeom>
        </p:spPr>
        <p:txBody>
          <a:bodyPr vert="horz" lIns="45720" tIns="45720" rIns="45720" bIns="45720"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zh-TW" altLang="en-US" sz="8000"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讓我讓你懂</a:t>
            </a:r>
            <a:r>
              <a:rPr lang="en-US" altLang="ja-JP" sz="4800"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｡(⌐▨_▨)</a:t>
            </a:r>
            <a:r>
              <a:rPr lang="en-US" altLang="ja-JP" sz="6000"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 ⌐</a:t>
            </a:r>
            <a:endParaRPr lang="zh-TW" altLang="en-US" sz="6000" dirty="0">
              <a:solidFill>
                <a:srgbClr val="0F3443"/>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grpSp>
        <p:nvGrpSpPr>
          <p:cNvPr id="6" name="群組 5">
            <a:extLst>
              <a:ext uri="{FF2B5EF4-FFF2-40B4-BE49-F238E27FC236}">
                <a16:creationId xmlns:a16="http://schemas.microsoft.com/office/drawing/2014/main" id="{3F45515A-1196-6322-6EEC-0DFD8A861F54}"/>
              </a:ext>
            </a:extLst>
          </p:cNvPr>
          <p:cNvGrpSpPr/>
          <p:nvPr/>
        </p:nvGrpSpPr>
        <p:grpSpPr>
          <a:xfrm>
            <a:off x="3178259" y="6238735"/>
            <a:ext cx="5835483" cy="563009"/>
            <a:chOff x="6433444" y="6217054"/>
            <a:chExt cx="7155509" cy="563009"/>
          </a:xfrm>
        </p:grpSpPr>
        <p:sp>
          <p:nvSpPr>
            <p:cNvPr id="7" name="Google Shape;101;p15">
              <a:extLst>
                <a:ext uri="{FF2B5EF4-FFF2-40B4-BE49-F238E27FC236}">
                  <a16:creationId xmlns:a16="http://schemas.microsoft.com/office/drawing/2014/main" id="{E8B21D98-B58C-802C-06E8-139AB8949A6F}"/>
                </a:ext>
              </a:extLst>
            </p:cNvPr>
            <p:cNvSpPr txBox="1">
              <a:spLocks/>
            </p:cNvSpPr>
            <p:nvPr/>
          </p:nvSpPr>
          <p:spPr>
            <a:xfrm>
              <a:off x="6552637" y="6217054"/>
              <a:ext cx="7036316" cy="539200"/>
            </a:xfrm>
            <a:prstGeom prst="rect">
              <a:avLst/>
            </a:prstGeom>
          </p:spPr>
          <p:txBody>
            <a:bodyPr spcFirstLastPara="1" vert="horz" wrap="square" lIns="121900" tIns="121900" rIns="121900" bIns="121900" rtlCol="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spcAft>
                  <a:spcPts val="0"/>
                </a:spcAft>
              </a:pPr>
              <a:r>
                <a:rPr lang="zh-TW" altLang="en-US"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本教育訓練內容僅供社區藥局從業人員參考</a:t>
              </a:r>
              <a:endParaRPr lang="en-US"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pic>
          <p:nvPicPr>
            <p:cNvPr id="9" name="圖形 8" descr="警告">
              <a:extLst>
                <a:ext uri="{FF2B5EF4-FFF2-40B4-BE49-F238E27FC236}">
                  <a16:creationId xmlns:a16="http://schemas.microsoft.com/office/drawing/2014/main" id="{7CD19837-5D0C-88FA-E89F-97FFB063C81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33444" y="6459129"/>
              <a:ext cx="320936" cy="320934"/>
            </a:xfrm>
            <a:prstGeom prst="rect">
              <a:avLst/>
            </a:prstGeom>
          </p:spPr>
        </p:pic>
      </p:grpSp>
    </p:spTree>
    <p:custDataLst>
      <p:tags r:id="rId1"/>
    </p:custDataLst>
    <p:extLst>
      <p:ext uri="{BB962C8B-B14F-4D97-AF65-F5344CB8AC3E}">
        <p14:creationId xmlns:p14="http://schemas.microsoft.com/office/powerpoint/2010/main" val="388532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9">
          <a:extLst>
            <a:ext uri="{FF2B5EF4-FFF2-40B4-BE49-F238E27FC236}">
              <a16:creationId xmlns:a16="http://schemas.microsoft.com/office/drawing/2014/main" id="{C754287F-ABE1-91AB-E0C4-84AECD26B00F}"/>
            </a:ext>
          </a:extLst>
        </p:cNvPr>
        <p:cNvGrpSpPr/>
        <p:nvPr/>
      </p:nvGrpSpPr>
      <p:grpSpPr>
        <a:xfrm>
          <a:off x="0" y="0"/>
          <a:ext cx="0" cy="0"/>
          <a:chOff x="0" y="0"/>
          <a:chExt cx="0" cy="0"/>
        </a:xfrm>
      </p:grpSpPr>
      <p:sp>
        <p:nvSpPr>
          <p:cNvPr id="42" name="矩形 41">
            <a:extLst>
              <a:ext uri="{FF2B5EF4-FFF2-40B4-BE49-F238E27FC236}">
                <a16:creationId xmlns:a16="http://schemas.microsoft.com/office/drawing/2014/main" id="{A6B58F56-75CF-2CD1-9B3E-BAF1B4C50299}"/>
              </a:ext>
            </a:extLst>
          </p:cNvPr>
          <p:cNvSpPr/>
          <p:nvPr/>
        </p:nvSpPr>
        <p:spPr>
          <a:xfrm>
            <a:off x="0" y="-19460"/>
            <a:ext cx="12192000" cy="6858000"/>
          </a:xfrm>
          <a:prstGeom prst="rect">
            <a:avLst/>
          </a:prstGeom>
          <a:pattFill prst="pct5">
            <a:fgClr>
              <a:srgbClr val="93D3BE"/>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6" name="十字形 25">
            <a:extLst>
              <a:ext uri="{FF2B5EF4-FFF2-40B4-BE49-F238E27FC236}">
                <a16:creationId xmlns:a16="http://schemas.microsoft.com/office/drawing/2014/main" id="{5A499799-82DD-6905-E4B1-96F9B29A7372}"/>
              </a:ext>
            </a:extLst>
          </p:cNvPr>
          <p:cNvSpPr/>
          <p:nvPr/>
        </p:nvSpPr>
        <p:spPr>
          <a:xfrm flipH="1">
            <a:off x="108461" y="5076160"/>
            <a:ext cx="495753" cy="495753"/>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3" name="群組 2">
            <a:extLst>
              <a:ext uri="{FF2B5EF4-FFF2-40B4-BE49-F238E27FC236}">
                <a16:creationId xmlns:a16="http://schemas.microsoft.com/office/drawing/2014/main" id="{6C08A9CD-99E9-6DBE-0AA6-37BACF4F440A}"/>
              </a:ext>
            </a:extLst>
          </p:cNvPr>
          <p:cNvGrpSpPr>
            <a:grpSpLocks/>
          </p:cNvGrpSpPr>
          <p:nvPr/>
        </p:nvGrpSpPr>
        <p:grpSpPr>
          <a:xfrm>
            <a:off x="7010381" y="-1807508"/>
            <a:ext cx="7509465" cy="7509465"/>
            <a:chOff x="9183091" y="4475589"/>
            <a:chExt cx="2103005" cy="2103005"/>
          </a:xfrm>
          <a:solidFill>
            <a:srgbClr val="0E5B93">
              <a:alpha val="50000"/>
            </a:srgbClr>
          </a:solidFill>
        </p:grpSpPr>
        <p:grpSp>
          <p:nvGrpSpPr>
            <p:cNvPr id="5" name="群組 4">
              <a:extLst>
                <a:ext uri="{FF2B5EF4-FFF2-40B4-BE49-F238E27FC236}">
                  <a16:creationId xmlns:a16="http://schemas.microsoft.com/office/drawing/2014/main" id="{9C7CCF0E-E97B-8D19-39CC-4156298C0187}"/>
                </a:ext>
              </a:extLst>
            </p:cNvPr>
            <p:cNvGrpSpPr/>
            <p:nvPr/>
          </p:nvGrpSpPr>
          <p:grpSpPr>
            <a:xfrm rot="2700000">
              <a:off x="9183091" y="4475589"/>
              <a:ext cx="2103005" cy="2103005"/>
              <a:chOff x="9285315" y="4586316"/>
              <a:chExt cx="311112" cy="311112"/>
            </a:xfrm>
            <a:grpFill/>
          </p:grpSpPr>
          <p:sp>
            <p:nvSpPr>
              <p:cNvPr id="17" name="圓形: 空心 16">
                <a:extLst>
                  <a:ext uri="{FF2B5EF4-FFF2-40B4-BE49-F238E27FC236}">
                    <a16:creationId xmlns:a16="http://schemas.microsoft.com/office/drawing/2014/main" id="{0A7CE8C3-804A-3DF2-E8C4-C94D8766BEF0}"/>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18" name="直線接點 17">
                <a:extLst>
                  <a:ext uri="{FF2B5EF4-FFF2-40B4-BE49-F238E27FC236}">
                    <a16:creationId xmlns:a16="http://schemas.microsoft.com/office/drawing/2014/main" id="{2C96C5AD-8417-84A5-209C-1E910352D50C}"/>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 name="文字方塊 5">
              <a:extLst>
                <a:ext uri="{FF2B5EF4-FFF2-40B4-BE49-F238E27FC236}">
                  <a16:creationId xmlns:a16="http://schemas.microsoft.com/office/drawing/2014/main" id="{780CA874-9F8E-71F0-B3EA-20405BF29CA1}"/>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12" name="文字方塊 11">
              <a:extLst>
                <a:ext uri="{FF2B5EF4-FFF2-40B4-BE49-F238E27FC236}">
                  <a16:creationId xmlns:a16="http://schemas.microsoft.com/office/drawing/2014/main" id="{9FEEE517-5396-07E9-4771-3A30761CDA9F}"/>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sp>
        <p:nvSpPr>
          <p:cNvPr id="7" name="十字形 6">
            <a:extLst>
              <a:ext uri="{FF2B5EF4-FFF2-40B4-BE49-F238E27FC236}">
                <a16:creationId xmlns:a16="http://schemas.microsoft.com/office/drawing/2014/main" id="{55A96393-991F-446D-764C-9108E04AD8B1}"/>
              </a:ext>
            </a:extLst>
          </p:cNvPr>
          <p:cNvSpPr/>
          <p:nvPr/>
        </p:nvSpPr>
        <p:spPr>
          <a:xfrm flipH="1">
            <a:off x="11787733" y="4794504"/>
            <a:ext cx="269522" cy="269522"/>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783" name="內容版面配置區 2">
            <a:extLst>
              <a:ext uri="{FF2B5EF4-FFF2-40B4-BE49-F238E27FC236}">
                <a16:creationId xmlns:a16="http://schemas.microsoft.com/office/drawing/2014/main" id="{8C9DC2DA-6369-5C69-95CC-4E9FF29CEDE3}"/>
              </a:ext>
            </a:extLst>
          </p:cNvPr>
          <p:cNvSpPr>
            <a:spLocks noGrp="1"/>
          </p:cNvSpPr>
          <p:nvPr>
            <p:ph idx="1"/>
          </p:nvPr>
        </p:nvSpPr>
        <p:spPr>
          <a:xfrm>
            <a:off x="5339467" y="729024"/>
            <a:ext cx="5480933" cy="2668321"/>
          </a:xfrm>
          <a:solidFill>
            <a:schemeClr val="bg1">
              <a:alpha val="50000"/>
            </a:schemeClr>
          </a:solidFill>
        </p:spPr>
        <p:txBody>
          <a:bodyPr>
            <a:noAutofit/>
          </a:bodyPr>
          <a:lstStyle/>
          <a:p>
            <a:pPr>
              <a:buClr>
                <a:srgbClr val="0E5B93"/>
              </a:buClr>
              <a:buFont typeface="Wingdings" panose="05000000000000000000" pitchFamily="2" charset="2"/>
              <a:buChar char="u"/>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維生素</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A</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的缺乏，會引起黏液層的</a:t>
            </a:r>
            <a:r>
              <a:rPr lang="zh-TW" altLang="en-US"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黏液素</a:t>
            </a:r>
            <a:r>
              <a:rPr lang="en-US" altLang="zh-TW"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(Mucin)</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減少</a:t>
            </a:r>
            <a:endPar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容易乾澀、疲勞，甚至可能造成角膜的</a:t>
            </a:r>
            <a:r>
              <a:rPr lang="zh-TW" altLang="en-US"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損傷</a:t>
            </a:r>
            <a:endParaRPr lang="en-US" altLang="zh-TW"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2800" dirty="0">
                <a:latin typeface="Berlin Sans FB Demi" panose="020E0802020502020306" pitchFamily="34" charset="0"/>
                <a:ea typeface="Gen Jyuu Gothic Bold" panose="020B0602020203020207" pitchFamily="34" charset="-120"/>
                <a:cs typeface="Gen Jyuu Gothic Bold" panose="020B0602020203020207" pitchFamily="34" charset="-120"/>
              </a:rPr>
              <a:t>為維持眼睛桿狀細胞</a:t>
            </a:r>
            <a:r>
              <a:rPr lang="en-US" altLang="zh-TW" sz="28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800" dirty="0">
                <a:latin typeface="Berlin Sans FB Demi" panose="020E0802020502020306" pitchFamily="34" charset="0"/>
                <a:ea typeface="Gen Jyuu Gothic Bold" panose="020B0602020203020207" pitchFamily="34" charset="-120"/>
                <a:cs typeface="Gen Jyuu Gothic Bold" panose="020B0602020203020207" pitchFamily="34" charset="-120"/>
              </a:rPr>
              <a:t>感</a:t>
            </a:r>
            <a:r>
              <a:rPr lang="zh-TW" altLang="en-US" sz="28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光</a:t>
            </a:r>
            <a:r>
              <a:rPr lang="en-US" altLang="zh-TW" sz="28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800" dirty="0">
                <a:latin typeface="Berlin Sans FB Demi" panose="020E0802020502020306" pitchFamily="34" charset="0"/>
                <a:ea typeface="Gen Jyuu Gothic Bold" panose="020B0602020203020207" pitchFamily="34" charset="-120"/>
                <a:cs typeface="Gen Jyuu Gothic Bold" panose="020B0602020203020207" pitchFamily="34" charset="-120"/>
              </a:rPr>
              <a:t>中，視紫質之合成，缺乏會引發</a:t>
            </a:r>
            <a:r>
              <a:rPr lang="zh-TW" altLang="en-US" sz="28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夜盲*</a:t>
            </a:r>
            <a:endParaRPr lang="zh-TW" altLang="en-US"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 name="內容版面配置區 2">
            <a:extLst>
              <a:ext uri="{FF2B5EF4-FFF2-40B4-BE49-F238E27FC236}">
                <a16:creationId xmlns:a16="http://schemas.microsoft.com/office/drawing/2014/main" id="{9890187C-DC2A-A418-3E52-9B2D3B887F39}"/>
              </a:ext>
            </a:extLst>
          </p:cNvPr>
          <p:cNvSpPr txBox="1">
            <a:spLocks/>
          </p:cNvSpPr>
          <p:nvPr/>
        </p:nvSpPr>
        <p:spPr>
          <a:xfrm>
            <a:off x="3465830" y="3669234"/>
            <a:ext cx="7844700" cy="2027386"/>
          </a:xfrm>
          <a:prstGeom prst="rect">
            <a:avLst/>
          </a:prstGeom>
          <a:solidFill>
            <a:schemeClr val="bg1">
              <a:alpha val="50000"/>
            </a:schemeClr>
          </a:solidFill>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Clr>
                <a:srgbClr val="0E5B93"/>
              </a:buClr>
              <a:buFont typeface="Wingdings" panose="05000000000000000000" pitchFamily="2" charset="2"/>
              <a:buChar char="u"/>
            </a:pP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血中維生素</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D]</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與</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淚液中維生素</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D] ∝</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 正相關</a:t>
            </a:r>
            <a:endPar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淚液中維生素</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D</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 </a:t>
            </a:r>
            <a:r>
              <a:rPr lang="en-US" altLang="zh-TW"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BUT</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，並促進淚液分泌*</a:t>
            </a:r>
            <a:r>
              <a:rPr lang="en-US" altLang="zh-TW" sz="2800" b="1" baseline="30000" dirty="0">
                <a:latin typeface="Berlin Sans FB Demi" panose="020E0802020502020306" pitchFamily="34" charset="0"/>
                <a:ea typeface="Gen Jyuu Gothic Bold" panose="020B0602020203020207" pitchFamily="34" charset="-120"/>
                <a:cs typeface="Gen Jyuu Gothic Bold" panose="020B0602020203020207" pitchFamily="34" charset="-120"/>
              </a:rPr>
              <a:t>1</a:t>
            </a:r>
          </a:p>
          <a:p>
            <a:pPr>
              <a:buClr>
                <a:srgbClr val="0E5B93"/>
              </a:buClr>
              <a:buFont typeface="Wingdings" panose="05000000000000000000" pitchFamily="2" charset="2"/>
              <a:buChar char="u"/>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慢性發炎會促進乾眼，而對本身維他命</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D</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即缺乏的人，</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血中維生素</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D]</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 ↑ 可降低發炎狀況*</a:t>
            </a:r>
            <a:r>
              <a:rPr lang="en-US" altLang="zh-TW" sz="2800" b="1" baseline="30000" dirty="0">
                <a:latin typeface="Berlin Sans FB Demi" panose="020E0802020502020306" pitchFamily="34" charset="0"/>
                <a:ea typeface="Gen Jyuu Gothic Bold" panose="020B0602020203020207" pitchFamily="34" charset="-120"/>
                <a:cs typeface="Gen Jyuu Gothic Bold" panose="020B0602020203020207" pitchFamily="34" charset="-120"/>
              </a:rPr>
              <a:t>2</a:t>
            </a:r>
            <a:endPar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4" name="群組 3">
            <a:extLst>
              <a:ext uri="{FF2B5EF4-FFF2-40B4-BE49-F238E27FC236}">
                <a16:creationId xmlns:a16="http://schemas.microsoft.com/office/drawing/2014/main" id="{869449D5-035B-1D4D-B4F6-4B5296115DB6}"/>
              </a:ext>
            </a:extLst>
          </p:cNvPr>
          <p:cNvGrpSpPr/>
          <p:nvPr/>
        </p:nvGrpSpPr>
        <p:grpSpPr>
          <a:xfrm>
            <a:off x="1496461" y="3452446"/>
            <a:ext cx="1785038" cy="1793390"/>
            <a:chOff x="8486133" y="2140952"/>
            <a:chExt cx="3210034" cy="3225055"/>
          </a:xfrm>
          <a:solidFill>
            <a:srgbClr val="0E5B93"/>
          </a:solidFill>
        </p:grpSpPr>
        <p:sp>
          <p:nvSpPr>
            <p:cNvPr id="8" name="Google Shape;801;p37">
              <a:extLst>
                <a:ext uri="{FF2B5EF4-FFF2-40B4-BE49-F238E27FC236}">
                  <a16:creationId xmlns:a16="http://schemas.microsoft.com/office/drawing/2014/main" id="{38229C48-173D-5FFF-0CF4-A9A40232DA0C}"/>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 name="橢圓 8">
              <a:extLst>
                <a:ext uri="{FF2B5EF4-FFF2-40B4-BE49-F238E27FC236}">
                  <a16:creationId xmlns:a16="http://schemas.microsoft.com/office/drawing/2014/main" id="{9E15A8B9-4DBC-29E6-4AC8-FC2B8DD37BB9}"/>
                </a:ext>
              </a:extLst>
            </p:cNvPr>
            <p:cNvSpPr>
              <a:spLocks/>
            </p:cNvSpPr>
            <p:nvPr/>
          </p:nvSpPr>
          <p:spPr>
            <a:xfrm>
              <a:off x="8486133" y="2140952"/>
              <a:ext cx="3209998"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dirty="0" err="1">
                  <a:effectLst>
                    <a:outerShdw blurRad="88900" dist="63500" dir="2700000" algn="tl" rotWithShape="0">
                      <a:prstClr val="black">
                        <a:alpha val="50000"/>
                      </a:prst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Vit.</a:t>
              </a:r>
              <a:r>
                <a:rPr lang="en-US" altLang="zh-TW" sz="4400" dirty="0" err="1">
                  <a:effectLst>
                    <a:outerShdw blurRad="88900" dist="63500" dir="2700000" algn="tl" rotWithShape="0">
                      <a:prstClr val="black">
                        <a:alpha val="50000"/>
                      </a:prst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D</a:t>
              </a:r>
              <a:endParaRPr lang="zh-TW" altLang="en-US" sz="2800" dirty="0">
                <a:effectLst>
                  <a:outerShdw blurRad="88900" dist="63500" dir="2700000" algn="tl" rotWithShape="0">
                    <a:prstClr val="black">
                      <a:alpha val="50000"/>
                    </a:prst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grpSp>
      <p:grpSp>
        <p:nvGrpSpPr>
          <p:cNvPr id="10" name="群組 9">
            <a:extLst>
              <a:ext uri="{FF2B5EF4-FFF2-40B4-BE49-F238E27FC236}">
                <a16:creationId xmlns:a16="http://schemas.microsoft.com/office/drawing/2014/main" id="{AFC2F247-8AE3-E920-7CAB-178E08756AD9}"/>
              </a:ext>
            </a:extLst>
          </p:cNvPr>
          <p:cNvGrpSpPr/>
          <p:nvPr/>
        </p:nvGrpSpPr>
        <p:grpSpPr>
          <a:xfrm>
            <a:off x="3406111" y="867446"/>
            <a:ext cx="1785035" cy="1793390"/>
            <a:chOff x="8486136" y="2140952"/>
            <a:chExt cx="3210031" cy="3225055"/>
          </a:xfrm>
          <a:solidFill>
            <a:srgbClr val="0E5B93"/>
          </a:solidFill>
        </p:grpSpPr>
        <p:sp>
          <p:nvSpPr>
            <p:cNvPr id="16" name="Google Shape;801;p37">
              <a:extLst>
                <a:ext uri="{FF2B5EF4-FFF2-40B4-BE49-F238E27FC236}">
                  <a16:creationId xmlns:a16="http://schemas.microsoft.com/office/drawing/2014/main" id="{C217901E-B519-04D2-B297-9C1DC67D608E}"/>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 name="橢圓 24">
              <a:extLst>
                <a:ext uri="{FF2B5EF4-FFF2-40B4-BE49-F238E27FC236}">
                  <a16:creationId xmlns:a16="http://schemas.microsoft.com/office/drawing/2014/main" id="{F76F76F8-7D39-D0C7-4D71-30758339F880}"/>
                </a:ext>
              </a:extLst>
            </p:cNvPr>
            <p:cNvSpPr>
              <a:spLocks/>
            </p:cNvSpPr>
            <p:nvPr/>
          </p:nvSpPr>
          <p:spPr>
            <a:xfrm>
              <a:off x="8486136" y="2140952"/>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dirty="0" err="1">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Vit.</a:t>
              </a:r>
              <a:r>
                <a:rPr lang="en-US" altLang="zh-TW" sz="4400" dirty="0" err="1">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A</a:t>
              </a:r>
              <a:endPar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grpSp>
        <p:nvGrpSpPr>
          <p:cNvPr id="36" name="群組 35">
            <a:extLst>
              <a:ext uri="{FF2B5EF4-FFF2-40B4-BE49-F238E27FC236}">
                <a16:creationId xmlns:a16="http://schemas.microsoft.com/office/drawing/2014/main" id="{4F735B23-E045-1168-D3E3-5A3E11C82A48}"/>
              </a:ext>
            </a:extLst>
          </p:cNvPr>
          <p:cNvGrpSpPr/>
          <p:nvPr/>
        </p:nvGrpSpPr>
        <p:grpSpPr>
          <a:xfrm rot="11594448">
            <a:off x="2686133" y="1306248"/>
            <a:ext cx="550772" cy="246144"/>
            <a:chOff x="2121274" y="1307805"/>
            <a:chExt cx="550772" cy="246144"/>
          </a:xfrm>
        </p:grpSpPr>
        <p:cxnSp>
          <p:nvCxnSpPr>
            <p:cNvPr id="37" name="直線接點 36">
              <a:extLst>
                <a:ext uri="{FF2B5EF4-FFF2-40B4-BE49-F238E27FC236}">
                  <a16:creationId xmlns:a16="http://schemas.microsoft.com/office/drawing/2014/main" id="{7DE5F443-C9EA-7467-C50C-F75757DB2869}"/>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B4F44C0E-B08D-25A1-D3E9-4F8AD5242FB2}"/>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39" name="群組 38">
            <a:extLst>
              <a:ext uri="{FF2B5EF4-FFF2-40B4-BE49-F238E27FC236}">
                <a16:creationId xmlns:a16="http://schemas.microsoft.com/office/drawing/2014/main" id="{8B9ABB37-E7D5-EC22-6A5E-ECF97364E9D0}"/>
              </a:ext>
            </a:extLst>
          </p:cNvPr>
          <p:cNvGrpSpPr/>
          <p:nvPr/>
        </p:nvGrpSpPr>
        <p:grpSpPr>
          <a:xfrm rot="14900277">
            <a:off x="1548289" y="2865695"/>
            <a:ext cx="550772" cy="246144"/>
            <a:chOff x="2121274" y="1307805"/>
            <a:chExt cx="550772" cy="246144"/>
          </a:xfrm>
        </p:grpSpPr>
        <p:cxnSp>
          <p:nvCxnSpPr>
            <p:cNvPr id="40" name="直線接點 39">
              <a:extLst>
                <a:ext uri="{FF2B5EF4-FFF2-40B4-BE49-F238E27FC236}">
                  <a16:creationId xmlns:a16="http://schemas.microsoft.com/office/drawing/2014/main" id="{4DC3F1BD-2CDD-7CA8-BAA6-F40784B65782}"/>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900F7422-F524-41BF-E132-94921B92F362}"/>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43" name="群組 42">
            <a:extLst>
              <a:ext uri="{FF2B5EF4-FFF2-40B4-BE49-F238E27FC236}">
                <a16:creationId xmlns:a16="http://schemas.microsoft.com/office/drawing/2014/main" id="{428033F7-B105-BA2F-D232-5871D9A6E300}"/>
              </a:ext>
            </a:extLst>
          </p:cNvPr>
          <p:cNvGrpSpPr/>
          <p:nvPr/>
        </p:nvGrpSpPr>
        <p:grpSpPr>
          <a:xfrm>
            <a:off x="-367121" y="-366166"/>
            <a:ext cx="2938993" cy="2938573"/>
            <a:chOff x="8475498" y="2145798"/>
            <a:chExt cx="3220669" cy="3220209"/>
          </a:xfrm>
          <a:solidFill>
            <a:srgbClr val="0E5B93"/>
          </a:solidFill>
        </p:grpSpPr>
        <p:sp>
          <p:nvSpPr>
            <p:cNvPr id="44" name="Google Shape;801;p37">
              <a:extLst>
                <a:ext uri="{FF2B5EF4-FFF2-40B4-BE49-F238E27FC236}">
                  <a16:creationId xmlns:a16="http://schemas.microsoft.com/office/drawing/2014/main" id="{77F7DA1B-188B-CDA7-515E-BEBBC7FA32DB}"/>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5" name="橢圓 44">
              <a:extLst>
                <a:ext uri="{FF2B5EF4-FFF2-40B4-BE49-F238E27FC236}">
                  <a16:creationId xmlns:a16="http://schemas.microsoft.com/office/drawing/2014/main" id="{DC62D622-60A0-D63B-3397-A79D6F51315D}"/>
                </a:ext>
              </a:extLst>
            </p:cNvPr>
            <p:cNvSpPr>
              <a:spLocks/>
            </p:cNvSpPr>
            <p:nvPr/>
          </p:nvSpPr>
          <p:spPr>
            <a:xfrm rot="18900000">
              <a:off x="8475498" y="2145798"/>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66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保健之道</a:t>
              </a:r>
              <a:endParaRPr lang="en-US" altLang="zh-TW" sz="66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sp>
        <p:nvSpPr>
          <p:cNvPr id="11" name="文字方塊 10">
            <a:extLst>
              <a:ext uri="{FF2B5EF4-FFF2-40B4-BE49-F238E27FC236}">
                <a16:creationId xmlns:a16="http://schemas.microsoft.com/office/drawing/2014/main" id="{17F17105-3A67-52E9-92D6-B8D42D45441C}"/>
              </a:ext>
            </a:extLst>
          </p:cNvPr>
          <p:cNvSpPr txBox="1"/>
          <p:nvPr/>
        </p:nvSpPr>
        <p:spPr>
          <a:xfrm>
            <a:off x="25157" y="5815200"/>
            <a:ext cx="6139931" cy="1323439"/>
          </a:xfrm>
          <a:prstGeom prst="rect">
            <a:avLst/>
          </a:prstGeom>
          <a:noFill/>
        </p:spPr>
        <p:txBody>
          <a:bodyPr wrap="square" rtlCol="0">
            <a:spAutoFit/>
          </a:bodyPr>
          <a:lstStyle/>
          <a:p>
            <a:r>
              <a:rPr lang="zh-TW" altLang="en-US" sz="16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en-US" altLang="zh-TW" sz="1600" b="1" baseline="30000" dirty="0">
                <a:latin typeface="Berlin Sans FB Demi" panose="020E0802020502020306" pitchFamily="34" charset="0"/>
                <a:ea typeface="Gen Jyuu Gothic Bold" panose="020B0602020203020207" pitchFamily="34" charset="-120"/>
                <a:cs typeface="Gen Jyuu Gothic Bold" panose="020B0602020203020207" pitchFamily="34" charset="-120"/>
              </a:rPr>
              <a:t>1</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Ref. Sethu, S., Shetty, R., Deshpande, K. et al. Correlation between tear fluid and serum vitamin D levels. Eye and Vis 3, 22 (2016). https://doi.org/10.1186/s40662-016-0053-7</a:t>
            </a:r>
          </a:p>
          <a:p>
            <a:endPar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endPar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3" name="文字方塊 12">
            <a:extLst>
              <a:ext uri="{FF2B5EF4-FFF2-40B4-BE49-F238E27FC236}">
                <a16:creationId xmlns:a16="http://schemas.microsoft.com/office/drawing/2014/main" id="{BE24FA33-0E93-EFB8-BBE9-E0D684A20427}"/>
              </a:ext>
            </a:extLst>
          </p:cNvPr>
          <p:cNvSpPr txBox="1"/>
          <p:nvPr/>
        </p:nvSpPr>
        <p:spPr>
          <a:xfrm>
            <a:off x="5943600" y="5815200"/>
            <a:ext cx="6248401" cy="1077218"/>
          </a:xfrm>
          <a:prstGeom prst="rect">
            <a:avLst/>
          </a:prstGeom>
          <a:noFill/>
        </p:spPr>
        <p:txBody>
          <a:bodyPr wrap="square" rtlCol="0">
            <a:spAutoFit/>
          </a:bodyPr>
          <a:lstStyle/>
          <a:p>
            <a:r>
              <a:rPr lang="zh-TW" altLang="en-US" sz="16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en-US" altLang="zh-TW" sz="1600" b="1" baseline="30000" dirty="0">
                <a:latin typeface="Berlin Sans FB Demi" panose="020E0802020502020306" pitchFamily="34" charset="0"/>
                <a:ea typeface="Gen Jyuu Gothic Bold" panose="020B0602020203020207" pitchFamily="34" charset="-120"/>
                <a:cs typeface="Gen Jyuu Gothic Bold" panose="020B0602020203020207" pitchFamily="34" charset="-120"/>
              </a:rPr>
              <a:t>2</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Jin KW, Ro JW, Shin YJ, Hyon JY, Wee WR, Park SG. Correlation of vitamin D levels with tear film stability and secretion in patients with dry eye syndrome. Acta </a:t>
            </a:r>
            <a:r>
              <a:rPr lang="en-US" altLang="zh-TW" sz="1600" dirty="0" err="1">
                <a:latin typeface="Berlin Sans FB Demi" panose="020E0802020502020306" pitchFamily="34" charset="0"/>
                <a:ea typeface="Gen Jyuu Gothic Bold" panose="020B0602020203020207" pitchFamily="34" charset="-120"/>
                <a:cs typeface="Gen Jyuu Gothic Bold" panose="020B0602020203020207" pitchFamily="34" charset="-120"/>
              </a:rPr>
              <a:t>Ophthalmol</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 2017 May;95(3):e230-e235. </a:t>
            </a:r>
            <a:r>
              <a:rPr lang="en-US" altLang="zh-TW" sz="1600" dirty="0" err="1">
                <a:latin typeface="Berlin Sans FB Demi" panose="020E0802020502020306" pitchFamily="34" charset="0"/>
                <a:ea typeface="Gen Jyuu Gothic Bold" panose="020B0602020203020207" pitchFamily="34" charset="-120"/>
                <a:cs typeface="Gen Jyuu Gothic Bold" panose="020B0602020203020207" pitchFamily="34" charset="-120"/>
              </a:rPr>
              <a:t>doi</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 10.1111/aos.13241. </a:t>
            </a:r>
            <a:r>
              <a:rPr lang="en-US" altLang="zh-TW" sz="1600" dirty="0" err="1">
                <a:latin typeface="Berlin Sans FB Demi" panose="020E0802020502020306" pitchFamily="34" charset="0"/>
                <a:ea typeface="Gen Jyuu Gothic Bold" panose="020B0602020203020207" pitchFamily="34" charset="-120"/>
                <a:cs typeface="Gen Jyuu Gothic Bold" panose="020B0602020203020207" pitchFamily="34" charset="-120"/>
              </a:rPr>
              <a:t>Epub</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 2016 Nov 22. PMID: 27874256.</a:t>
            </a:r>
          </a:p>
        </p:txBody>
      </p:sp>
    </p:spTree>
    <p:custDataLst>
      <p:tags r:id="rId1"/>
    </p:custDataLst>
    <p:extLst>
      <p:ext uri="{BB962C8B-B14F-4D97-AF65-F5344CB8AC3E}">
        <p14:creationId xmlns:p14="http://schemas.microsoft.com/office/powerpoint/2010/main" val="115252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83">
                                            <p:txEl>
                                              <p:pRg st="0" end="0"/>
                                            </p:txEl>
                                          </p:spTgt>
                                        </p:tgtEl>
                                        <p:attrNameLst>
                                          <p:attrName>style.visibility</p:attrName>
                                        </p:attrNameLst>
                                      </p:cBhvr>
                                      <p:to>
                                        <p:strVal val="visible"/>
                                      </p:to>
                                    </p:set>
                                    <p:animEffect transition="in" filter="fade">
                                      <p:cBhvr>
                                        <p:cTn id="15" dur="1000"/>
                                        <p:tgtEl>
                                          <p:spTgt spid="783">
                                            <p:txEl>
                                              <p:pRg st="0" end="0"/>
                                            </p:txEl>
                                          </p:spTgt>
                                        </p:tgtEl>
                                      </p:cBhvr>
                                    </p:animEffect>
                                    <p:anim calcmode="lin" valueType="num">
                                      <p:cBhvr>
                                        <p:cTn id="16" dur="1000" fill="hold"/>
                                        <p:tgtEl>
                                          <p:spTgt spid="78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8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83">
                                            <p:txEl>
                                              <p:pRg st="1" end="1"/>
                                            </p:txEl>
                                          </p:spTgt>
                                        </p:tgtEl>
                                        <p:attrNameLst>
                                          <p:attrName>style.visibility</p:attrName>
                                        </p:attrNameLst>
                                      </p:cBhvr>
                                      <p:to>
                                        <p:strVal val="visible"/>
                                      </p:to>
                                    </p:set>
                                    <p:animEffect transition="in" filter="fade">
                                      <p:cBhvr>
                                        <p:cTn id="20" dur="1000"/>
                                        <p:tgtEl>
                                          <p:spTgt spid="783">
                                            <p:txEl>
                                              <p:pRg st="1" end="1"/>
                                            </p:txEl>
                                          </p:spTgt>
                                        </p:tgtEl>
                                      </p:cBhvr>
                                    </p:animEffect>
                                    <p:anim calcmode="lin" valueType="num">
                                      <p:cBhvr>
                                        <p:cTn id="21" dur="1000" fill="hold"/>
                                        <p:tgtEl>
                                          <p:spTgt spid="78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7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83">
                                            <p:txEl>
                                              <p:pRg st="2" end="2"/>
                                            </p:txEl>
                                          </p:spTgt>
                                        </p:tgtEl>
                                        <p:attrNameLst>
                                          <p:attrName>style.visibility</p:attrName>
                                        </p:attrNameLst>
                                      </p:cBhvr>
                                      <p:to>
                                        <p:strVal val="visible"/>
                                      </p:to>
                                    </p:set>
                                    <p:animEffect transition="in" filter="fade">
                                      <p:cBhvr>
                                        <p:cTn id="27" dur="1000"/>
                                        <p:tgtEl>
                                          <p:spTgt spid="783">
                                            <p:txEl>
                                              <p:pRg st="2" end="2"/>
                                            </p:txEl>
                                          </p:spTgt>
                                        </p:tgtEl>
                                      </p:cBhvr>
                                    </p:animEffect>
                                    <p:anim calcmode="lin" valueType="num">
                                      <p:cBhvr>
                                        <p:cTn id="28" dur="1000" fill="hold"/>
                                        <p:tgtEl>
                                          <p:spTgt spid="78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7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uiExpand="1" build="p"/>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9">
          <a:extLst>
            <a:ext uri="{FF2B5EF4-FFF2-40B4-BE49-F238E27FC236}">
              <a16:creationId xmlns:a16="http://schemas.microsoft.com/office/drawing/2014/main" id="{61F2A4DE-3C69-FB5F-71B4-AD3FDB085F3C}"/>
            </a:ext>
          </a:extLst>
        </p:cNvPr>
        <p:cNvGrpSpPr/>
        <p:nvPr/>
      </p:nvGrpSpPr>
      <p:grpSpPr>
        <a:xfrm>
          <a:off x="0" y="0"/>
          <a:ext cx="0" cy="0"/>
          <a:chOff x="0" y="0"/>
          <a:chExt cx="0" cy="0"/>
        </a:xfrm>
      </p:grpSpPr>
      <p:sp>
        <p:nvSpPr>
          <p:cNvPr id="42" name="矩形 41">
            <a:extLst>
              <a:ext uri="{FF2B5EF4-FFF2-40B4-BE49-F238E27FC236}">
                <a16:creationId xmlns:a16="http://schemas.microsoft.com/office/drawing/2014/main" id="{1E4C050A-EFBB-423F-70AB-42858C657736}"/>
              </a:ext>
            </a:extLst>
          </p:cNvPr>
          <p:cNvSpPr/>
          <p:nvPr/>
        </p:nvSpPr>
        <p:spPr>
          <a:xfrm>
            <a:off x="0" y="-9570"/>
            <a:ext cx="12192000" cy="6858000"/>
          </a:xfrm>
          <a:prstGeom prst="rect">
            <a:avLst/>
          </a:prstGeom>
          <a:pattFill prst="pct5">
            <a:fgClr>
              <a:srgbClr val="93D3BE"/>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6" name="十字形 25">
            <a:extLst>
              <a:ext uri="{FF2B5EF4-FFF2-40B4-BE49-F238E27FC236}">
                <a16:creationId xmlns:a16="http://schemas.microsoft.com/office/drawing/2014/main" id="{4D84177E-1AEB-6393-616A-996B824811AF}"/>
              </a:ext>
            </a:extLst>
          </p:cNvPr>
          <p:cNvSpPr/>
          <p:nvPr/>
        </p:nvSpPr>
        <p:spPr>
          <a:xfrm flipH="1">
            <a:off x="108461" y="5076160"/>
            <a:ext cx="495753" cy="495753"/>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30" name="群組 29">
            <a:extLst>
              <a:ext uri="{FF2B5EF4-FFF2-40B4-BE49-F238E27FC236}">
                <a16:creationId xmlns:a16="http://schemas.microsoft.com/office/drawing/2014/main" id="{AE2733DE-4298-A3A2-4C45-95D1EB6B7420}"/>
              </a:ext>
            </a:extLst>
          </p:cNvPr>
          <p:cNvGrpSpPr/>
          <p:nvPr/>
        </p:nvGrpSpPr>
        <p:grpSpPr>
          <a:xfrm>
            <a:off x="11271288" y="6261119"/>
            <a:ext cx="311112" cy="311112"/>
            <a:chOff x="9285316" y="4586316"/>
            <a:chExt cx="311112" cy="311112"/>
          </a:xfrm>
          <a:solidFill>
            <a:srgbClr val="0E5B93"/>
          </a:solidFill>
        </p:grpSpPr>
        <p:sp>
          <p:nvSpPr>
            <p:cNvPr id="32" name="圓形: 空心 31">
              <a:extLst>
                <a:ext uri="{FF2B5EF4-FFF2-40B4-BE49-F238E27FC236}">
                  <a16:creationId xmlns:a16="http://schemas.microsoft.com/office/drawing/2014/main" id="{9B48BFD3-F279-13DE-4998-9C119425A967}"/>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4" name="直線接點 33">
              <a:extLst>
                <a:ext uri="{FF2B5EF4-FFF2-40B4-BE49-F238E27FC236}">
                  <a16:creationId xmlns:a16="http://schemas.microsoft.com/office/drawing/2014/main" id="{18F851C7-851B-DF96-12B1-F8C11FEB0307}"/>
                </a:ext>
              </a:extLst>
            </p:cNvPr>
            <p:cNvCxnSpPr>
              <a:cxnSpLocks/>
            </p:cNvCxnSpPr>
            <p:nvPr/>
          </p:nvCxnSpPr>
          <p:spPr>
            <a:xfrm>
              <a:off x="9315450" y="4741872"/>
              <a:ext cx="241300" cy="0"/>
            </a:xfrm>
            <a:prstGeom prst="line">
              <a:avLst/>
            </a:prstGeom>
            <a:grpFill/>
            <a:ln w="381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3" name="群組 2">
            <a:extLst>
              <a:ext uri="{FF2B5EF4-FFF2-40B4-BE49-F238E27FC236}">
                <a16:creationId xmlns:a16="http://schemas.microsoft.com/office/drawing/2014/main" id="{565BB31E-D556-FF16-5F9C-F7FB87C7EF3B}"/>
              </a:ext>
            </a:extLst>
          </p:cNvPr>
          <p:cNvGrpSpPr>
            <a:grpSpLocks/>
          </p:cNvGrpSpPr>
          <p:nvPr/>
        </p:nvGrpSpPr>
        <p:grpSpPr>
          <a:xfrm>
            <a:off x="7022256" y="-1807508"/>
            <a:ext cx="7509465" cy="7509465"/>
            <a:chOff x="9183091" y="4475589"/>
            <a:chExt cx="2103005" cy="2103005"/>
          </a:xfrm>
          <a:solidFill>
            <a:srgbClr val="0E5B93">
              <a:alpha val="50000"/>
            </a:srgbClr>
          </a:solidFill>
        </p:grpSpPr>
        <p:grpSp>
          <p:nvGrpSpPr>
            <p:cNvPr id="5" name="群組 4">
              <a:extLst>
                <a:ext uri="{FF2B5EF4-FFF2-40B4-BE49-F238E27FC236}">
                  <a16:creationId xmlns:a16="http://schemas.microsoft.com/office/drawing/2014/main" id="{E483C9CA-9D4D-E643-CEB5-5B490250CDD2}"/>
                </a:ext>
              </a:extLst>
            </p:cNvPr>
            <p:cNvGrpSpPr/>
            <p:nvPr/>
          </p:nvGrpSpPr>
          <p:grpSpPr>
            <a:xfrm rot="2700000">
              <a:off x="9183091" y="4475589"/>
              <a:ext cx="2103005" cy="2103005"/>
              <a:chOff x="9285315" y="4586316"/>
              <a:chExt cx="311112" cy="311112"/>
            </a:xfrm>
            <a:grpFill/>
          </p:grpSpPr>
          <p:sp>
            <p:nvSpPr>
              <p:cNvPr id="17" name="圓形: 空心 16">
                <a:extLst>
                  <a:ext uri="{FF2B5EF4-FFF2-40B4-BE49-F238E27FC236}">
                    <a16:creationId xmlns:a16="http://schemas.microsoft.com/office/drawing/2014/main" id="{CD81BD0A-613E-0A64-A0E2-9823BDEB2EBF}"/>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18" name="直線接點 17">
                <a:extLst>
                  <a:ext uri="{FF2B5EF4-FFF2-40B4-BE49-F238E27FC236}">
                    <a16:creationId xmlns:a16="http://schemas.microsoft.com/office/drawing/2014/main" id="{BC58380F-DCCC-7CFD-00BD-C7A83EAB9FDE}"/>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 name="文字方塊 5">
              <a:extLst>
                <a:ext uri="{FF2B5EF4-FFF2-40B4-BE49-F238E27FC236}">
                  <a16:creationId xmlns:a16="http://schemas.microsoft.com/office/drawing/2014/main" id="{B7167A7D-1203-E2C4-E66B-C81AFAFD5573}"/>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2" name="文字方塊 11">
              <a:extLst>
                <a:ext uri="{FF2B5EF4-FFF2-40B4-BE49-F238E27FC236}">
                  <a16:creationId xmlns:a16="http://schemas.microsoft.com/office/drawing/2014/main" id="{BCD13BD2-34CC-1601-212F-8696A65918BB}"/>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7" name="十字形 6">
            <a:extLst>
              <a:ext uri="{FF2B5EF4-FFF2-40B4-BE49-F238E27FC236}">
                <a16:creationId xmlns:a16="http://schemas.microsoft.com/office/drawing/2014/main" id="{4C38824E-0D0A-5FAB-F3EC-BA16C0C5434C}"/>
              </a:ext>
            </a:extLst>
          </p:cNvPr>
          <p:cNvSpPr/>
          <p:nvPr/>
        </p:nvSpPr>
        <p:spPr>
          <a:xfrm flipH="1">
            <a:off x="11787733" y="4794504"/>
            <a:ext cx="269522" cy="269522"/>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783" name="內容版面配置區 2">
            <a:extLst>
              <a:ext uri="{FF2B5EF4-FFF2-40B4-BE49-F238E27FC236}">
                <a16:creationId xmlns:a16="http://schemas.microsoft.com/office/drawing/2014/main" id="{F627207A-CECF-5113-572C-6935098A04B5}"/>
              </a:ext>
            </a:extLst>
          </p:cNvPr>
          <p:cNvSpPr>
            <a:spLocks noGrp="1"/>
          </p:cNvSpPr>
          <p:nvPr>
            <p:ph idx="1"/>
          </p:nvPr>
        </p:nvSpPr>
        <p:spPr>
          <a:xfrm>
            <a:off x="5317343" y="441324"/>
            <a:ext cx="6874657" cy="2888028"/>
          </a:xfrm>
          <a:solidFill>
            <a:schemeClr val="bg1">
              <a:alpha val="50000"/>
            </a:schemeClr>
          </a:solidFill>
        </p:spPr>
        <p:txBody>
          <a:bodyPr>
            <a:noAutofit/>
          </a:bodyPr>
          <a:lstStyle/>
          <a:p>
            <a:pPr>
              <a:buClr>
                <a:srgbClr val="0E5B93"/>
              </a:buClr>
              <a:buFont typeface="Wingdings" panose="05000000000000000000" pitchFamily="2" charset="2"/>
              <a:buChar char="u"/>
            </a:pPr>
            <a:r>
              <a:rPr lang="en-US" altLang="zh-TW" sz="2800" b="1"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360mg</a:t>
            </a:r>
            <a:r>
              <a:rPr lang="zh-TW" altLang="en-US" sz="2800" b="1"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的</a:t>
            </a:r>
            <a:r>
              <a:rPr lang="en-US" altLang="zh-TW"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EPA</a:t>
            </a:r>
            <a:r>
              <a:rPr lang="en-US" altLang="zh-TW" sz="2800" b="1"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+240mg</a:t>
            </a:r>
            <a:r>
              <a:rPr lang="zh-TW" altLang="en-US" sz="2800" b="1"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的</a:t>
            </a:r>
            <a:r>
              <a:rPr lang="en-US" altLang="zh-TW"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DHA</a:t>
            </a:r>
          </a:p>
          <a:p>
            <a:pPr>
              <a:buClr>
                <a:srgbClr val="0E5B93"/>
              </a:buClr>
              <a:buFont typeface="Wingdings" panose="05000000000000000000" pitchFamily="2" charset="2"/>
              <a:buChar char="u"/>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持續兩個禮拜</a:t>
            </a:r>
            <a:endPar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脂質層的完整</a:t>
            </a:r>
            <a:r>
              <a:rPr lang="en-US" altLang="zh-TW" sz="28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en-US" altLang="zh-TW" sz="2800" baseline="30000" dirty="0">
                <a:latin typeface="Berlin Sans FB Demi" panose="020E0802020502020306" pitchFamily="34" charset="0"/>
                <a:ea typeface="Gen Jyuu Gothic Bold" panose="020B0602020203020207" pitchFamily="34" charset="-120"/>
                <a:cs typeface="Gen Jyuu Gothic Bold" panose="020B0602020203020207" pitchFamily="34" charset="-120"/>
              </a:rPr>
              <a:t>1</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，有時也仰賴魚油的補充</a:t>
            </a:r>
            <a:endPar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大多來自於</a:t>
            </a:r>
            <a:r>
              <a:rPr lang="zh-TW" altLang="en-US"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油層</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的缺乏</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最外層</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p>
          <a:p>
            <a:pPr>
              <a:buClr>
                <a:srgbClr val="0E5B93"/>
              </a:buClr>
              <a:buFont typeface="Wingdings" panose="05000000000000000000" pitchFamily="2" charset="2"/>
              <a:buChar char="u"/>
            </a:pPr>
            <a:r>
              <a:rPr lang="zh-TW" altLang="en-US"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不飽和</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脂肪酸</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vs</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飽和脂肪酸</a:t>
            </a:r>
          </a:p>
        </p:txBody>
      </p:sp>
      <p:sp>
        <p:nvSpPr>
          <p:cNvPr id="2" name="內容版面配置區 2">
            <a:extLst>
              <a:ext uri="{FF2B5EF4-FFF2-40B4-BE49-F238E27FC236}">
                <a16:creationId xmlns:a16="http://schemas.microsoft.com/office/drawing/2014/main" id="{5EF954EC-3201-3CAE-0707-F131BAC20DF3}"/>
              </a:ext>
            </a:extLst>
          </p:cNvPr>
          <p:cNvSpPr txBox="1">
            <a:spLocks/>
          </p:cNvSpPr>
          <p:nvPr/>
        </p:nvSpPr>
        <p:spPr>
          <a:xfrm>
            <a:off x="3297072" y="3419430"/>
            <a:ext cx="8135090" cy="2855853"/>
          </a:xfrm>
          <a:prstGeom prst="rect">
            <a:avLst/>
          </a:prstGeom>
          <a:solidFill>
            <a:schemeClr val="bg1">
              <a:alpha val="50000"/>
            </a:schemeClr>
          </a:solidFill>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nSpc>
                <a:spcPct val="100000"/>
              </a:lnSpc>
              <a:buClr>
                <a:srgbClr val="0E5B93"/>
              </a:buClr>
              <a:buFont typeface="Wingdings" panose="05000000000000000000" pitchFamily="2" charset="2"/>
              <a:buChar char="u"/>
            </a:pP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一般俗稱之”玻尿酸”，可抓住水分子</a:t>
            </a:r>
            <a:endPar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nSpc>
                <a:spcPct val="100000"/>
              </a:lnSpc>
              <a:buClr>
                <a:srgbClr val="0E5B93"/>
              </a:buClr>
              <a:buFont typeface="Wingdings" panose="05000000000000000000" pitchFamily="2" charset="2"/>
              <a:buChar char="u"/>
            </a:pP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口服小分子玻尿酸以及眼用玻尿酸，能增加</a:t>
            </a:r>
            <a:r>
              <a:rPr lang="en-US" altLang="zh-TW" sz="24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BUT</a:t>
            </a: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以及</a:t>
            </a:r>
            <a:r>
              <a:rPr lang="zh-TW" altLang="en-US" sz="24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乾眼症狀</a:t>
            </a: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之改善</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en-US" altLang="zh-TW" sz="2400" baseline="30000" dirty="0">
                <a:latin typeface="Berlin Sans FB Demi" panose="020E0802020502020306" pitchFamily="34" charset="0"/>
                <a:ea typeface="Gen Jyuu Gothic Bold" panose="020B0602020203020207" pitchFamily="34" charset="-120"/>
                <a:cs typeface="Gen Jyuu Gothic Bold" panose="020B0602020203020207" pitchFamily="34" charset="-120"/>
              </a:rPr>
              <a:t>2</a:t>
            </a: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endPar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nSpc>
                <a:spcPct val="100000"/>
              </a:lnSpc>
              <a:buClr>
                <a:srgbClr val="0E5B93"/>
              </a:buClr>
              <a:buFont typeface="Wingdings" panose="05000000000000000000" pitchFamily="2" charset="2"/>
              <a:buChar char="u"/>
            </a:pP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能被我們腸道所吸收的分子量大都落在</a:t>
            </a:r>
            <a:r>
              <a:rPr lang="en-US" altLang="zh-TW" sz="24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50</a:t>
            </a:r>
            <a:r>
              <a:rPr lang="zh-TW" altLang="en-US" sz="24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萬</a:t>
            </a:r>
            <a:r>
              <a:rPr lang="en-US" altLang="zh-TW" sz="24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Dalton</a:t>
            </a:r>
            <a:r>
              <a:rPr lang="zh-TW" altLang="en-US" sz="2400" b="1">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400" b="1">
                <a:latin typeface="Berlin Sans FB Demi" panose="020E0802020502020306" pitchFamily="34" charset="0"/>
                <a:ea typeface="Gen Jyuu Gothic Bold" panose="020B0602020203020207" pitchFamily="34" charset="-120"/>
                <a:cs typeface="Gen Jyuu Gothic Bold" panose="020B0602020203020207" pitchFamily="34" charset="-120"/>
              </a:rPr>
              <a:t>以下</a:t>
            </a:r>
            <a:endPar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nSpc>
                <a:spcPct val="100000"/>
              </a:lnSpc>
              <a:buClr>
                <a:srgbClr val="0E5B93"/>
              </a:buClr>
              <a:buFont typeface="Wingdings" panose="05000000000000000000" pitchFamily="2" charset="2"/>
              <a:buChar char="u"/>
            </a:pP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實驗所使用的玻尿酸為</a:t>
            </a:r>
            <a:r>
              <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240</a:t>
            </a: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毫</a:t>
            </a:r>
            <a:r>
              <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天；分子量為</a:t>
            </a:r>
            <a:r>
              <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39</a:t>
            </a: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萬</a:t>
            </a:r>
            <a:r>
              <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Dalton</a:t>
            </a: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，並為期三個月。</a:t>
            </a:r>
          </a:p>
        </p:txBody>
      </p:sp>
      <p:pic>
        <p:nvPicPr>
          <p:cNvPr id="23" name="圖片 22">
            <a:extLst>
              <a:ext uri="{FF2B5EF4-FFF2-40B4-BE49-F238E27FC236}">
                <a16:creationId xmlns:a16="http://schemas.microsoft.com/office/drawing/2014/main" id="{FA85547B-8F37-1119-9A1E-549EEFCA3516}"/>
              </a:ext>
            </a:extLst>
          </p:cNvPr>
          <p:cNvPicPr>
            <a:picLocks noChangeAspect="1"/>
          </p:cNvPicPr>
          <p:nvPr/>
        </p:nvPicPr>
        <p:blipFill>
          <a:blip r:embed="rId4"/>
          <a:stretch>
            <a:fillRect/>
          </a:stretch>
        </p:blipFill>
        <p:spPr>
          <a:xfrm>
            <a:off x="1094347" y="4170771"/>
            <a:ext cx="1934593" cy="838323"/>
          </a:xfrm>
          <a:prstGeom prst="rect">
            <a:avLst/>
          </a:prstGeom>
        </p:spPr>
      </p:pic>
      <p:grpSp>
        <p:nvGrpSpPr>
          <p:cNvPr id="4" name="群組 3">
            <a:extLst>
              <a:ext uri="{FF2B5EF4-FFF2-40B4-BE49-F238E27FC236}">
                <a16:creationId xmlns:a16="http://schemas.microsoft.com/office/drawing/2014/main" id="{F8A00CF4-2341-31C5-D06F-D9C3E40D33D3}"/>
              </a:ext>
            </a:extLst>
          </p:cNvPr>
          <p:cNvGrpSpPr/>
          <p:nvPr/>
        </p:nvGrpSpPr>
        <p:grpSpPr>
          <a:xfrm>
            <a:off x="1193199" y="3733221"/>
            <a:ext cx="1785038" cy="1793390"/>
            <a:chOff x="8486133" y="2140952"/>
            <a:chExt cx="3210034" cy="3225055"/>
          </a:xfrm>
          <a:solidFill>
            <a:srgbClr val="0E5B93"/>
          </a:solidFill>
        </p:grpSpPr>
        <p:sp>
          <p:nvSpPr>
            <p:cNvPr id="8" name="Google Shape;801;p37">
              <a:extLst>
                <a:ext uri="{FF2B5EF4-FFF2-40B4-BE49-F238E27FC236}">
                  <a16:creationId xmlns:a16="http://schemas.microsoft.com/office/drawing/2014/main" id="{50DB71F1-935F-9F75-D1FD-464830A70750}"/>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9" name="橢圓 8">
              <a:extLst>
                <a:ext uri="{FF2B5EF4-FFF2-40B4-BE49-F238E27FC236}">
                  <a16:creationId xmlns:a16="http://schemas.microsoft.com/office/drawing/2014/main" id="{C833C45F-DA75-E507-C4AC-6040BA466A70}"/>
                </a:ext>
              </a:extLst>
            </p:cNvPr>
            <p:cNvSpPr>
              <a:spLocks/>
            </p:cNvSpPr>
            <p:nvPr/>
          </p:nvSpPr>
          <p:spPr>
            <a:xfrm>
              <a:off x="8486133" y="2140952"/>
              <a:ext cx="3209998"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透明質酸</a:t>
              </a:r>
            </a:p>
          </p:txBody>
        </p:sp>
      </p:grpSp>
      <p:grpSp>
        <p:nvGrpSpPr>
          <p:cNvPr id="10" name="群組 9">
            <a:extLst>
              <a:ext uri="{FF2B5EF4-FFF2-40B4-BE49-F238E27FC236}">
                <a16:creationId xmlns:a16="http://schemas.microsoft.com/office/drawing/2014/main" id="{91E2F9C4-4D5E-32A1-0B8D-1A3E1A64D2D0}"/>
              </a:ext>
            </a:extLst>
          </p:cNvPr>
          <p:cNvGrpSpPr/>
          <p:nvPr/>
        </p:nvGrpSpPr>
        <p:grpSpPr>
          <a:xfrm>
            <a:off x="3406111" y="867446"/>
            <a:ext cx="1785035" cy="1793390"/>
            <a:chOff x="8486136" y="2140952"/>
            <a:chExt cx="3210031" cy="3225055"/>
          </a:xfrm>
          <a:solidFill>
            <a:srgbClr val="0E5B93"/>
          </a:solidFill>
        </p:grpSpPr>
        <p:sp>
          <p:nvSpPr>
            <p:cNvPr id="16" name="Google Shape;801;p37">
              <a:extLst>
                <a:ext uri="{FF2B5EF4-FFF2-40B4-BE49-F238E27FC236}">
                  <a16:creationId xmlns:a16="http://schemas.microsoft.com/office/drawing/2014/main" id="{755410D2-BB2F-0A85-5904-9AC955FB092F}"/>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25" name="橢圓 24">
              <a:extLst>
                <a:ext uri="{FF2B5EF4-FFF2-40B4-BE49-F238E27FC236}">
                  <a16:creationId xmlns:a16="http://schemas.microsoft.com/office/drawing/2014/main" id="{BF912485-14D8-37FC-E930-BE860AE4C73A}"/>
                </a:ext>
              </a:extLst>
            </p:cNvPr>
            <p:cNvSpPr>
              <a:spLocks/>
            </p:cNvSpPr>
            <p:nvPr/>
          </p:nvSpPr>
          <p:spPr>
            <a:xfrm>
              <a:off x="8486136" y="2140952"/>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40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魚油</a:t>
              </a:r>
              <a:endParaRPr lang="zh-TW" altLang="en-US" sz="28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grpSp>
      <p:grpSp>
        <p:nvGrpSpPr>
          <p:cNvPr id="36" name="群組 35">
            <a:extLst>
              <a:ext uri="{FF2B5EF4-FFF2-40B4-BE49-F238E27FC236}">
                <a16:creationId xmlns:a16="http://schemas.microsoft.com/office/drawing/2014/main" id="{6737E6E8-D108-B6B8-9F71-4DDC81D1F139}"/>
              </a:ext>
            </a:extLst>
          </p:cNvPr>
          <p:cNvGrpSpPr/>
          <p:nvPr/>
        </p:nvGrpSpPr>
        <p:grpSpPr>
          <a:xfrm rot="11594448">
            <a:off x="2686133" y="1306248"/>
            <a:ext cx="550772" cy="246144"/>
            <a:chOff x="2121274" y="1307805"/>
            <a:chExt cx="550772" cy="246144"/>
          </a:xfrm>
        </p:grpSpPr>
        <p:cxnSp>
          <p:nvCxnSpPr>
            <p:cNvPr id="37" name="直線接點 36">
              <a:extLst>
                <a:ext uri="{FF2B5EF4-FFF2-40B4-BE49-F238E27FC236}">
                  <a16:creationId xmlns:a16="http://schemas.microsoft.com/office/drawing/2014/main" id="{2E69AADF-CD85-5565-D828-77C66FA93EB1}"/>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02DBEF80-8A0A-5AFC-5D5D-13C03B19E076}"/>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39" name="群組 38">
            <a:extLst>
              <a:ext uri="{FF2B5EF4-FFF2-40B4-BE49-F238E27FC236}">
                <a16:creationId xmlns:a16="http://schemas.microsoft.com/office/drawing/2014/main" id="{9445E33C-3028-2B43-D870-75F987225A3D}"/>
              </a:ext>
            </a:extLst>
          </p:cNvPr>
          <p:cNvGrpSpPr/>
          <p:nvPr/>
        </p:nvGrpSpPr>
        <p:grpSpPr>
          <a:xfrm rot="15353989">
            <a:off x="1296624" y="2977302"/>
            <a:ext cx="550772" cy="246144"/>
            <a:chOff x="2121274" y="1307805"/>
            <a:chExt cx="550772" cy="246144"/>
          </a:xfrm>
        </p:grpSpPr>
        <p:cxnSp>
          <p:nvCxnSpPr>
            <p:cNvPr id="40" name="直線接點 39">
              <a:extLst>
                <a:ext uri="{FF2B5EF4-FFF2-40B4-BE49-F238E27FC236}">
                  <a16:creationId xmlns:a16="http://schemas.microsoft.com/office/drawing/2014/main" id="{54A83EA2-6C2A-2736-81C3-4655BE78E84E}"/>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5E4799D3-A0EF-D41C-23FD-BD6B91EA9467}"/>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43" name="群組 42">
            <a:extLst>
              <a:ext uri="{FF2B5EF4-FFF2-40B4-BE49-F238E27FC236}">
                <a16:creationId xmlns:a16="http://schemas.microsoft.com/office/drawing/2014/main" id="{CEBC6159-44F4-D24D-9717-43004547CB2B}"/>
              </a:ext>
            </a:extLst>
          </p:cNvPr>
          <p:cNvGrpSpPr/>
          <p:nvPr/>
        </p:nvGrpSpPr>
        <p:grpSpPr>
          <a:xfrm>
            <a:off x="-367121" y="-366166"/>
            <a:ext cx="2938993" cy="2938573"/>
            <a:chOff x="8475498" y="2145798"/>
            <a:chExt cx="3220669" cy="3220209"/>
          </a:xfrm>
          <a:solidFill>
            <a:srgbClr val="0E5B93"/>
          </a:solidFill>
        </p:grpSpPr>
        <p:sp>
          <p:nvSpPr>
            <p:cNvPr id="44" name="Google Shape;801;p37">
              <a:extLst>
                <a:ext uri="{FF2B5EF4-FFF2-40B4-BE49-F238E27FC236}">
                  <a16:creationId xmlns:a16="http://schemas.microsoft.com/office/drawing/2014/main" id="{FF475D14-F633-997F-C005-9E0A5F4BB37B}"/>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sp>
          <p:nvSpPr>
            <p:cNvPr id="45" name="橢圓 44">
              <a:extLst>
                <a:ext uri="{FF2B5EF4-FFF2-40B4-BE49-F238E27FC236}">
                  <a16:creationId xmlns:a16="http://schemas.microsoft.com/office/drawing/2014/main" id="{2DDE9F9F-BB57-3681-CE90-29FC89BC3549}"/>
                </a:ext>
              </a:extLst>
            </p:cNvPr>
            <p:cNvSpPr>
              <a:spLocks/>
            </p:cNvSpPr>
            <p:nvPr/>
          </p:nvSpPr>
          <p:spPr>
            <a:xfrm rot="18900000">
              <a:off x="8475498" y="2145798"/>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66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rPr>
                <a:t>保健之道</a:t>
              </a:r>
              <a:endParaRPr lang="en-US" altLang="zh-TW" sz="6600" dirty="0">
                <a:effectLst>
                  <a:outerShdw blurRad="88900" dist="63500" dir="2700000" algn="tl" rotWithShape="0">
                    <a:prstClr val="black">
                      <a:alpha val="50000"/>
                    </a:prstClr>
                  </a:outerShdw>
                </a:effectLst>
                <a:latin typeface="Gen Jyuu Gothic P Heavy" panose="020B0702020203020207" pitchFamily="34" charset="-120"/>
                <a:ea typeface="Gen Jyuu Gothic P Heavy" panose="020B0702020203020207" pitchFamily="34" charset="-120"/>
                <a:cs typeface="Gen Jyuu Gothic P Heavy" panose="020B0702020203020207" pitchFamily="34" charset="-120"/>
              </a:endParaRPr>
            </a:p>
          </p:txBody>
        </p:sp>
      </p:grpSp>
      <p:pic>
        <p:nvPicPr>
          <p:cNvPr id="13" name="圖形 12" descr="箭號 (順時針曲線)">
            <a:extLst>
              <a:ext uri="{FF2B5EF4-FFF2-40B4-BE49-F238E27FC236}">
                <a16:creationId xmlns:a16="http://schemas.microsoft.com/office/drawing/2014/main" id="{B54FB8B5-BE50-3244-7BFE-0026D1D9DDA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H="1">
            <a:off x="7773059" y="901973"/>
            <a:ext cx="686228" cy="686228"/>
          </a:xfrm>
          <a:prstGeom prst="rect">
            <a:avLst/>
          </a:prstGeom>
        </p:spPr>
      </p:pic>
      <p:sp>
        <p:nvSpPr>
          <p:cNvPr id="15" name="文字方塊 14">
            <a:extLst>
              <a:ext uri="{FF2B5EF4-FFF2-40B4-BE49-F238E27FC236}">
                <a16:creationId xmlns:a16="http://schemas.microsoft.com/office/drawing/2014/main" id="{CEA1504B-B28A-659C-CAC6-3CD44F2F9093}"/>
              </a:ext>
            </a:extLst>
          </p:cNvPr>
          <p:cNvSpPr txBox="1"/>
          <p:nvPr/>
        </p:nvSpPr>
        <p:spPr>
          <a:xfrm>
            <a:off x="649278" y="6594773"/>
            <a:ext cx="11381642" cy="307777"/>
          </a:xfrm>
          <a:prstGeom prst="rect">
            <a:avLst/>
          </a:prstGeom>
          <a:noFill/>
        </p:spPr>
        <p:txBody>
          <a:bodyPr wrap="none" rtlCol="0">
            <a:spAutoFit/>
          </a:bodyPr>
          <a:lstStyle/>
          <a:p>
            <a:pPr algn="ctr"/>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en-US" altLang="zh-TW" sz="1400" baseline="30000" dirty="0">
                <a:latin typeface="Berlin Sans FB Demi" panose="020E0802020502020306" pitchFamily="34" charset="0"/>
                <a:ea typeface="Gen Jyuu Gothic Bold" panose="020B0602020203020207" pitchFamily="34" charset="-120"/>
                <a:cs typeface="Gen Jyuu Gothic Bold" panose="020B0602020203020207" pitchFamily="34" charset="-120"/>
              </a:rPr>
              <a:t>2</a:t>
            </a:r>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Ref. Oral Hyaluronic Acid Supplementation for the Treatment of Dry Eye Disease: A Pilot Study. Journal of ophthalmology, 2019, 5491626.</a:t>
            </a:r>
            <a:endParaRPr lang="zh-TW" altLang="en-US" sz="10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4" name="文字方塊 13">
            <a:extLst>
              <a:ext uri="{FF2B5EF4-FFF2-40B4-BE49-F238E27FC236}">
                <a16:creationId xmlns:a16="http://schemas.microsoft.com/office/drawing/2014/main" id="{D92653D5-C774-795D-B2F8-882B21D9AE4B}"/>
              </a:ext>
            </a:extLst>
          </p:cNvPr>
          <p:cNvSpPr txBox="1"/>
          <p:nvPr/>
        </p:nvSpPr>
        <p:spPr>
          <a:xfrm>
            <a:off x="803943" y="6365361"/>
            <a:ext cx="8735320" cy="307777"/>
          </a:xfrm>
          <a:prstGeom prst="rect">
            <a:avLst/>
          </a:prstGeom>
          <a:noFill/>
        </p:spPr>
        <p:txBody>
          <a:bodyPr wrap="square">
            <a:spAutoFit/>
          </a:bodyPr>
          <a:lstStyle/>
          <a:p>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en-US" altLang="zh-TW" sz="1400" baseline="30000" dirty="0">
                <a:latin typeface="Berlin Sans FB Demi" panose="020E0802020502020306" pitchFamily="34" charset="0"/>
                <a:ea typeface="Gen Jyuu Gothic Bold" panose="020B0602020203020207" pitchFamily="34" charset="-120"/>
                <a:cs typeface="Gen Jyuu Gothic Bold" panose="020B0602020203020207" pitchFamily="34" charset="-120"/>
              </a:rPr>
              <a:t>1</a:t>
            </a:r>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Ref. </a:t>
            </a:r>
            <a:r>
              <a:rPr lang="en-US" altLang="zh-TW" sz="1400" dirty="0" err="1">
                <a:latin typeface="Berlin Sans FB Demi" panose="020E0802020502020306" pitchFamily="34" charset="0"/>
                <a:ea typeface="Gen Jyuu Gothic Bold" panose="020B0602020203020207" pitchFamily="34" charset="-120"/>
                <a:cs typeface="Gen Jyuu Gothic Bold" panose="020B0602020203020207" pitchFamily="34" charset="-120"/>
              </a:rPr>
              <a:t>Macsai</a:t>
            </a:r>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 Trans Am </a:t>
            </a:r>
            <a:r>
              <a:rPr lang="en-US" altLang="zh-TW" sz="1400" dirty="0" err="1">
                <a:latin typeface="Berlin Sans FB Demi" panose="020E0802020502020306" pitchFamily="34" charset="0"/>
                <a:ea typeface="Gen Jyuu Gothic Bold" panose="020B0602020203020207" pitchFamily="34" charset="-120"/>
                <a:cs typeface="Gen Jyuu Gothic Bold" panose="020B0602020203020207" pitchFamily="34" charset="-120"/>
              </a:rPr>
              <a:t>Ophthalmol</a:t>
            </a:r>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 Soc., 2008;106:336–356.DOI: PMC2646454</a:t>
            </a:r>
            <a:endParaRPr lang="zh-TW" altLang="en-US" sz="1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Tree>
    <p:custDataLst>
      <p:tags r:id="rId1"/>
    </p:custDataLst>
    <p:extLst>
      <p:ext uri="{BB962C8B-B14F-4D97-AF65-F5344CB8AC3E}">
        <p14:creationId xmlns:p14="http://schemas.microsoft.com/office/powerpoint/2010/main" val="216580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83">
                                            <p:txEl>
                                              <p:pRg st="0" end="0"/>
                                            </p:txEl>
                                          </p:spTgt>
                                        </p:tgtEl>
                                        <p:attrNameLst>
                                          <p:attrName>style.visibility</p:attrName>
                                        </p:attrNameLst>
                                      </p:cBhvr>
                                      <p:to>
                                        <p:strVal val="visible"/>
                                      </p:to>
                                    </p:set>
                                    <p:animEffect transition="in" filter="fade">
                                      <p:cBhvr>
                                        <p:cTn id="15" dur="1000"/>
                                        <p:tgtEl>
                                          <p:spTgt spid="783">
                                            <p:txEl>
                                              <p:pRg st="0" end="0"/>
                                            </p:txEl>
                                          </p:spTgt>
                                        </p:tgtEl>
                                      </p:cBhvr>
                                    </p:animEffect>
                                    <p:anim calcmode="lin" valueType="num">
                                      <p:cBhvr>
                                        <p:cTn id="16" dur="1000" fill="hold"/>
                                        <p:tgtEl>
                                          <p:spTgt spid="78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8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83">
                                            <p:txEl>
                                              <p:pRg st="1" end="1"/>
                                            </p:txEl>
                                          </p:spTgt>
                                        </p:tgtEl>
                                        <p:attrNameLst>
                                          <p:attrName>style.visibility</p:attrName>
                                        </p:attrNameLst>
                                      </p:cBhvr>
                                      <p:to>
                                        <p:strVal val="visible"/>
                                      </p:to>
                                    </p:set>
                                    <p:animEffect transition="in" filter="fade">
                                      <p:cBhvr>
                                        <p:cTn id="20" dur="1000"/>
                                        <p:tgtEl>
                                          <p:spTgt spid="783">
                                            <p:txEl>
                                              <p:pRg st="1" end="1"/>
                                            </p:txEl>
                                          </p:spTgt>
                                        </p:tgtEl>
                                      </p:cBhvr>
                                    </p:animEffect>
                                    <p:anim calcmode="lin" valueType="num">
                                      <p:cBhvr>
                                        <p:cTn id="21" dur="1000" fill="hold"/>
                                        <p:tgtEl>
                                          <p:spTgt spid="78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783">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83">
                                            <p:txEl>
                                              <p:pRg st="2" end="2"/>
                                            </p:txEl>
                                          </p:spTgt>
                                        </p:tgtEl>
                                        <p:attrNameLst>
                                          <p:attrName>style.visibility</p:attrName>
                                        </p:attrNameLst>
                                      </p:cBhvr>
                                      <p:to>
                                        <p:strVal val="visible"/>
                                      </p:to>
                                    </p:set>
                                    <p:animEffect transition="in" filter="fade">
                                      <p:cBhvr>
                                        <p:cTn id="25" dur="1000"/>
                                        <p:tgtEl>
                                          <p:spTgt spid="783">
                                            <p:txEl>
                                              <p:pRg st="2" end="2"/>
                                            </p:txEl>
                                          </p:spTgt>
                                        </p:tgtEl>
                                      </p:cBhvr>
                                    </p:animEffect>
                                    <p:anim calcmode="lin" valueType="num">
                                      <p:cBhvr>
                                        <p:cTn id="26" dur="1000" fill="hold"/>
                                        <p:tgtEl>
                                          <p:spTgt spid="78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83">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83">
                                            <p:txEl>
                                              <p:pRg st="3" end="3"/>
                                            </p:txEl>
                                          </p:spTgt>
                                        </p:tgtEl>
                                        <p:attrNameLst>
                                          <p:attrName>style.visibility</p:attrName>
                                        </p:attrNameLst>
                                      </p:cBhvr>
                                      <p:to>
                                        <p:strVal val="visible"/>
                                      </p:to>
                                    </p:set>
                                    <p:animEffect transition="in" filter="fade">
                                      <p:cBhvr>
                                        <p:cTn id="30" dur="1000"/>
                                        <p:tgtEl>
                                          <p:spTgt spid="783">
                                            <p:txEl>
                                              <p:pRg st="3" end="3"/>
                                            </p:txEl>
                                          </p:spTgt>
                                        </p:tgtEl>
                                      </p:cBhvr>
                                    </p:animEffect>
                                    <p:anim calcmode="lin" valueType="num">
                                      <p:cBhvr>
                                        <p:cTn id="31" dur="1000" fill="hold"/>
                                        <p:tgtEl>
                                          <p:spTgt spid="783">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783">
                                            <p:txEl>
                                              <p:pRg st="3" end="3"/>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783">
                                            <p:txEl>
                                              <p:pRg st="4" end="4"/>
                                            </p:txEl>
                                          </p:spTgt>
                                        </p:tgtEl>
                                        <p:attrNameLst>
                                          <p:attrName>style.visibility</p:attrName>
                                        </p:attrNameLst>
                                      </p:cBhvr>
                                      <p:to>
                                        <p:strVal val="visible"/>
                                      </p:to>
                                    </p:set>
                                    <p:animEffect transition="in" filter="fade">
                                      <p:cBhvr>
                                        <p:cTn id="35" dur="1000"/>
                                        <p:tgtEl>
                                          <p:spTgt spid="783">
                                            <p:txEl>
                                              <p:pRg st="4" end="4"/>
                                            </p:txEl>
                                          </p:spTgt>
                                        </p:tgtEl>
                                      </p:cBhvr>
                                    </p:animEffect>
                                    <p:anim calcmode="lin" valueType="num">
                                      <p:cBhvr>
                                        <p:cTn id="36" dur="1000" fill="hold"/>
                                        <p:tgtEl>
                                          <p:spTgt spid="78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8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4"/>
                                        </p:tgtEl>
                                        <p:attrNameLst>
                                          <p:attrName>ppt_w</p:attrName>
                                        </p:attrNameLst>
                                      </p:cBhvr>
                                      <p:tavLst>
                                        <p:tav tm="0">
                                          <p:val>
                                            <p:strVal val="ppt_w"/>
                                          </p:val>
                                        </p:tav>
                                        <p:tav tm="100000">
                                          <p:val>
                                            <p:fltVal val="0"/>
                                          </p:val>
                                        </p:tav>
                                      </p:tavLst>
                                    </p:anim>
                                    <p:anim calcmode="lin" valueType="num">
                                      <p:cBhvr>
                                        <p:cTn id="54" dur="1000"/>
                                        <p:tgtEl>
                                          <p:spTgt spid="4"/>
                                        </p:tgtEl>
                                        <p:attrNameLst>
                                          <p:attrName>ppt_h</p:attrName>
                                        </p:attrNameLst>
                                      </p:cBhvr>
                                      <p:tavLst>
                                        <p:tav tm="0">
                                          <p:val>
                                            <p:strVal val="ppt_h"/>
                                          </p:val>
                                        </p:tav>
                                        <p:tav tm="100000">
                                          <p:val>
                                            <p:fltVal val="0"/>
                                          </p:val>
                                        </p:tav>
                                      </p:tavLst>
                                    </p:anim>
                                    <p:anim calcmode="lin" valueType="num">
                                      <p:cBhvr>
                                        <p:cTn id="55" dur="1000"/>
                                        <p:tgtEl>
                                          <p:spTgt spid="4"/>
                                        </p:tgtEl>
                                        <p:attrNameLst>
                                          <p:attrName>style.rotation</p:attrName>
                                        </p:attrNameLst>
                                      </p:cBhvr>
                                      <p:tavLst>
                                        <p:tav tm="0">
                                          <p:val>
                                            <p:fltVal val="0"/>
                                          </p:val>
                                        </p:tav>
                                        <p:tav tm="100000">
                                          <p:val>
                                            <p:fltVal val="90"/>
                                          </p:val>
                                        </p:tav>
                                      </p:tavLst>
                                    </p:anim>
                                    <p:animEffect transition="out" filter="fade">
                                      <p:cBhvr>
                                        <p:cTn id="56" dur="1000"/>
                                        <p:tgtEl>
                                          <p:spTgt spid="4"/>
                                        </p:tgtEl>
                                      </p:cBhvr>
                                    </p:animEffect>
                                    <p:set>
                                      <p:cBhvr>
                                        <p:cTn id="5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uiExpand="1" build="p"/>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ADF0D-E7A3-70A6-61A3-AFDEAF3A76DD}"/>
            </a:ext>
          </a:extLst>
        </p:cNvPr>
        <p:cNvGrpSpPr/>
        <p:nvPr/>
      </p:nvGrpSpPr>
      <p:grpSpPr>
        <a:xfrm>
          <a:off x="0" y="0"/>
          <a:ext cx="0" cy="0"/>
          <a:chOff x="0" y="0"/>
          <a:chExt cx="0" cy="0"/>
        </a:xfrm>
      </p:grpSpPr>
      <p:sp>
        <p:nvSpPr>
          <p:cNvPr id="20" name="矩形 19">
            <a:extLst>
              <a:ext uri="{FF2B5EF4-FFF2-40B4-BE49-F238E27FC236}">
                <a16:creationId xmlns:a16="http://schemas.microsoft.com/office/drawing/2014/main" id="{23B92BFA-25F3-DED6-FC65-46C991A97A6F}"/>
              </a:ext>
            </a:extLst>
          </p:cNvPr>
          <p:cNvSpPr/>
          <p:nvPr/>
        </p:nvSpPr>
        <p:spPr>
          <a:xfrm>
            <a:off x="0" y="-9570"/>
            <a:ext cx="12192000" cy="6858000"/>
          </a:xfrm>
          <a:prstGeom prst="rect">
            <a:avLst/>
          </a:prstGeom>
          <a:pattFill prst="pct5">
            <a:fgClr>
              <a:srgbClr val="93D3BE"/>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 name="文字方塊 3">
            <a:extLst>
              <a:ext uri="{FF2B5EF4-FFF2-40B4-BE49-F238E27FC236}">
                <a16:creationId xmlns:a16="http://schemas.microsoft.com/office/drawing/2014/main" id="{0CAD130D-3F17-AC6D-FE13-23C2FD3F529A}"/>
              </a:ext>
            </a:extLst>
          </p:cNvPr>
          <p:cNvSpPr txBox="1"/>
          <p:nvPr/>
        </p:nvSpPr>
        <p:spPr>
          <a:xfrm>
            <a:off x="656133" y="416931"/>
            <a:ext cx="1723549" cy="5978560"/>
          </a:xfrm>
          <a:prstGeom prst="rect">
            <a:avLst/>
          </a:prstGeom>
          <a:noFill/>
        </p:spPr>
        <p:txBody>
          <a:bodyPr vert="eaVert" wrap="none" rtlCol="0">
            <a:spAutoFit/>
          </a:bodyPr>
          <a:lstStyle/>
          <a:p>
            <a:r>
              <a:rPr lang="zh-TW" altLang="en-US" sz="5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發炎發炎，</a:t>
            </a:r>
            <a:endParaRPr lang="en-US" altLang="zh-TW" sz="5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r>
              <a:rPr lang="zh-TW" altLang="en-US" sz="5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多少惡假汝之名以行</a:t>
            </a:r>
          </a:p>
        </p:txBody>
      </p:sp>
      <p:sp>
        <p:nvSpPr>
          <p:cNvPr id="27" name="十字形 26">
            <a:extLst>
              <a:ext uri="{FF2B5EF4-FFF2-40B4-BE49-F238E27FC236}">
                <a16:creationId xmlns:a16="http://schemas.microsoft.com/office/drawing/2014/main" id="{62AAF9DB-4DD0-999E-CFA4-4F2A27885E39}"/>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29" name="群組 28">
            <a:extLst>
              <a:ext uri="{FF2B5EF4-FFF2-40B4-BE49-F238E27FC236}">
                <a16:creationId xmlns:a16="http://schemas.microsoft.com/office/drawing/2014/main" id="{C759198A-2EED-3C2C-A419-B7AD5B9D9B5C}"/>
              </a:ext>
            </a:extLst>
          </p:cNvPr>
          <p:cNvGrpSpPr/>
          <p:nvPr/>
        </p:nvGrpSpPr>
        <p:grpSpPr>
          <a:xfrm>
            <a:off x="11060145" y="5349852"/>
            <a:ext cx="265935" cy="265935"/>
            <a:chOff x="9285316" y="4586316"/>
            <a:chExt cx="311112" cy="311112"/>
          </a:xfrm>
          <a:solidFill>
            <a:srgbClr val="0E5B93"/>
          </a:solidFill>
        </p:grpSpPr>
        <p:sp>
          <p:nvSpPr>
            <p:cNvPr id="30" name="圓形: 空心 29">
              <a:extLst>
                <a:ext uri="{FF2B5EF4-FFF2-40B4-BE49-F238E27FC236}">
                  <a16:creationId xmlns:a16="http://schemas.microsoft.com/office/drawing/2014/main" id="{97387318-AA35-0B34-5478-77F87D340CAA}"/>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1" name="直線接點 30">
              <a:extLst>
                <a:ext uri="{FF2B5EF4-FFF2-40B4-BE49-F238E27FC236}">
                  <a16:creationId xmlns:a16="http://schemas.microsoft.com/office/drawing/2014/main" id="{EB48A9A4-ADD5-E386-126C-59244063FF71}"/>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6BB10C0E-032A-BAB4-0F51-6D84EFC77C6D}"/>
              </a:ext>
            </a:extLst>
          </p:cNvPr>
          <p:cNvSpPr/>
          <p:nvPr/>
        </p:nvSpPr>
        <p:spPr>
          <a:xfrm flipH="1">
            <a:off x="127769"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13" name="直線接點 12">
            <a:extLst>
              <a:ext uri="{FF2B5EF4-FFF2-40B4-BE49-F238E27FC236}">
                <a16:creationId xmlns:a16="http://schemas.microsoft.com/office/drawing/2014/main" id="{5978B3FC-3D9A-541F-1D64-DBEF28283333}"/>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pic>
        <p:nvPicPr>
          <p:cNvPr id="3" name="圖片 2">
            <a:extLst>
              <a:ext uri="{FF2B5EF4-FFF2-40B4-BE49-F238E27FC236}">
                <a16:creationId xmlns:a16="http://schemas.microsoft.com/office/drawing/2014/main" id="{78C101A0-E4BE-7E6E-8BBD-ABC8913C7E83}"/>
              </a:ext>
            </a:extLst>
          </p:cNvPr>
          <p:cNvPicPr>
            <a:picLocks noChangeAspect="1"/>
          </p:cNvPicPr>
          <p:nvPr/>
        </p:nvPicPr>
        <p:blipFill rotWithShape="1">
          <a:blip r:embed="rId4"/>
          <a:srcRect l="2972" t="5671" r="8658"/>
          <a:stretch/>
        </p:blipFill>
        <p:spPr>
          <a:xfrm>
            <a:off x="2865942" y="132531"/>
            <a:ext cx="7405370" cy="6109928"/>
          </a:xfrm>
          <a:prstGeom prst="roundRect">
            <a:avLst>
              <a:gd name="adj" fmla="val 7618"/>
            </a:avLst>
          </a:prstGeom>
        </p:spPr>
      </p:pic>
      <p:sp>
        <p:nvSpPr>
          <p:cNvPr id="5" name="矩形: 圓角 4">
            <a:extLst>
              <a:ext uri="{FF2B5EF4-FFF2-40B4-BE49-F238E27FC236}">
                <a16:creationId xmlns:a16="http://schemas.microsoft.com/office/drawing/2014/main" id="{DBE54A64-5968-22D9-433C-4A86E2ECC6B4}"/>
              </a:ext>
            </a:extLst>
          </p:cNvPr>
          <p:cNvSpPr/>
          <p:nvPr/>
        </p:nvSpPr>
        <p:spPr>
          <a:xfrm>
            <a:off x="5759328" y="5003203"/>
            <a:ext cx="1618593" cy="2942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7" name="文字方塊 6">
            <a:extLst>
              <a:ext uri="{FF2B5EF4-FFF2-40B4-BE49-F238E27FC236}">
                <a16:creationId xmlns:a16="http://schemas.microsoft.com/office/drawing/2014/main" id="{93737931-471F-F285-9B8E-E94E720DE393}"/>
              </a:ext>
            </a:extLst>
          </p:cNvPr>
          <p:cNvSpPr txBox="1"/>
          <p:nvPr/>
        </p:nvSpPr>
        <p:spPr>
          <a:xfrm>
            <a:off x="6930005" y="1950729"/>
            <a:ext cx="3034163" cy="338554"/>
          </a:xfrm>
          <a:prstGeom prst="rect">
            <a:avLst/>
          </a:prstGeom>
          <a:noFill/>
        </p:spPr>
        <p:txBody>
          <a:bodyPr wrap="square" rtlCol="0">
            <a:spAutoFit/>
          </a:bodyPr>
          <a:lstStyle/>
          <a:p>
            <a:r>
              <a:rPr lang="en-US" altLang="zh-TW" sz="16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ROS: Reactive Oxygen Species</a:t>
            </a:r>
            <a:endParaRPr lang="zh-TW" altLang="en-US" sz="16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9" name="文字方塊 8">
            <a:extLst>
              <a:ext uri="{FF2B5EF4-FFF2-40B4-BE49-F238E27FC236}">
                <a16:creationId xmlns:a16="http://schemas.microsoft.com/office/drawing/2014/main" id="{171812C4-1F21-6DE8-EA63-85E4362F3A9D}"/>
              </a:ext>
            </a:extLst>
          </p:cNvPr>
          <p:cNvSpPr txBox="1"/>
          <p:nvPr/>
        </p:nvSpPr>
        <p:spPr>
          <a:xfrm>
            <a:off x="8617377" y="878760"/>
            <a:ext cx="914400" cy="338554"/>
          </a:xfrm>
          <a:prstGeom prst="rect">
            <a:avLst/>
          </a:prstGeom>
          <a:noFill/>
        </p:spPr>
        <p:txBody>
          <a:bodyPr wrap="square" rtlCol="0">
            <a:spAutoFit/>
          </a:bodyPr>
          <a:lstStyle/>
          <a:p>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(BAK)</a:t>
            </a:r>
            <a:endPar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0" name="橢圓 9">
            <a:extLst>
              <a:ext uri="{FF2B5EF4-FFF2-40B4-BE49-F238E27FC236}">
                <a16:creationId xmlns:a16="http://schemas.microsoft.com/office/drawing/2014/main" id="{AB92E5D6-9310-B792-5377-BDC54EFE1C1C}"/>
              </a:ext>
            </a:extLst>
          </p:cNvPr>
          <p:cNvSpPr/>
          <p:nvPr/>
        </p:nvSpPr>
        <p:spPr>
          <a:xfrm>
            <a:off x="7188611" y="4298817"/>
            <a:ext cx="1103588" cy="10510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炎</a:t>
            </a:r>
          </a:p>
        </p:txBody>
      </p:sp>
      <p:sp>
        <p:nvSpPr>
          <p:cNvPr id="11" name="橢圓 10">
            <a:extLst>
              <a:ext uri="{FF2B5EF4-FFF2-40B4-BE49-F238E27FC236}">
                <a16:creationId xmlns:a16="http://schemas.microsoft.com/office/drawing/2014/main" id="{39941AB6-C9BC-83A6-8321-17B3D55CCAFD}"/>
              </a:ext>
            </a:extLst>
          </p:cNvPr>
          <p:cNvSpPr/>
          <p:nvPr/>
        </p:nvSpPr>
        <p:spPr>
          <a:xfrm>
            <a:off x="7155685" y="2421162"/>
            <a:ext cx="1860043" cy="985049"/>
          </a:xfrm>
          <a:prstGeom prst="ellipse">
            <a:avLst/>
          </a:prstGeom>
          <a:noFill/>
          <a:ln w="57150">
            <a:solidFill>
              <a:srgbClr val="1CB5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2" name="文字方塊 11">
            <a:extLst>
              <a:ext uri="{FF2B5EF4-FFF2-40B4-BE49-F238E27FC236}">
                <a16:creationId xmlns:a16="http://schemas.microsoft.com/office/drawing/2014/main" id="{5D800773-133B-F6C0-E220-0CB04B248848}"/>
              </a:ext>
            </a:extLst>
          </p:cNvPr>
          <p:cNvSpPr txBox="1"/>
          <p:nvPr/>
        </p:nvSpPr>
        <p:spPr>
          <a:xfrm>
            <a:off x="1540778" y="6250201"/>
            <a:ext cx="10778453" cy="584775"/>
          </a:xfrm>
          <a:prstGeom prst="rect">
            <a:avLst/>
          </a:prstGeom>
          <a:noFill/>
        </p:spPr>
        <p:txBody>
          <a:bodyPr wrap="square" rtlCol="0">
            <a:spAutoFit/>
          </a:bodyPr>
          <a:lstStyle/>
          <a:p>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Image adapted from: Seen, S. and Tong, L. (2018), Dry eye disease and oxidative stress. Acta </a:t>
            </a:r>
            <a:r>
              <a:rPr lang="en-US" altLang="zh-TW" sz="1600" dirty="0" err="1">
                <a:latin typeface="Berlin Sans FB Demi" panose="020E0802020502020306" pitchFamily="34" charset="0"/>
                <a:ea typeface="Gen Jyuu Gothic Bold" panose="020B0602020203020207" pitchFamily="34" charset="-120"/>
                <a:cs typeface="Gen Jyuu Gothic Bold" panose="020B0602020203020207" pitchFamily="34" charset="-120"/>
              </a:rPr>
              <a:t>Ophthalmol</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 96: e412-e420. https://doi.org/10.1111/aos.13526 [Used for educational purpose only. No copyright infringement intended.]</a:t>
            </a:r>
            <a:endPar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5" name="文字方塊 14">
            <a:extLst>
              <a:ext uri="{FF2B5EF4-FFF2-40B4-BE49-F238E27FC236}">
                <a16:creationId xmlns:a16="http://schemas.microsoft.com/office/drawing/2014/main" id="{52FAE154-D4EF-A8F8-2122-7FA6161420BB}"/>
              </a:ext>
            </a:extLst>
          </p:cNvPr>
          <p:cNvSpPr txBox="1"/>
          <p:nvPr/>
        </p:nvSpPr>
        <p:spPr>
          <a:xfrm>
            <a:off x="9241720" y="891639"/>
            <a:ext cx="2031325" cy="369332"/>
          </a:xfrm>
          <a:prstGeom prst="rect">
            <a:avLst/>
          </a:prstGeom>
          <a:noFill/>
        </p:spPr>
        <p:txBody>
          <a:bodyPr wrap="none" rtlCol="0">
            <a:spAutoFit/>
          </a:bodyPr>
          <a:lstStyle/>
          <a:p>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常見眼藥水防腐劑</a:t>
            </a:r>
          </a:p>
        </p:txBody>
      </p:sp>
      <p:sp>
        <p:nvSpPr>
          <p:cNvPr id="16" name="文字方塊 15">
            <a:extLst>
              <a:ext uri="{FF2B5EF4-FFF2-40B4-BE49-F238E27FC236}">
                <a16:creationId xmlns:a16="http://schemas.microsoft.com/office/drawing/2014/main" id="{1D5668E1-C202-5453-3624-5695FD57F851}"/>
              </a:ext>
            </a:extLst>
          </p:cNvPr>
          <p:cNvSpPr txBox="1"/>
          <p:nvPr/>
        </p:nvSpPr>
        <p:spPr>
          <a:xfrm>
            <a:off x="4040601" y="1941786"/>
            <a:ext cx="646331" cy="369332"/>
          </a:xfrm>
          <a:prstGeom prst="rect">
            <a:avLst/>
          </a:prstGeom>
          <a:noFill/>
        </p:spPr>
        <p:txBody>
          <a:bodyPr wrap="none" rtlCol="0">
            <a:spAutoFit/>
          </a:bodyPr>
          <a:lstStyle/>
          <a:p>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日光</a:t>
            </a:r>
          </a:p>
        </p:txBody>
      </p:sp>
      <p:sp>
        <p:nvSpPr>
          <p:cNvPr id="17" name="文字方塊 16">
            <a:extLst>
              <a:ext uri="{FF2B5EF4-FFF2-40B4-BE49-F238E27FC236}">
                <a16:creationId xmlns:a16="http://schemas.microsoft.com/office/drawing/2014/main" id="{79E9FB30-025C-1DD6-C13E-2BBB4F145C37}"/>
              </a:ext>
            </a:extLst>
          </p:cNvPr>
          <p:cNvSpPr txBox="1"/>
          <p:nvPr/>
        </p:nvSpPr>
        <p:spPr>
          <a:xfrm>
            <a:off x="2930530" y="762376"/>
            <a:ext cx="1569660" cy="369332"/>
          </a:xfrm>
          <a:prstGeom prst="rect">
            <a:avLst/>
          </a:prstGeom>
          <a:noFill/>
        </p:spPr>
        <p:txBody>
          <a:bodyPr wrap="none" rtlCol="0">
            <a:spAutoFit/>
          </a:bodyPr>
          <a:lstStyle/>
          <a:p>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日常空氣汙染</a:t>
            </a:r>
          </a:p>
        </p:txBody>
      </p:sp>
      <p:sp>
        <p:nvSpPr>
          <p:cNvPr id="18" name="文字方塊 17">
            <a:extLst>
              <a:ext uri="{FF2B5EF4-FFF2-40B4-BE49-F238E27FC236}">
                <a16:creationId xmlns:a16="http://schemas.microsoft.com/office/drawing/2014/main" id="{A309DF1E-254C-E0A0-C2AB-EBB589AC94B6}"/>
              </a:ext>
            </a:extLst>
          </p:cNvPr>
          <p:cNvSpPr txBox="1"/>
          <p:nvPr/>
        </p:nvSpPr>
        <p:spPr>
          <a:xfrm>
            <a:off x="7110408" y="160549"/>
            <a:ext cx="2262158" cy="369332"/>
          </a:xfrm>
          <a:prstGeom prst="rect">
            <a:avLst/>
          </a:prstGeom>
          <a:noFill/>
        </p:spPr>
        <p:txBody>
          <a:bodyPr wrap="none" rtlCol="0">
            <a:spAutoFit/>
          </a:bodyPr>
          <a:lstStyle/>
          <a:p>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年齡及賀爾蒙的變化</a:t>
            </a:r>
          </a:p>
        </p:txBody>
      </p:sp>
      <p:sp>
        <p:nvSpPr>
          <p:cNvPr id="19" name="文字方塊 18">
            <a:extLst>
              <a:ext uri="{FF2B5EF4-FFF2-40B4-BE49-F238E27FC236}">
                <a16:creationId xmlns:a16="http://schemas.microsoft.com/office/drawing/2014/main" id="{0964FE06-547A-646E-76C3-15B0CA8910CC}"/>
              </a:ext>
            </a:extLst>
          </p:cNvPr>
          <p:cNvSpPr txBox="1"/>
          <p:nvPr/>
        </p:nvSpPr>
        <p:spPr>
          <a:xfrm>
            <a:off x="8602257" y="1547139"/>
            <a:ext cx="2723823" cy="369332"/>
          </a:xfrm>
          <a:prstGeom prst="rect">
            <a:avLst/>
          </a:prstGeom>
          <a:noFill/>
        </p:spPr>
        <p:txBody>
          <a:bodyPr wrap="none" rtlCol="0">
            <a:spAutoFit/>
          </a:bodyPr>
          <a:lstStyle/>
          <a:p>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細菌甚至一些蟎蟲的滋長</a:t>
            </a:r>
          </a:p>
        </p:txBody>
      </p:sp>
    </p:spTree>
    <p:custDataLst>
      <p:tags r:id="rId1"/>
    </p:custDataLst>
    <p:extLst>
      <p:ext uri="{BB962C8B-B14F-4D97-AF65-F5344CB8AC3E}">
        <p14:creationId xmlns:p14="http://schemas.microsoft.com/office/powerpoint/2010/main" val="51897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anim calcmode="lin" valueType="num">
                                      <p:cBhvr>
                                        <p:cTn id="39" dur="500" fill="hold"/>
                                        <p:tgtEl>
                                          <p:spTgt spid="15"/>
                                        </p:tgtEl>
                                        <p:attrNameLst>
                                          <p:attrName>ppt_x</p:attrName>
                                        </p:attrNameLst>
                                      </p:cBhvr>
                                      <p:tavLst>
                                        <p:tav tm="0">
                                          <p:val>
                                            <p:strVal val="#ppt_x"/>
                                          </p:val>
                                        </p:tav>
                                        <p:tav tm="100000">
                                          <p:val>
                                            <p:strVal val="#ppt_x"/>
                                          </p:val>
                                        </p:tav>
                                      </p:tavLst>
                                    </p:anim>
                                    <p:anim calcmode="lin" valueType="num">
                                      <p:cBhvr>
                                        <p:cTn id="40"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anim calcmode="lin" valueType="num">
                                      <p:cBhvr>
                                        <p:cTn id="46" dur="500" fill="hold"/>
                                        <p:tgtEl>
                                          <p:spTgt spid="19"/>
                                        </p:tgtEl>
                                        <p:attrNameLst>
                                          <p:attrName>ppt_x</p:attrName>
                                        </p:attrNameLst>
                                      </p:cBhvr>
                                      <p:tavLst>
                                        <p:tav tm="0">
                                          <p:val>
                                            <p:strVal val="#ppt_x"/>
                                          </p:val>
                                        </p:tav>
                                        <p:tav tm="100000">
                                          <p:val>
                                            <p:strVal val="#ppt_x"/>
                                          </p:val>
                                        </p:tav>
                                      </p:tavLst>
                                    </p:anim>
                                    <p:anim calcmode="lin" valueType="num">
                                      <p:cBhvr>
                                        <p:cTn id="47"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heel(1)">
                                      <p:cBhvr>
                                        <p:cTn id="5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0" grpId="0" animBg="1"/>
      <p:bldP spid="11" grpId="0" animBg="1"/>
      <p:bldP spid="15" grpId="0"/>
      <p:bldP spid="16" grpId="0"/>
      <p:bldP spid="17" grpId="0"/>
      <p:bldP spid="18"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9">
          <a:extLst>
            <a:ext uri="{FF2B5EF4-FFF2-40B4-BE49-F238E27FC236}">
              <a16:creationId xmlns:a16="http://schemas.microsoft.com/office/drawing/2014/main" id="{D34290FF-FD76-26F9-E2D0-6F4DC073E2FA}"/>
            </a:ext>
          </a:extLst>
        </p:cNvPr>
        <p:cNvGrpSpPr/>
        <p:nvPr/>
      </p:nvGrpSpPr>
      <p:grpSpPr>
        <a:xfrm>
          <a:off x="0" y="0"/>
          <a:ext cx="0" cy="0"/>
          <a:chOff x="0" y="0"/>
          <a:chExt cx="0" cy="0"/>
        </a:xfrm>
      </p:grpSpPr>
      <p:sp>
        <p:nvSpPr>
          <p:cNvPr id="42" name="矩形 41">
            <a:extLst>
              <a:ext uri="{FF2B5EF4-FFF2-40B4-BE49-F238E27FC236}">
                <a16:creationId xmlns:a16="http://schemas.microsoft.com/office/drawing/2014/main" id="{41B343AD-3E6F-C6B4-DD71-1AF68EBEA2ED}"/>
              </a:ext>
            </a:extLst>
          </p:cNvPr>
          <p:cNvSpPr/>
          <p:nvPr/>
        </p:nvSpPr>
        <p:spPr>
          <a:xfrm>
            <a:off x="0" y="-9570"/>
            <a:ext cx="12192000" cy="6858000"/>
          </a:xfrm>
          <a:prstGeom prst="rect">
            <a:avLst/>
          </a:prstGeom>
          <a:pattFill prst="pct5">
            <a:fgClr>
              <a:srgbClr val="93D3BE"/>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6" name="十字形 25">
            <a:extLst>
              <a:ext uri="{FF2B5EF4-FFF2-40B4-BE49-F238E27FC236}">
                <a16:creationId xmlns:a16="http://schemas.microsoft.com/office/drawing/2014/main" id="{6E0F16C1-145D-60C0-A7F2-5C55D0485580}"/>
              </a:ext>
            </a:extLst>
          </p:cNvPr>
          <p:cNvSpPr/>
          <p:nvPr/>
        </p:nvSpPr>
        <p:spPr>
          <a:xfrm flipH="1">
            <a:off x="108461" y="5076160"/>
            <a:ext cx="495753" cy="495753"/>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30" name="群組 29">
            <a:extLst>
              <a:ext uri="{FF2B5EF4-FFF2-40B4-BE49-F238E27FC236}">
                <a16:creationId xmlns:a16="http://schemas.microsoft.com/office/drawing/2014/main" id="{34C980CE-0CD2-0B6E-0D6D-CECFF497FB43}"/>
              </a:ext>
            </a:extLst>
          </p:cNvPr>
          <p:cNvGrpSpPr/>
          <p:nvPr/>
        </p:nvGrpSpPr>
        <p:grpSpPr>
          <a:xfrm>
            <a:off x="11271288" y="6261119"/>
            <a:ext cx="311112" cy="311112"/>
            <a:chOff x="9285316" y="4586316"/>
            <a:chExt cx="311112" cy="311112"/>
          </a:xfrm>
          <a:solidFill>
            <a:srgbClr val="0E5B93"/>
          </a:solidFill>
        </p:grpSpPr>
        <p:sp>
          <p:nvSpPr>
            <p:cNvPr id="32" name="圓形: 空心 31">
              <a:extLst>
                <a:ext uri="{FF2B5EF4-FFF2-40B4-BE49-F238E27FC236}">
                  <a16:creationId xmlns:a16="http://schemas.microsoft.com/office/drawing/2014/main" id="{9E0713FD-F6B5-C528-FE36-B3A485C3398F}"/>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4" name="直線接點 33">
              <a:extLst>
                <a:ext uri="{FF2B5EF4-FFF2-40B4-BE49-F238E27FC236}">
                  <a16:creationId xmlns:a16="http://schemas.microsoft.com/office/drawing/2014/main" id="{BBE8C0E8-BF93-0B93-A2A3-A2D00BB077AB}"/>
                </a:ext>
              </a:extLst>
            </p:cNvPr>
            <p:cNvCxnSpPr>
              <a:cxnSpLocks/>
            </p:cNvCxnSpPr>
            <p:nvPr/>
          </p:nvCxnSpPr>
          <p:spPr>
            <a:xfrm>
              <a:off x="9315450" y="4741872"/>
              <a:ext cx="241300" cy="0"/>
            </a:xfrm>
            <a:prstGeom prst="line">
              <a:avLst/>
            </a:prstGeom>
            <a:grpFill/>
            <a:ln w="381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3" name="群組 2">
            <a:extLst>
              <a:ext uri="{FF2B5EF4-FFF2-40B4-BE49-F238E27FC236}">
                <a16:creationId xmlns:a16="http://schemas.microsoft.com/office/drawing/2014/main" id="{AA6AC3B2-DC66-237F-6327-CFB5FC8A16E9}"/>
              </a:ext>
            </a:extLst>
          </p:cNvPr>
          <p:cNvGrpSpPr>
            <a:grpSpLocks/>
          </p:cNvGrpSpPr>
          <p:nvPr/>
        </p:nvGrpSpPr>
        <p:grpSpPr>
          <a:xfrm>
            <a:off x="7010381" y="2396192"/>
            <a:ext cx="7509465" cy="7509465"/>
            <a:chOff x="9183091" y="4475589"/>
            <a:chExt cx="2103005" cy="2103005"/>
          </a:xfrm>
          <a:solidFill>
            <a:srgbClr val="0E5B93">
              <a:alpha val="50000"/>
            </a:srgbClr>
          </a:solidFill>
        </p:grpSpPr>
        <p:grpSp>
          <p:nvGrpSpPr>
            <p:cNvPr id="5" name="群組 4">
              <a:extLst>
                <a:ext uri="{FF2B5EF4-FFF2-40B4-BE49-F238E27FC236}">
                  <a16:creationId xmlns:a16="http://schemas.microsoft.com/office/drawing/2014/main" id="{73C14395-B322-031E-2921-BFC250C08E3D}"/>
                </a:ext>
              </a:extLst>
            </p:cNvPr>
            <p:cNvGrpSpPr/>
            <p:nvPr/>
          </p:nvGrpSpPr>
          <p:grpSpPr>
            <a:xfrm rot="2700000">
              <a:off x="9183091" y="4475589"/>
              <a:ext cx="2103005" cy="2103005"/>
              <a:chOff x="9285315" y="4586316"/>
              <a:chExt cx="311112" cy="311112"/>
            </a:xfrm>
            <a:grpFill/>
          </p:grpSpPr>
          <p:sp>
            <p:nvSpPr>
              <p:cNvPr id="17" name="圓形: 空心 16">
                <a:extLst>
                  <a:ext uri="{FF2B5EF4-FFF2-40B4-BE49-F238E27FC236}">
                    <a16:creationId xmlns:a16="http://schemas.microsoft.com/office/drawing/2014/main" id="{61CCCD56-3A4F-27AB-DEBB-1938E4610BAD}"/>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18" name="直線接點 17">
                <a:extLst>
                  <a:ext uri="{FF2B5EF4-FFF2-40B4-BE49-F238E27FC236}">
                    <a16:creationId xmlns:a16="http://schemas.microsoft.com/office/drawing/2014/main" id="{C1D370BC-A4BC-7D1C-E7D4-15BD4CCC8503}"/>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 name="文字方塊 5">
              <a:extLst>
                <a:ext uri="{FF2B5EF4-FFF2-40B4-BE49-F238E27FC236}">
                  <a16:creationId xmlns:a16="http://schemas.microsoft.com/office/drawing/2014/main" id="{AA149408-0A25-7DD9-69C0-811060C8E874}"/>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2" name="文字方塊 11">
              <a:extLst>
                <a:ext uri="{FF2B5EF4-FFF2-40B4-BE49-F238E27FC236}">
                  <a16:creationId xmlns:a16="http://schemas.microsoft.com/office/drawing/2014/main" id="{514F8F4B-1B1A-E50C-B67D-8EA57B96C0B6}"/>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7" name="十字形 6">
            <a:extLst>
              <a:ext uri="{FF2B5EF4-FFF2-40B4-BE49-F238E27FC236}">
                <a16:creationId xmlns:a16="http://schemas.microsoft.com/office/drawing/2014/main" id="{15723683-61AE-D7A2-1D43-9DDE21574211}"/>
              </a:ext>
            </a:extLst>
          </p:cNvPr>
          <p:cNvSpPr/>
          <p:nvPr/>
        </p:nvSpPr>
        <p:spPr>
          <a:xfrm flipH="1">
            <a:off x="11787733" y="4794504"/>
            <a:ext cx="269522" cy="269522"/>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783" name="內容版面配置區 2">
            <a:extLst>
              <a:ext uri="{FF2B5EF4-FFF2-40B4-BE49-F238E27FC236}">
                <a16:creationId xmlns:a16="http://schemas.microsoft.com/office/drawing/2014/main" id="{885E1DD3-3E8A-B52E-3CD8-D738A7F16659}"/>
              </a:ext>
            </a:extLst>
          </p:cNvPr>
          <p:cNvSpPr>
            <a:spLocks noGrp="1"/>
          </p:cNvSpPr>
          <p:nvPr>
            <p:ph idx="1"/>
          </p:nvPr>
        </p:nvSpPr>
        <p:spPr>
          <a:xfrm>
            <a:off x="5317343" y="441324"/>
            <a:ext cx="6874657" cy="3142880"/>
          </a:xfrm>
          <a:solidFill>
            <a:schemeClr val="bg1">
              <a:alpha val="50000"/>
            </a:schemeClr>
          </a:solidFill>
        </p:spPr>
        <p:txBody>
          <a:bodyPr>
            <a:noAutofit/>
          </a:bodyPr>
          <a:lstStyle/>
          <a:p>
            <a:pPr>
              <a:buClr>
                <a:srgbClr val="0E5B93"/>
              </a:buClr>
              <a:buFont typeface="Wingdings" panose="05000000000000000000" pitchFamily="2" charset="2"/>
              <a:buChar char="u"/>
            </a:pPr>
            <a:r>
              <a:rPr lang="zh-TW" altLang="en-US" sz="2800" b="1"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亦有人稱”歐洲藍莓”</a:t>
            </a:r>
            <a:endParaRPr lang="en-US" altLang="zh-TW" sz="2800" b="1"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Pterostilbene</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被證實其抗氧化活性能減少</a:t>
            </a:r>
            <a:r>
              <a:rPr lang="en-US" altLang="zh-TW"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ROS</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所帶來的氧化壓力</a:t>
            </a:r>
            <a:endPar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進而降低</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Dry Eye cycle</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所引起之症狀</a:t>
            </a:r>
            <a:endPar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高血壓</a:t>
            </a:r>
            <a:r>
              <a:rPr lang="en-US" altLang="zh-TW"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800" b="1"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糖尿病</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引起之視網膜病變</a:t>
            </a:r>
            <a:endPar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buClr>
                <a:srgbClr val="0E5B93"/>
              </a:buClr>
              <a:buFont typeface="Wingdings" panose="05000000000000000000" pitchFamily="2" charset="2"/>
              <a:buChar char="u"/>
            </a:pP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一天建議劑量為</a:t>
            </a:r>
            <a:r>
              <a:rPr lang="en-US" altLang="zh-TW"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180~480mg/</a:t>
            </a:r>
            <a:r>
              <a:rPr lang="zh-TW" altLang="en-US" sz="2800" b="1" dirty="0">
                <a:latin typeface="Berlin Sans FB Demi" panose="020E0802020502020306" pitchFamily="34" charset="0"/>
                <a:ea typeface="Gen Jyuu Gothic Bold" panose="020B0602020203020207" pitchFamily="34" charset="-120"/>
                <a:cs typeface="Gen Jyuu Gothic Bold" panose="020B0602020203020207" pitchFamily="34" charset="-120"/>
              </a:rPr>
              <a:t>天。</a:t>
            </a:r>
          </a:p>
        </p:txBody>
      </p:sp>
      <p:sp>
        <p:nvSpPr>
          <p:cNvPr id="2" name="內容版面配置區 2">
            <a:extLst>
              <a:ext uri="{FF2B5EF4-FFF2-40B4-BE49-F238E27FC236}">
                <a16:creationId xmlns:a16="http://schemas.microsoft.com/office/drawing/2014/main" id="{E18776E9-E36A-43C7-725E-BAB4347B2651}"/>
              </a:ext>
            </a:extLst>
          </p:cNvPr>
          <p:cNvSpPr txBox="1">
            <a:spLocks/>
          </p:cNvSpPr>
          <p:nvPr/>
        </p:nvSpPr>
        <p:spPr>
          <a:xfrm>
            <a:off x="3269262" y="3896109"/>
            <a:ext cx="6416739" cy="2463449"/>
          </a:xfrm>
          <a:prstGeom prst="rect">
            <a:avLst/>
          </a:prstGeom>
          <a:solidFill>
            <a:schemeClr val="bg1">
              <a:alpha val="50000"/>
            </a:schemeClr>
          </a:solidFill>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nSpc>
                <a:spcPct val="100000"/>
              </a:lnSpc>
              <a:buClr>
                <a:srgbClr val="0E5B93"/>
              </a:buClr>
              <a:buFont typeface="Wingdings" panose="05000000000000000000" pitchFamily="2" charset="2"/>
              <a:buChar char="u"/>
            </a:pP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亦有人稱</a:t>
            </a:r>
            <a:r>
              <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黑加侖</a:t>
            </a:r>
            <a:r>
              <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a:t>
            </a:r>
          </a:p>
          <a:p>
            <a:pPr>
              <a:lnSpc>
                <a:spcPct val="100000"/>
              </a:lnSpc>
              <a:buClr>
                <a:srgbClr val="0E5B93"/>
              </a:buClr>
              <a:buFont typeface="Wingdings" panose="05000000000000000000" pitchFamily="2" charset="2"/>
              <a:buChar char="u"/>
            </a:pP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緩解眼睛之疲勞</a:t>
            </a:r>
            <a:endPar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nSpc>
                <a:spcPct val="100000"/>
              </a:lnSpc>
              <a:buClr>
                <a:srgbClr val="0E5B93"/>
              </a:buClr>
              <a:buFont typeface="Wingdings" panose="05000000000000000000" pitchFamily="2" charset="2"/>
              <a:buChar char="u"/>
            </a:pP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其內所含的豐富</a:t>
            </a:r>
            <a:r>
              <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GLA(gamma-linolenic acid)</a:t>
            </a:r>
            <a:br>
              <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rPr>
            </a:b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能促進局部微血液循環，減少發炎</a:t>
            </a:r>
            <a:endPar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nSpc>
                <a:spcPct val="100000"/>
              </a:lnSpc>
              <a:buClr>
                <a:srgbClr val="0E5B93"/>
              </a:buClr>
              <a:buFont typeface="Wingdings" panose="05000000000000000000" pitchFamily="2" charset="2"/>
              <a:buChar char="u"/>
            </a:pP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一天建議劑量為</a:t>
            </a:r>
            <a:r>
              <a:rPr lang="en-US" altLang="zh-TW"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50mg/</a:t>
            </a:r>
            <a:r>
              <a:rPr lang="zh-TW" altLang="en-US" sz="2400" b="1" dirty="0">
                <a:latin typeface="Berlin Sans FB Demi" panose="020E0802020502020306" pitchFamily="34" charset="0"/>
                <a:ea typeface="Gen Jyuu Gothic Bold" panose="020B0602020203020207" pitchFamily="34" charset="-120"/>
                <a:cs typeface="Gen Jyuu Gothic Bold" panose="020B0602020203020207" pitchFamily="34" charset="-120"/>
              </a:rPr>
              <a:t>天</a:t>
            </a:r>
          </a:p>
        </p:txBody>
      </p:sp>
      <p:grpSp>
        <p:nvGrpSpPr>
          <p:cNvPr id="4" name="群組 3">
            <a:extLst>
              <a:ext uri="{FF2B5EF4-FFF2-40B4-BE49-F238E27FC236}">
                <a16:creationId xmlns:a16="http://schemas.microsoft.com/office/drawing/2014/main" id="{C156F998-1B61-0906-2AFD-6A5F9E18133C}"/>
              </a:ext>
            </a:extLst>
          </p:cNvPr>
          <p:cNvGrpSpPr/>
          <p:nvPr/>
        </p:nvGrpSpPr>
        <p:grpSpPr>
          <a:xfrm>
            <a:off x="1193199" y="3733221"/>
            <a:ext cx="1785038" cy="1793390"/>
            <a:chOff x="8486133" y="2140952"/>
            <a:chExt cx="3210034" cy="3225055"/>
          </a:xfrm>
          <a:solidFill>
            <a:srgbClr val="0E5B93"/>
          </a:solidFill>
        </p:grpSpPr>
        <p:sp>
          <p:nvSpPr>
            <p:cNvPr id="8" name="Google Shape;801;p37">
              <a:extLst>
                <a:ext uri="{FF2B5EF4-FFF2-40B4-BE49-F238E27FC236}">
                  <a16:creationId xmlns:a16="http://schemas.microsoft.com/office/drawing/2014/main" id="{F7DC76FA-8849-D64A-73BB-8DFD75B159D1}"/>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P Heavy" panose="020B0702020203020207" pitchFamily="34" charset="-120"/>
                <a:cs typeface="Gen Jyuu Gothic P Heavy" panose="020B0702020203020207" pitchFamily="34" charset="-120"/>
              </a:endParaRPr>
            </a:p>
          </p:txBody>
        </p:sp>
        <p:sp>
          <p:nvSpPr>
            <p:cNvPr id="9" name="橢圓 8">
              <a:extLst>
                <a:ext uri="{FF2B5EF4-FFF2-40B4-BE49-F238E27FC236}">
                  <a16:creationId xmlns:a16="http://schemas.microsoft.com/office/drawing/2014/main" id="{CCADD605-09D8-1748-FD18-BE78E64645C8}"/>
                </a:ext>
              </a:extLst>
            </p:cNvPr>
            <p:cNvSpPr>
              <a:spLocks/>
            </p:cNvSpPr>
            <p:nvPr/>
          </p:nvSpPr>
          <p:spPr>
            <a:xfrm>
              <a:off x="8486133" y="2140952"/>
              <a:ext cx="3209998"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P Heavy" panose="020B0702020203020207" pitchFamily="34" charset="-120"/>
                  <a:cs typeface="Gen Jyuu Gothic P Heavy" panose="020B0702020203020207" pitchFamily="34" charset="-120"/>
                </a:rPr>
                <a:t>黑醋栗</a:t>
              </a:r>
              <a:r>
                <a:rPr lang="en-US" altLang="zh-TW" sz="2000" b="1" dirty="0">
                  <a:latin typeface="Berlin Sans FB Demi" panose="020E0802020502020306" pitchFamily="34" charset="0"/>
                  <a:ea typeface="Gen Jyuu Gothic P Heavy" panose="020B0702020203020207" pitchFamily="34" charset="-120"/>
                  <a:cs typeface="Gen Jyuu Gothic P Heavy" panose="020B0702020203020207" pitchFamily="34" charset="-120"/>
                </a:rPr>
                <a:t>Black current</a:t>
              </a:r>
              <a:endParaRPr lang="en-US" altLang="zh-TW" sz="2000" dirty="0">
                <a:effectLst>
                  <a:outerShdw blurRad="88900" dist="63500" dir="2700000" algn="tl" rotWithShape="0">
                    <a:prstClr val="black">
                      <a:alpha val="50000"/>
                    </a:prstClr>
                  </a:outerShdw>
                </a:effectLst>
                <a:latin typeface="Berlin Sans FB Demi" panose="020E0802020502020306" pitchFamily="34" charset="0"/>
                <a:ea typeface="Gen Jyuu Gothic P Heavy" panose="020B0702020203020207" pitchFamily="34" charset="-120"/>
                <a:cs typeface="Gen Jyuu Gothic P Heavy" panose="020B0702020203020207" pitchFamily="34" charset="-120"/>
              </a:endParaRPr>
            </a:p>
          </p:txBody>
        </p:sp>
      </p:grpSp>
      <p:grpSp>
        <p:nvGrpSpPr>
          <p:cNvPr id="10" name="群組 9">
            <a:extLst>
              <a:ext uri="{FF2B5EF4-FFF2-40B4-BE49-F238E27FC236}">
                <a16:creationId xmlns:a16="http://schemas.microsoft.com/office/drawing/2014/main" id="{F0EB57A8-52BC-36E6-C8B0-CC2ED95E6286}"/>
              </a:ext>
            </a:extLst>
          </p:cNvPr>
          <p:cNvGrpSpPr/>
          <p:nvPr/>
        </p:nvGrpSpPr>
        <p:grpSpPr>
          <a:xfrm>
            <a:off x="3406111" y="867446"/>
            <a:ext cx="1785035" cy="1793390"/>
            <a:chOff x="8486136" y="2140952"/>
            <a:chExt cx="3210031" cy="3225055"/>
          </a:xfrm>
          <a:solidFill>
            <a:srgbClr val="0E5B93"/>
          </a:solidFill>
        </p:grpSpPr>
        <p:sp>
          <p:nvSpPr>
            <p:cNvPr id="16" name="Google Shape;801;p37">
              <a:extLst>
                <a:ext uri="{FF2B5EF4-FFF2-40B4-BE49-F238E27FC236}">
                  <a16:creationId xmlns:a16="http://schemas.microsoft.com/office/drawing/2014/main" id="{89E4BE32-ECBE-3AB3-BB1C-0173E9EA63F9}"/>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P Heavy" panose="020B0702020203020207" pitchFamily="34" charset="-120"/>
                <a:cs typeface="Gen Jyuu Gothic P Heavy" panose="020B0702020203020207" pitchFamily="34" charset="-120"/>
              </a:endParaRPr>
            </a:p>
          </p:txBody>
        </p:sp>
        <p:sp>
          <p:nvSpPr>
            <p:cNvPr id="25" name="橢圓 24">
              <a:extLst>
                <a:ext uri="{FF2B5EF4-FFF2-40B4-BE49-F238E27FC236}">
                  <a16:creationId xmlns:a16="http://schemas.microsoft.com/office/drawing/2014/main" id="{6D18A9F0-C4EF-7EB3-A940-ACD55A110980}"/>
                </a:ext>
              </a:extLst>
            </p:cNvPr>
            <p:cNvSpPr>
              <a:spLocks/>
            </p:cNvSpPr>
            <p:nvPr/>
          </p:nvSpPr>
          <p:spPr>
            <a:xfrm>
              <a:off x="8486136" y="2140952"/>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P Heavy" panose="020B0702020203020207" pitchFamily="34" charset="-120"/>
                  <a:cs typeface="Gen Jyuu Gothic P Heavy" panose="020B0702020203020207" pitchFamily="34" charset="-120"/>
                </a:rPr>
                <a:t>山桑子</a:t>
              </a:r>
              <a:endParaRPr lang="en-US" altLang="zh-TW" sz="2800" dirty="0">
                <a:effectLst>
                  <a:outerShdw blurRad="88900" dist="63500" dir="2700000" algn="tl" rotWithShape="0">
                    <a:prstClr val="black">
                      <a:alpha val="50000"/>
                    </a:prstClr>
                  </a:outerShdw>
                </a:effectLst>
                <a:latin typeface="Berlin Sans FB Demi" panose="020E0802020502020306" pitchFamily="34" charset="0"/>
                <a:ea typeface="Gen Jyuu Gothic P Heavy" panose="020B0702020203020207" pitchFamily="34" charset="-120"/>
                <a:cs typeface="Gen Jyuu Gothic P Heavy" panose="020B0702020203020207" pitchFamily="34" charset="-120"/>
              </a:endParaRPr>
            </a:p>
            <a:p>
              <a:pPr algn="ctr"/>
              <a:r>
                <a:rPr lang="en-US" altLang="zh-TW" sz="2000" dirty="0">
                  <a:effectLst>
                    <a:outerShdw blurRad="88900" dist="63500" dir="2700000" algn="tl" rotWithShape="0">
                      <a:prstClr val="black">
                        <a:alpha val="50000"/>
                      </a:prstClr>
                    </a:outerShdw>
                  </a:effectLst>
                  <a:latin typeface="Berlin Sans FB Demi" panose="020E0802020502020306" pitchFamily="34" charset="0"/>
                  <a:ea typeface="Gen Jyuu Gothic P Heavy" panose="020B0702020203020207" pitchFamily="34" charset="-120"/>
                  <a:cs typeface="Gen Jyuu Gothic P Heavy" panose="020B0702020203020207" pitchFamily="34" charset="-120"/>
                </a:rPr>
                <a:t>Bilberry</a:t>
              </a:r>
              <a:endParaRPr lang="zh-TW" altLang="en-US" sz="2000" dirty="0">
                <a:effectLst>
                  <a:outerShdw blurRad="88900" dist="63500" dir="2700000" algn="tl" rotWithShape="0">
                    <a:prstClr val="black">
                      <a:alpha val="50000"/>
                    </a:prstClr>
                  </a:outerShdw>
                </a:effectLst>
                <a:latin typeface="Berlin Sans FB Demi" panose="020E0802020502020306" pitchFamily="34" charset="0"/>
                <a:ea typeface="Gen Jyuu Gothic P Heavy" panose="020B0702020203020207" pitchFamily="34" charset="-120"/>
                <a:cs typeface="Gen Jyuu Gothic P Heavy" panose="020B0702020203020207" pitchFamily="34" charset="-120"/>
              </a:endParaRPr>
            </a:p>
          </p:txBody>
        </p:sp>
      </p:grpSp>
      <p:grpSp>
        <p:nvGrpSpPr>
          <p:cNvPr id="36" name="群組 35">
            <a:extLst>
              <a:ext uri="{FF2B5EF4-FFF2-40B4-BE49-F238E27FC236}">
                <a16:creationId xmlns:a16="http://schemas.microsoft.com/office/drawing/2014/main" id="{AF3AA70C-EC4C-15C2-7D19-337A3F0FFF4C}"/>
              </a:ext>
            </a:extLst>
          </p:cNvPr>
          <p:cNvGrpSpPr/>
          <p:nvPr/>
        </p:nvGrpSpPr>
        <p:grpSpPr>
          <a:xfrm rot="11594448">
            <a:off x="2686133" y="1306248"/>
            <a:ext cx="550772" cy="246144"/>
            <a:chOff x="2121274" y="1307805"/>
            <a:chExt cx="550772" cy="246144"/>
          </a:xfrm>
        </p:grpSpPr>
        <p:cxnSp>
          <p:nvCxnSpPr>
            <p:cNvPr id="37" name="直線接點 36">
              <a:extLst>
                <a:ext uri="{FF2B5EF4-FFF2-40B4-BE49-F238E27FC236}">
                  <a16:creationId xmlns:a16="http://schemas.microsoft.com/office/drawing/2014/main" id="{ED19FAAF-8EB1-3BF9-1E77-2FAF76046BA4}"/>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0F7C4439-5C0B-62AB-334E-707320E722E6}"/>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39" name="群組 38">
            <a:extLst>
              <a:ext uri="{FF2B5EF4-FFF2-40B4-BE49-F238E27FC236}">
                <a16:creationId xmlns:a16="http://schemas.microsoft.com/office/drawing/2014/main" id="{75081715-E937-A5C5-B15E-EBA3D025985B}"/>
              </a:ext>
            </a:extLst>
          </p:cNvPr>
          <p:cNvGrpSpPr/>
          <p:nvPr/>
        </p:nvGrpSpPr>
        <p:grpSpPr>
          <a:xfrm rot="15353989">
            <a:off x="1296624" y="2977302"/>
            <a:ext cx="550772" cy="246144"/>
            <a:chOff x="2121274" y="1307805"/>
            <a:chExt cx="550772" cy="246144"/>
          </a:xfrm>
        </p:grpSpPr>
        <p:cxnSp>
          <p:nvCxnSpPr>
            <p:cNvPr id="40" name="直線接點 39">
              <a:extLst>
                <a:ext uri="{FF2B5EF4-FFF2-40B4-BE49-F238E27FC236}">
                  <a16:creationId xmlns:a16="http://schemas.microsoft.com/office/drawing/2014/main" id="{DBEB0215-D260-DE3D-031C-B6F9310B2591}"/>
                </a:ext>
              </a:extLst>
            </p:cNvPr>
            <p:cNvCxnSpPr>
              <a:cxnSpLocks/>
            </p:cNvCxnSpPr>
            <p:nvPr/>
          </p:nvCxnSpPr>
          <p:spPr>
            <a:xfrm>
              <a:off x="2121274" y="1307805"/>
              <a:ext cx="0" cy="246144"/>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2B67072E-69B2-137D-9390-AEC41E46C111}"/>
                </a:ext>
              </a:extLst>
            </p:cNvPr>
            <p:cNvCxnSpPr>
              <a:cxnSpLocks/>
            </p:cNvCxnSpPr>
            <p:nvPr/>
          </p:nvCxnSpPr>
          <p:spPr>
            <a:xfrm flipV="1">
              <a:off x="2138725" y="1418156"/>
              <a:ext cx="533321" cy="6282"/>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43" name="群組 42">
            <a:extLst>
              <a:ext uri="{FF2B5EF4-FFF2-40B4-BE49-F238E27FC236}">
                <a16:creationId xmlns:a16="http://schemas.microsoft.com/office/drawing/2014/main" id="{4E30D564-53CE-03D5-7999-1570D57F3EEC}"/>
              </a:ext>
            </a:extLst>
          </p:cNvPr>
          <p:cNvGrpSpPr/>
          <p:nvPr/>
        </p:nvGrpSpPr>
        <p:grpSpPr>
          <a:xfrm>
            <a:off x="-367121" y="-366166"/>
            <a:ext cx="2938993" cy="2938573"/>
            <a:chOff x="8475498" y="2145798"/>
            <a:chExt cx="3220669" cy="3220209"/>
          </a:xfrm>
          <a:solidFill>
            <a:srgbClr val="0E5B93"/>
          </a:solidFill>
        </p:grpSpPr>
        <p:sp>
          <p:nvSpPr>
            <p:cNvPr id="44" name="Google Shape;801;p37">
              <a:extLst>
                <a:ext uri="{FF2B5EF4-FFF2-40B4-BE49-F238E27FC236}">
                  <a16:creationId xmlns:a16="http://schemas.microsoft.com/office/drawing/2014/main" id="{6F28F64E-BE67-E698-E546-B44FD6C20A57}"/>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P Heavy" panose="020B0702020203020207" pitchFamily="34" charset="-120"/>
                <a:cs typeface="Gen Jyuu Gothic P Heavy" panose="020B0702020203020207" pitchFamily="34" charset="-120"/>
              </a:endParaRPr>
            </a:p>
          </p:txBody>
        </p:sp>
        <p:sp>
          <p:nvSpPr>
            <p:cNvPr id="45" name="橢圓 44">
              <a:extLst>
                <a:ext uri="{FF2B5EF4-FFF2-40B4-BE49-F238E27FC236}">
                  <a16:creationId xmlns:a16="http://schemas.microsoft.com/office/drawing/2014/main" id="{4AAAAD25-4A7D-6459-96CB-0657BF664617}"/>
                </a:ext>
              </a:extLst>
            </p:cNvPr>
            <p:cNvSpPr>
              <a:spLocks/>
            </p:cNvSpPr>
            <p:nvPr/>
          </p:nvSpPr>
          <p:spPr>
            <a:xfrm rot="18900000">
              <a:off x="8475498" y="2145798"/>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6000" dirty="0">
                  <a:effectLst>
                    <a:outerShdw blurRad="88900" dist="63500" dir="2700000" algn="tl" rotWithShape="0">
                      <a:prstClr val="black">
                        <a:alpha val="50000"/>
                      </a:prstClr>
                    </a:outerShdw>
                  </a:effectLst>
                  <a:latin typeface="Berlin Sans FB Demi" panose="020E0802020502020306" pitchFamily="34" charset="0"/>
                  <a:ea typeface="Gen Jyuu Gothic P Heavy" panose="020B0702020203020207" pitchFamily="34" charset="-120"/>
                  <a:cs typeface="Gen Jyuu Gothic P Heavy" panose="020B0702020203020207" pitchFamily="34" charset="-120"/>
                </a:rPr>
                <a:t>保健之道</a:t>
              </a:r>
              <a:endParaRPr lang="en-US" altLang="zh-TW" sz="6000" dirty="0">
                <a:effectLst>
                  <a:outerShdw blurRad="88900" dist="63500" dir="2700000" algn="tl" rotWithShape="0">
                    <a:prstClr val="black">
                      <a:alpha val="50000"/>
                    </a:prstClr>
                  </a:outerShdw>
                </a:effectLst>
                <a:latin typeface="Berlin Sans FB Demi" panose="020E0802020502020306" pitchFamily="34" charset="0"/>
                <a:ea typeface="Gen Jyuu Gothic P Heavy" panose="020B0702020203020207" pitchFamily="34" charset="-120"/>
                <a:cs typeface="Gen Jyuu Gothic P Heavy" panose="020B0702020203020207" pitchFamily="34" charset="-120"/>
              </a:endParaRPr>
            </a:p>
          </p:txBody>
        </p:sp>
      </p:grpSp>
      <p:sp>
        <p:nvSpPr>
          <p:cNvPr id="15" name="文字方塊 14">
            <a:extLst>
              <a:ext uri="{FF2B5EF4-FFF2-40B4-BE49-F238E27FC236}">
                <a16:creationId xmlns:a16="http://schemas.microsoft.com/office/drawing/2014/main" id="{8E69EB4A-7674-FC23-E845-A1483462F48A}"/>
              </a:ext>
            </a:extLst>
          </p:cNvPr>
          <p:cNvSpPr txBox="1"/>
          <p:nvPr/>
        </p:nvSpPr>
        <p:spPr>
          <a:xfrm>
            <a:off x="2863385" y="6448525"/>
            <a:ext cx="6465231" cy="338554"/>
          </a:xfrm>
          <a:prstGeom prst="rect">
            <a:avLst/>
          </a:prstGeom>
          <a:solidFill>
            <a:schemeClr val="bg1">
              <a:alpha val="50000"/>
            </a:schemeClr>
          </a:solidFill>
        </p:spPr>
        <p:txBody>
          <a:bodyPr wrap="square" rtlCol="0">
            <a:spAutoFit/>
          </a:bodyPr>
          <a:lstStyle/>
          <a:p>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Ref. Dry eye disease and oxidative stress, Sophia Seen and Louis Tong</a:t>
            </a:r>
          </a:p>
        </p:txBody>
      </p:sp>
      <p:grpSp>
        <p:nvGrpSpPr>
          <p:cNvPr id="11" name="群組 10">
            <a:extLst>
              <a:ext uri="{FF2B5EF4-FFF2-40B4-BE49-F238E27FC236}">
                <a16:creationId xmlns:a16="http://schemas.microsoft.com/office/drawing/2014/main" id="{6933EC5D-6317-02C2-001F-978542ED5A24}"/>
              </a:ext>
            </a:extLst>
          </p:cNvPr>
          <p:cNvGrpSpPr/>
          <p:nvPr/>
        </p:nvGrpSpPr>
        <p:grpSpPr>
          <a:xfrm>
            <a:off x="9807601" y="3737814"/>
            <a:ext cx="1785038" cy="1793390"/>
            <a:chOff x="8486133" y="2140952"/>
            <a:chExt cx="3210034" cy="3225055"/>
          </a:xfrm>
          <a:solidFill>
            <a:srgbClr val="0E5B93"/>
          </a:solidFill>
        </p:grpSpPr>
        <p:sp>
          <p:nvSpPr>
            <p:cNvPr id="13" name="Google Shape;801;p37">
              <a:extLst>
                <a:ext uri="{FF2B5EF4-FFF2-40B4-BE49-F238E27FC236}">
                  <a16:creationId xmlns:a16="http://schemas.microsoft.com/office/drawing/2014/main" id="{C2944D86-6FCC-0029-0225-056FDAE2CFAC}"/>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4" name="橢圓 13">
              <a:extLst>
                <a:ext uri="{FF2B5EF4-FFF2-40B4-BE49-F238E27FC236}">
                  <a16:creationId xmlns:a16="http://schemas.microsoft.com/office/drawing/2014/main" id="{F72C4345-0673-37DF-1D20-F7EC5A4605EF}"/>
                </a:ext>
              </a:extLst>
            </p:cNvPr>
            <p:cNvSpPr>
              <a:spLocks/>
            </p:cNvSpPr>
            <p:nvPr/>
          </p:nvSpPr>
          <p:spPr>
            <a:xfrm>
              <a:off x="8486133" y="2140952"/>
              <a:ext cx="3209998"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b="1"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葉黃素</a:t>
              </a:r>
              <a:endParaRPr lang="en-US" altLang="zh-TW" sz="2800" b="1"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gn="ctr"/>
              <a:r>
                <a:rPr lang="en-US" altLang="zh-TW" sz="2800" b="1"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Lutein?</a:t>
              </a:r>
              <a:endParaRPr lang="en-US" altLang="zh-TW" sz="20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19" name="十字形 18">
            <a:extLst>
              <a:ext uri="{FF2B5EF4-FFF2-40B4-BE49-F238E27FC236}">
                <a16:creationId xmlns:a16="http://schemas.microsoft.com/office/drawing/2014/main" id="{C988EA63-DEB1-953C-3A86-CE98B4FE46DD}"/>
              </a:ext>
            </a:extLst>
          </p:cNvPr>
          <p:cNvSpPr/>
          <p:nvPr/>
        </p:nvSpPr>
        <p:spPr>
          <a:xfrm rot="18900000" flipH="1">
            <a:off x="9742647" y="3677033"/>
            <a:ext cx="1914946" cy="1914952"/>
          </a:xfrm>
          <a:prstGeom prst="plus">
            <a:avLst>
              <a:gd name="adj" fmla="val 426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Tree>
    <p:custDataLst>
      <p:tags r:id="rId1"/>
    </p:custDataLst>
    <p:extLst>
      <p:ext uri="{BB962C8B-B14F-4D97-AF65-F5344CB8AC3E}">
        <p14:creationId xmlns:p14="http://schemas.microsoft.com/office/powerpoint/2010/main" val="205672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83">
                                            <p:txEl>
                                              <p:pRg st="0" end="0"/>
                                            </p:txEl>
                                          </p:spTgt>
                                        </p:tgtEl>
                                        <p:attrNameLst>
                                          <p:attrName>style.visibility</p:attrName>
                                        </p:attrNameLst>
                                      </p:cBhvr>
                                      <p:to>
                                        <p:strVal val="visible"/>
                                      </p:to>
                                    </p:set>
                                    <p:animEffect transition="in" filter="fade">
                                      <p:cBhvr>
                                        <p:cTn id="15" dur="1000"/>
                                        <p:tgtEl>
                                          <p:spTgt spid="783">
                                            <p:txEl>
                                              <p:pRg st="0" end="0"/>
                                            </p:txEl>
                                          </p:spTgt>
                                        </p:tgtEl>
                                      </p:cBhvr>
                                    </p:animEffect>
                                    <p:anim calcmode="lin" valueType="num">
                                      <p:cBhvr>
                                        <p:cTn id="16" dur="1000" fill="hold"/>
                                        <p:tgtEl>
                                          <p:spTgt spid="78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8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83">
                                            <p:txEl>
                                              <p:pRg st="1" end="1"/>
                                            </p:txEl>
                                          </p:spTgt>
                                        </p:tgtEl>
                                        <p:attrNameLst>
                                          <p:attrName>style.visibility</p:attrName>
                                        </p:attrNameLst>
                                      </p:cBhvr>
                                      <p:to>
                                        <p:strVal val="visible"/>
                                      </p:to>
                                    </p:set>
                                    <p:animEffect transition="in" filter="fade">
                                      <p:cBhvr>
                                        <p:cTn id="20" dur="1000"/>
                                        <p:tgtEl>
                                          <p:spTgt spid="783">
                                            <p:txEl>
                                              <p:pRg st="1" end="1"/>
                                            </p:txEl>
                                          </p:spTgt>
                                        </p:tgtEl>
                                      </p:cBhvr>
                                    </p:animEffect>
                                    <p:anim calcmode="lin" valueType="num">
                                      <p:cBhvr>
                                        <p:cTn id="21" dur="1000" fill="hold"/>
                                        <p:tgtEl>
                                          <p:spTgt spid="78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783">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83">
                                            <p:txEl>
                                              <p:pRg st="2" end="2"/>
                                            </p:txEl>
                                          </p:spTgt>
                                        </p:tgtEl>
                                        <p:attrNameLst>
                                          <p:attrName>style.visibility</p:attrName>
                                        </p:attrNameLst>
                                      </p:cBhvr>
                                      <p:to>
                                        <p:strVal val="visible"/>
                                      </p:to>
                                    </p:set>
                                    <p:animEffect transition="in" filter="fade">
                                      <p:cBhvr>
                                        <p:cTn id="25" dur="1000"/>
                                        <p:tgtEl>
                                          <p:spTgt spid="783">
                                            <p:txEl>
                                              <p:pRg st="2" end="2"/>
                                            </p:txEl>
                                          </p:spTgt>
                                        </p:tgtEl>
                                      </p:cBhvr>
                                    </p:animEffect>
                                    <p:anim calcmode="lin" valueType="num">
                                      <p:cBhvr>
                                        <p:cTn id="26" dur="1000" fill="hold"/>
                                        <p:tgtEl>
                                          <p:spTgt spid="78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83">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83">
                                            <p:txEl>
                                              <p:pRg st="3" end="3"/>
                                            </p:txEl>
                                          </p:spTgt>
                                        </p:tgtEl>
                                        <p:attrNameLst>
                                          <p:attrName>style.visibility</p:attrName>
                                        </p:attrNameLst>
                                      </p:cBhvr>
                                      <p:to>
                                        <p:strVal val="visible"/>
                                      </p:to>
                                    </p:set>
                                    <p:animEffect transition="in" filter="fade">
                                      <p:cBhvr>
                                        <p:cTn id="30" dur="1000"/>
                                        <p:tgtEl>
                                          <p:spTgt spid="783">
                                            <p:txEl>
                                              <p:pRg st="3" end="3"/>
                                            </p:txEl>
                                          </p:spTgt>
                                        </p:tgtEl>
                                      </p:cBhvr>
                                    </p:animEffect>
                                    <p:anim calcmode="lin" valueType="num">
                                      <p:cBhvr>
                                        <p:cTn id="31" dur="1000" fill="hold"/>
                                        <p:tgtEl>
                                          <p:spTgt spid="783">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783">
                                            <p:txEl>
                                              <p:pRg st="3" end="3"/>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783">
                                            <p:txEl>
                                              <p:pRg st="4" end="4"/>
                                            </p:txEl>
                                          </p:spTgt>
                                        </p:tgtEl>
                                        <p:attrNameLst>
                                          <p:attrName>style.visibility</p:attrName>
                                        </p:attrNameLst>
                                      </p:cBhvr>
                                      <p:to>
                                        <p:strVal val="visible"/>
                                      </p:to>
                                    </p:set>
                                    <p:animEffect transition="in" filter="fade">
                                      <p:cBhvr>
                                        <p:cTn id="35" dur="1000"/>
                                        <p:tgtEl>
                                          <p:spTgt spid="783">
                                            <p:txEl>
                                              <p:pRg st="4" end="4"/>
                                            </p:txEl>
                                          </p:spTgt>
                                        </p:tgtEl>
                                      </p:cBhvr>
                                    </p:animEffect>
                                    <p:anim calcmode="lin" valueType="num">
                                      <p:cBhvr>
                                        <p:cTn id="36" dur="1000" fill="hold"/>
                                        <p:tgtEl>
                                          <p:spTgt spid="78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8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0-#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fltVal val="0"/>
                                          </p:val>
                                        </p:tav>
                                        <p:tav tm="100000">
                                          <p:val>
                                            <p:strVal val="#ppt_w"/>
                                          </p:val>
                                        </p:tav>
                                      </p:tavLst>
                                    </p:anim>
                                    <p:anim calcmode="lin" valueType="num">
                                      <p:cBhvr>
                                        <p:cTn id="56" dur="250" fill="hold"/>
                                        <p:tgtEl>
                                          <p:spTgt spid="19"/>
                                        </p:tgtEl>
                                        <p:attrNameLst>
                                          <p:attrName>ppt_h</p:attrName>
                                        </p:attrNameLst>
                                      </p:cBhvr>
                                      <p:tavLst>
                                        <p:tav tm="0">
                                          <p:val>
                                            <p:fltVal val="0"/>
                                          </p:val>
                                        </p:tav>
                                        <p:tav tm="100000">
                                          <p:val>
                                            <p:strVal val="#ppt_h"/>
                                          </p:val>
                                        </p:tav>
                                      </p:tavLst>
                                    </p:anim>
                                    <p:anim calcmode="lin" valueType="num">
                                      <p:cBhvr>
                                        <p:cTn id="57" dur="250" fill="hold"/>
                                        <p:tgtEl>
                                          <p:spTgt spid="19"/>
                                        </p:tgtEl>
                                        <p:attrNameLst>
                                          <p:attrName>style.rotation</p:attrName>
                                        </p:attrNameLst>
                                      </p:cBhvr>
                                      <p:tavLst>
                                        <p:tav tm="0">
                                          <p:val>
                                            <p:fltVal val="90"/>
                                          </p:val>
                                        </p:tav>
                                        <p:tav tm="100000">
                                          <p:val>
                                            <p:fltVal val="0"/>
                                          </p:val>
                                        </p:tav>
                                      </p:tavLst>
                                    </p:anim>
                                    <p:animEffect transition="in" filter="fade">
                                      <p:cBhvr>
                                        <p:cTn id="58"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uiExpand="1" build="p"/>
      <p:bldP spid="2"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FE3E4-F15F-AB3F-AD33-89C27D49BFB1}"/>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BE10C57F-BEA5-B595-4926-669EDF7DE279}"/>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文字方塊 3">
            <a:extLst>
              <a:ext uri="{FF2B5EF4-FFF2-40B4-BE49-F238E27FC236}">
                <a16:creationId xmlns:a16="http://schemas.microsoft.com/office/drawing/2014/main" id="{6D305AF9-1655-250D-6F5A-38E5A78DDC55}"/>
              </a:ext>
            </a:extLst>
          </p:cNvPr>
          <p:cNvSpPr txBox="1"/>
          <p:nvPr/>
        </p:nvSpPr>
        <p:spPr>
          <a:xfrm>
            <a:off x="3046142" y="2705725"/>
            <a:ext cx="6099716" cy="1446550"/>
          </a:xfrm>
          <a:prstGeom prst="rect">
            <a:avLst/>
          </a:prstGeom>
          <a:noFill/>
        </p:spPr>
        <p:txBody>
          <a:bodyPr wrap="square">
            <a:spAutoFit/>
          </a:bodyPr>
          <a:lstStyle/>
          <a:p>
            <a:pPr algn="ctr"/>
            <a:r>
              <a:rPr lang="zh-TW" altLang="en-US" sz="8800" b="1" dirty="0">
                <a:solidFill>
                  <a:srgbClr val="0E5B93"/>
                </a:solidFill>
                <a:effectLst>
                  <a:outerShdw blurRad="101600" dist="38100" dir="2700000" sx="103000" sy="103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人工淚液篇</a:t>
            </a:r>
          </a:p>
        </p:txBody>
      </p:sp>
      <p:sp>
        <p:nvSpPr>
          <p:cNvPr id="5" name="橢圓 4">
            <a:extLst>
              <a:ext uri="{FF2B5EF4-FFF2-40B4-BE49-F238E27FC236}">
                <a16:creationId xmlns:a16="http://schemas.microsoft.com/office/drawing/2014/main" id="{EA6672C3-70C4-6805-0518-EE511CD01A9C}"/>
              </a:ext>
            </a:extLst>
          </p:cNvPr>
          <p:cNvSpPr>
            <a:spLocks/>
          </p:cNvSpPr>
          <p:nvPr/>
        </p:nvSpPr>
        <p:spPr>
          <a:xfrm>
            <a:off x="2962070" y="289932"/>
            <a:ext cx="6267860" cy="6278136"/>
          </a:xfrm>
          <a:prstGeom prst="ellipse">
            <a:avLst/>
          </a:prstGeom>
          <a:solidFill>
            <a:srgbClr val="0E5B93">
              <a:alpha val="8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600" b="1" dirty="0">
              <a:effectLst>
                <a:outerShdw blurRad="101600" dist="38100" dir="2700000" sx="103000" sy="103000" algn="tl" rotWithShape="0">
                  <a:prstClr val="black">
                    <a:alpha val="50000"/>
                  </a:prstClr>
                </a:outerShdw>
              </a:effectLst>
              <a:latin typeface="Britannic Bold" panose="020B0903060703020204" pitchFamily="34" charset="0"/>
            </a:endParaRPr>
          </a:p>
        </p:txBody>
      </p:sp>
      <p:sp>
        <p:nvSpPr>
          <p:cNvPr id="7" name="文字方塊 6">
            <a:extLst>
              <a:ext uri="{FF2B5EF4-FFF2-40B4-BE49-F238E27FC236}">
                <a16:creationId xmlns:a16="http://schemas.microsoft.com/office/drawing/2014/main" id="{53E50C69-F867-C573-7172-87B06E69C07E}"/>
              </a:ext>
            </a:extLst>
          </p:cNvPr>
          <p:cNvSpPr txBox="1"/>
          <p:nvPr/>
        </p:nvSpPr>
        <p:spPr>
          <a:xfrm>
            <a:off x="3046142" y="2209091"/>
            <a:ext cx="6099716" cy="2800767"/>
          </a:xfrm>
          <a:prstGeom prst="rect">
            <a:avLst/>
          </a:prstGeom>
          <a:noFill/>
        </p:spPr>
        <p:txBody>
          <a:bodyPr wrap="square">
            <a:spAutoFit/>
          </a:bodyPr>
          <a:lstStyle/>
          <a:p>
            <a:pPr algn="ctr"/>
            <a:r>
              <a:rPr lang="zh-TW" altLang="en-US" sz="8800" b="1" dirty="0">
                <a:solidFill>
                  <a:schemeClr val="bg1"/>
                </a:solidFill>
                <a:effectLst>
                  <a:outerShdw blurRad="101600" dist="38100" dir="2700000" sx="103000" sy="103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那乾眼該如何解決呢</a:t>
            </a:r>
            <a:r>
              <a:rPr lang="en-US" altLang="zh-TW" sz="8800" b="1" dirty="0">
                <a:solidFill>
                  <a:schemeClr val="bg1"/>
                </a:solidFill>
                <a:effectLst>
                  <a:outerShdw blurRad="101600" dist="38100" dir="2700000" sx="103000" sy="103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a:t>
            </a:r>
            <a:endParaRPr lang="zh-TW" altLang="en-US" sz="8800" b="1" dirty="0">
              <a:solidFill>
                <a:schemeClr val="bg1"/>
              </a:solidFill>
              <a:effectLst>
                <a:outerShdw blurRad="101600" dist="38100" dir="2700000" sx="103000" sy="103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nvGrpSpPr>
          <p:cNvPr id="3" name="Google Shape;102;p15">
            <a:extLst>
              <a:ext uri="{FF2B5EF4-FFF2-40B4-BE49-F238E27FC236}">
                <a16:creationId xmlns:a16="http://schemas.microsoft.com/office/drawing/2014/main" id="{DF30418C-B0F0-B91B-AA6E-8FCE75E78ACC}"/>
              </a:ext>
            </a:extLst>
          </p:cNvPr>
          <p:cNvGrpSpPr/>
          <p:nvPr/>
        </p:nvGrpSpPr>
        <p:grpSpPr>
          <a:xfrm>
            <a:off x="10290705" y="447210"/>
            <a:ext cx="1134533" cy="264000"/>
            <a:chOff x="6248438" y="617700"/>
            <a:chExt cx="850900" cy="198000"/>
          </a:xfrm>
        </p:grpSpPr>
        <p:sp>
          <p:nvSpPr>
            <p:cNvPr id="6" name="Google Shape;103;p15">
              <a:extLst>
                <a:ext uri="{FF2B5EF4-FFF2-40B4-BE49-F238E27FC236}">
                  <a16:creationId xmlns:a16="http://schemas.microsoft.com/office/drawing/2014/main" id="{828521D4-8EE8-DA15-990A-A563DB91F3D5}"/>
                </a:ext>
              </a:extLst>
            </p:cNvPr>
            <p:cNvSpPr/>
            <p:nvPr/>
          </p:nvSpPr>
          <p:spPr>
            <a:xfrm>
              <a:off x="6248438" y="617700"/>
              <a:ext cx="198000" cy="198000"/>
            </a:xfrm>
            <a:prstGeom prst="rect">
              <a:avLst/>
            </a:prstGeom>
            <a:solidFill>
              <a:srgbClr val="1CB5E0"/>
            </a:solidFill>
            <a:ln>
              <a:noFill/>
            </a:ln>
          </p:spPr>
          <p:txBody>
            <a:bodyPr spcFirstLastPara="1" wrap="square" lIns="121900" tIns="121900" rIns="121900" bIns="121900" anchor="ctr" anchorCtr="0">
              <a:noAutofit/>
            </a:bodyPr>
            <a:lstStyle/>
            <a:p>
              <a:endParaRPr sz="2400" dirty="0"/>
            </a:p>
          </p:txBody>
        </p:sp>
        <p:sp>
          <p:nvSpPr>
            <p:cNvPr id="8" name="Google Shape;104;p15">
              <a:extLst>
                <a:ext uri="{FF2B5EF4-FFF2-40B4-BE49-F238E27FC236}">
                  <a16:creationId xmlns:a16="http://schemas.microsoft.com/office/drawing/2014/main" id="{0491B6A8-6BBF-F456-FBB2-D0452CFE88D9}"/>
                </a:ext>
              </a:extLst>
            </p:cNvPr>
            <p:cNvSpPr/>
            <p:nvPr/>
          </p:nvSpPr>
          <p:spPr>
            <a:xfrm>
              <a:off x="6574888" y="617700"/>
              <a:ext cx="198000" cy="198000"/>
            </a:xfrm>
            <a:prstGeom prst="rect">
              <a:avLst/>
            </a:prstGeom>
            <a:solidFill>
              <a:srgbClr val="0E5B93"/>
            </a:solidFill>
            <a:ln>
              <a:solidFill>
                <a:schemeClr val="bg1"/>
              </a:solidFill>
            </a:ln>
          </p:spPr>
          <p:txBody>
            <a:bodyPr spcFirstLastPara="1" wrap="square" lIns="121900" tIns="121900" rIns="121900" bIns="121900" anchor="ctr" anchorCtr="0">
              <a:noAutofit/>
            </a:bodyPr>
            <a:lstStyle/>
            <a:p>
              <a:endParaRPr sz="2400" dirty="0"/>
            </a:p>
          </p:txBody>
        </p:sp>
        <p:sp>
          <p:nvSpPr>
            <p:cNvPr id="9" name="Google Shape;105;p15">
              <a:extLst>
                <a:ext uri="{FF2B5EF4-FFF2-40B4-BE49-F238E27FC236}">
                  <a16:creationId xmlns:a16="http://schemas.microsoft.com/office/drawing/2014/main" id="{4941C788-B072-0ACF-2F33-1492A2324E86}"/>
                </a:ext>
              </a:extLst>
            </p:cNvPr>
            <p:cNvSpPr/>
            <p:nvPr/>
          </p:nvSpPr>
          <p:spPr>
            <a:xfrm>
              <a:off x="6901338" y="617700"/>
              <a:ext cx="198000" cy="198000"/>
            </a:xfrm>
            <a:prstGeom prst="rect">
              <a:avLst/>
            </a:prstGeom>
            <a:solidFill>
              <a:srgbClr val="000046"/>
            </a:solidFill>
            <a:ln>
              <a:noFill/>
            </a:ln>
          </p:spPr>
          <p:txBody>
            <a:bodyPr spcFirstLastPara="1" wrap="square" lIns="121900" tIns="121900" rIns="121900" bIns="121900" anchor="ctr" anchorCtr="0">
              <a:noAutofit/>
            </a:bodyPr>
            <a:lstStyle/>
            <a:p>
              <a:endParaRPr sz="2400" dirty="0"/>
            </a:p>
          </p:txBody>
        </p:sp>
      </p:grpSp>
    </p:spTree>
    <p:custDataLst>
      <p:tags r:id="rId1"/>
    </p:custDataLst>
    <p:extLst>
      <p:ext uri="{BB962C8B-B14F-4D97-AF65-F5344CB8AC3E}">
        <p14:creationId xmlns:p14="http://schemas.microsoft.com/office/powerpoint/2010/main" val="331481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E800B-5915-8A91-42C4-48520F41CB0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B8C3F705-70D5-B5FF-3284-A2D19CF0E31C}"/>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文字方塊 12">
            <a:extLst>
              <a:ext uri="{FF2B5EF4-FFF2-40B4-BE49-F238E27FC236}">
                <a16:creationId xmlns:a16="http://schemas.microsoft.com/office/drawing/2014/main" id="{E0DEB53B-29EA-72B0-2D21-ABAE0C85235A}"/>
              </a:ext>
            </a:extLst>
          </p:cNvPr>
          <p:cNvSpPr txBox="1"/>
          <p:nvPr/>
        </p:nvSpPr>
        <p:spPr>
          <a:xfrm>
            <a:off x="-1821537" y="6068601"/>
            <a:ext cx="7641885" cy="1499625"/>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2000" sy="102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sp>
        <p:nvSpPr>
          <p:cNvPr id="14" name="文字方塊 13">
            <a:extLst>
              <a:ext uri="{FF2B5EF4-FFF2-40B4-BE49-F238E27FC236}">
                <a16:creationId xmlns:a16="http://schemas.microsoft.com/office/drawing/2014/main" id="{E5AC07DE-A5E2-F0D5-5D96-6C141EB2AE3E}"/>
              </a:ext>
            </a:extLst>
          </p:cNvPr>
          <p:cNvSpPr txBox="1"/>
          <p:nvPr/>
        </p:nvSpPr>
        <p:spPr>
          <a:xfrm>
            <a:off x="7182950" y="-42946"/>
            <a:ext cx="4164678" cy="1501681"/>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5000" sy="105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cxnSp>
        <p:nvCxnSpPr>
          <p:cNvPr id="8" name="直線接點 7">
            <a:extLst>
              <a:ext uri="{FF2B5EF4-FFF2-40B4-BE49-F238E27FC236}">
                <a16:creationId xmlns:a16="http://schemas.microsoft.com/office/drawing/2014/main" id="{AADD7B01-4FEF-F38E-4EB8-44899E231C18}"/>
              </a:ext>
            </a:extLst>
          </p:cNvPr>
          <p:cNvCxnSpPr>
            <a:cxnSpLocks/>
          </p:cNvCxnSpPr>
          <p:nvPr/>
        </p:nvCxnSpPr>
        <p:spPr>
          <a:xfrm>
            <a:off x="761554" y="825722"/>
            <a:ext cx="0" cy="994611"/>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sp>
        <p:nvSpPr>
          <p:cNvPr id="17" name="十字形 16">
            <a:extLst>
              <a:ext uri="{FF2B5EF4-FFF2-40B4-BE49-F238E27FC236}">
                <a16:creationId xmlns:a16="http://schemas.microsoft.com/office/drawing/2014/main" id="{A8935471-107C-7D37-7DBF-2E6655BE22D6}"/>
              </a:ext>
            </a:extLst>
          </p:cNvPr>
          <p:cNvSpPr/>
          <p:nvPr/>
        </p:nvSpPr>
        <p:spPr>
          <a:xfrm flipH="1">
            <a:off x="11516889" y="5601450"/>
            <a:ext cx="269522" cy="269522"/>
          </a:xfrm>
          <a:prstGeom prst="plus">
            <a:avLst>
              <a:gd name="adj" fmla="val 42646"/>
            </a:avLst>
          </a:prstGeom>
          <a:solidFill>
            <a:srgbClr val="0E5B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18" name="圓形: 空心 17">
            <a:extLst>
              <a:ext uri="{FF2B5EF4-FFF2-40B4-BE49-F238E27FC236}">
                <a16:creationId xmlns:a16="http://schemas.microsoft.com/office/drawing/2014/main" id="{FE4553B9-DF15-6DCA-3CE7-22958B3EED13}"/>
              </a:ext>
            </a:extLst>
          </p:cNvPr>
          <p:cNvSpPr/>
          <p:nvPr/>
        </p:nvSpPr>
        <p:spPr>
          <a:xfrm flipH="1">
            <a:off x="10974989" y="4475596"/>
            <a:ext cx="311112" cy="311112"/>
          </a:xfrm>
          <a:prstGeom prst="donut">
            <a:avLst>
              <a:gd name="adj" fmla="val 12843"/>
            </a:avLst>
          </a:prstGeom>
          <a:solidFill>
            <a:srgbClr val="F299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pic>
        <p:nvPicPr>
          <p:cNvPr id="53" name="圖形 52" descr="醫藥">
            <a:extLst>
              <a:ext uri="{FF2B5EF4-FFF2-40B4-BE49-F238E27FC236}">
                <a16:creationId xmlns:a16="http://schemas.microsoft.com/office/drawing/2014/main" id="{0338AAA3-9648-188C-7A21-64C9AFA68D2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91137" y="5910185"/>
            <a:ext cx="914400" cy="914400"/>
          </a:xfrm>
          <a:prstGeom prst="rect">
            <a:avLst/>
          </a:prstGeom>
        </p:spPr>
      </p:pic>
      <p:grpSp>
        <p:nvGrpSpPr>
          <p:cNvPr id="54" name="群組 53">
            <a:extLst>
              <a:ext uri="{FF2B5EF4-FFF2-40B4-BE49-F238E27FC236}">
                <a16:creationId xmlns:a16="http://schemas.microsoft.com/office/drawing/2014/main" id="{738CF68C-7390-CF84-D174-221835C0D9AA}"/>
              </a:ext>
            </a:extLst>
          </p:cNvPr>
          <p:cNvGrpSpPr/>
          <p:nvPr/>
        </p:nvGrpSpPr>
        <p:grpSpPr>
          <a:xfrm>
            <a:off x="10974989" y="4475595"/>
            <a:ext cx="311112" cy="311112"/>
            <a:chOff x="9285316" y="4586316"/>
            <a:chExt cx="311112" cy="311112"/>
          </a:xfrm>
          <a:solidFill>
            <a:srgbClr val="0E5B93">
              <a:alpha val="80000"/>
            </a:srgbClr>
          </a:solidFill>
        </p:grpSpPr>
        <p:sp>
          <p:nvSpPr>
            <p:cNvPr id="55" name="圓形: 空心 54">
              <a:extLst>
                <a:ext uri="{FF2B5EF4-FFF2-40B4-BE49-F238E27FC236}">
                  <a16:creationId xmlns:a16="http://schemas.microsoft.com/office/drawing/2014/main" id="{03A8F352-5F46-00BA-04D2-4268484C48DE}"/>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56" name="直線接點 55">
              <a:extLst>
                <a:ext uri="{FF2B5EF4-FFF2-40B4-BE49-F238E27FC236}">
                  <a16:creationId xmlns:a16="http://schemas.microsoft.com/office/drawing/2014/main" id="{61EA7BB3-22BA-A872-9D2E-A0B7F8A3985C}"/>
                </a:ext>
              </a:extLst>
            </p:cNvPr>
            <p:cNvCxnSpPr>
              <a:cxnSpLocks/>
            </p:cNvCxnSpPr>
            <p:nvPr/>
          </p:nvCxnSpPr>
          <p:spPr>
            <a:xfrm>
              <a:off x="9315450" y="4741872"/>
              <a:ext cx="241300" cy="0"/>
            </a:xfrm>
            <a:prstGeom prst="line">
              <a:avLst/>
            </a:prstGeom>
            <a:grpFill/>
            <a:ln w="34925">
              <a:solidFill>
                <a:srgbClr val="20876D">
                  <a:alpha val="80000"/>
                </a:srgbClr>
              </a:solidFill>
            </a:ln>
          </p:spPr>
          <p:style>
            <a:lnRef idx="1">
              <a:schemeClr val="accent1"/>
            </a:lnRef>
            <a:fillRef idx="0">
              <a:schemeClr val="accent1"/>
            </a:fillRef>
            <a:effectRef idx="0">
              <a:schemeClr val="accent1"/>
            </a:effectRef>
            <a:fontRef idx="minor">
              <a:schemeClr val="tx1"/>
            </a:fontRef>
          </p:style>
        </p:cxnSp>
      </p:grpSp>
      <p:cxnSp>
        <p:nvCxnSpPr>
          <p:cNvPr id="11" name="直線接點 10">
            <a:extLst>
              <a:ext uri="{FF2B5EF4-FFF2-40B4-BE49-F238E27FC236}">
                <a16:creationId xmlns:a16="http://schemas.microsoft.com/office/drawing/2014/main" id="{EFDA456C-EC3E-1E2F-24E7-9E5916EE2512}"/>
              </a:ext>
            </a:extLst>
          </p:cNvPr>
          <p:cNvCxnSpPr>
            <a:cxnSpLocks/>
          </p:cNvCxnSpPr>
          <p:nvPr/>
        </p:nvCxnSpPr>
        <p:spPr>
          <a:xfrm>
            <a:off x="757543" y="78561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pic>
        <p:nvPicPr>
          <p:cNvPr id="12" name="Picture 2" descr="Amazon.com: Tears Naturale II: Health &amp; Personal Care">
            <a:extLst>
              <a:ext uri="{FF2B5EF4-FFF2-40B4-BE49-F238E27FC236}">
                <a16:creationId xmlns:a16="http://schemas.microsoft.com/office/drawing/2014/main" id="{0B38312C-B2E5-92E6-8FEB-4F4319CEC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5689"/>
            <a:ext cx="2158409" cy="21584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Duratears Naturale Ointment 3.5gm (1's) – MEDICART">
            <a:extLst>
              <a:ext uri="{FF2B5EF4-FFF2-40B4-BE49-F238E27FC236}">
                <a16:creationId xmlns:a16="http://schemas.microsoft.com/office/drawing/2014/main" id="{35189D64-DA03-A813-4B20-F834F96B1E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562" y="256543"/>
            <a:ext cx="2346362" cy="23463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愛特淚點眼液Artelac Eye Drops - 武昌貿易有限公司">
            <a:extLst>
              <a:ext uri="{FF2B5EF4-FFF2-40B4-BE49-F238E27FC236}">
                <a16:creationId xmlns:a16="http://schemas.microsoft.com/office/drawing/2014/main" id="{2B9D3DA5-98F1-ECD3-8077-0504050852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5855" y="40679"/>
            <a:ext cx="1876425" cy="25622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Systane 視舒坦人工淚液系列| 愛爾康日拋隱形眼鏡">
            <a:extLst>
              <a:ext uri="{FF2B5EF4-FFF2-40B4-BE49-F238E27FC236}">
                <a16:creationId xmlns:a16="http://schemas.microsoft.com/office/drawing/2014/main" id="{483FDBF4-C8DD-5A80-7DDC-27560F662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2952" y="40679"/>
            <a:ext cx="2324538" cy="26029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Systane 視舒坦人工淚液系列| 愛爾康日拋隱形眼鏡">
            <a:extLst>
              <a:ext uri="{FF2B5EF4-FFF2-40B4-BE49-F238E27FC236}">
                <a16:creationId xmlns:a16="http://schemas.microsoft.com/office/drawing/2014/main" id="{CBDF58A7-FCAC-3232-E5CA-4ED3C3F68C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1962" y="123377"/>
            <a:ext cx="2438848" cy="24388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NEW* Optive Fusion + Lubricant Eye Drops 20ml (2 x 10ml) for Dry Eye Drops  | eBay">
            <a:extLst>
              <a:ext uri="{FF2B5EF4-FFF2-40B4-BE49-F238E27FC236}">
                <a16:creationId xmlns:a16="http://schemas.microsoft.com/office/drawing/2014/main" id="{B547EBEE-63B6-B2D7-F39D-6349799110D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0367"/>
          <a:stretch/>
        </p:blipFill>
        <p:spPr bwMode="auto">
          <a:xfrm>
            <a:off x="9930810" y="149098"/>
            <a:ext cx="2019300" cy="2561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AMO 冰藍嬌生冰藍高水份隱形眼鏡潤濕液10ml | 屈臣氏Watsons">
            <a:extLst>
              <a:ext uri="{FF2B5EF4-FFF2-40B4-BE49-F238E27FC236}">
                <a16:creationId xmlns:a16="http://schemas.microsoft.com/office/drawing/2014/main" id="{2B5CBE04-AAA2-BBA5-D26C-85048BD2FCC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454" t="15567" r="25842" b="13849"/>
          <a:stretch/>
        </p:blipFill>
        <p:spPr bwMode="auto">
          <a:xfrm>
            <a:off x="116959" y="2849713"/>
            <a:ext cx="1918194" cy="23463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Product">
            <a:extLst>
              <a:ext uri="{FF2B5EF4-FFF2-40B4-BE49-F238E27FC236}">
                <a16:creationId xmlns:a16="http://schemas.microsoft.com/office/drawing/2014/main" id="{A60E1A50-A427-0EAC-FF38-B1BF33A2E8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2261" y="2623758"/>
            <a:ext cx="2681177" cy="26811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愛力根麗眼舒Allergan Refresh Contacts隱形眼鏡潤濕液(15ml)-量多價格優惠| 蝦皮購物">
            <a:extLst>
              <a:ext uri="{FF2B5EF4-FFF2-40B4-BE49-F238E27FC236}">
                <a16:creationId xmlns:a16="http://schemas.microsoft.com/office/drawing/2014/main" id="{65DA4870-660C-D686-E90B-6F0B2C4C3F6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25615" y="284971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Allergan Refresh Plus Lubricant Eye Drops (0.4ml x 30s) – PHarMed Import &amp;  Export Pte Ltd">
            <a:extLst>
              <a:ext uri="{FF2B5EF4-FFF2-40B4-BE49-F238E27FC236}">
                <a16:creationId xmlns:a16="http://schemas.microsoft.com/office/drawing/2014/main" id="{80682685-2A05-ECC2-BDB3-A294D9718C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14716" y="2657129"/>
            <a:ext cx="2614434" cy="26144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2" descr="Celluvisc">
            <a:extLst>
              <a:ext uri="{FF2B5EF4-FFF2-40B4-BE49-F238E27FC236}">
                <a16:creationId xmlns:a16="http://schemas.microsoft.com/office/drawing/2014/main" id="{A7AE82F0-DB0B-F7D8-F630-3EEB1466357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1166" t="20884" r="22139" b="11582"/>
          <a:stretch/>
        </p:blipFill>
        <p:spPr bwMode="auto">
          <a:xfrm>
            <a:off x="9357761" y="2983307"/>
            <a:ext cx="2470138" cy="18759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人工淚液_本院用藥百寶箱_衛教百寶箱| 上明眼科診所-值得信賴的優質眼科">
            <a:extLst>
              <a:ext uri="{FF2B5EF4-FFF2-40B4-BE49-F238E27FC236}">
                <a16:creationId xmlns:a16="http://schemas.microsoft.com/office/drawing/2014/main" id="{572A0997-2AAA-7957-78D6-55EA374AF2D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8631" y="5196076"/>
            <a:ext cx="2905125" cy="15716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Liposic Eye gel 10g – Medipharm Online">
            <a:extLst>
              <a:ext uri="{FF2B5EF4-FFF2-40B4-BE49-F238E27FC236}">
                <a16:creationId xmlns:a16="http://schemas.microsoft.com/office/drawing/2014/main" id="{97E53FFD-2B03-E2C6-4BA0-FF59E11B4F8F}"/>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0440" b="21969"/>
          <a:stretch/>
        </p:blipFill>
        <p:spPr bwMode="auto">
          <a:xfrm>
            <a:off x="3197010" y="4992838"/>
            <a:ext cx="2853151" cy="16431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溫士頓醫藥股份有限公司">
            <a:extLst>
              <a:ext uri="{FF2B5EF4-FFF2-40B4-BE49-F238E27FC236}">
                <a16:creationId xmlns:a16="http://schemas.microsoft.com/office/drawing/2014/main" id="{074FAADE-B35E-FC96-FD3D-38CDD1022914}"/>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3804" r="2803" b="32807"/>
          <a:stretch/>
        </p:blipFill>
        <p:spPr bwMode="auto">
          <a:xfrm>
            <a:off x="6573443" y="4940674"/>
            <a:ext cx="2853150" cy="9757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0" descr="三總藥品明細">
            <a:extLst>
              <a:ext uri="{FF2B5EF4-FFF2-40B4-BE49-F238E27FC236}">
                <a16:creationId xmlns:a16="http://schemas.microsoft.com/office/drawing/2014/main" id="{F5392DC3-C720-AEAC-1AE1-F7F0E9986B9D}"/>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8525" t="15716" r="-2750" b="50000"/>
          <a:stretch/>
        </p:blipFill>
        <p:spPr bwMode="auto">
          <a:xfrm>
            <a:off x="6486666" y="5916426"/>
            <a:ext cx="2324539" cy="633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德国DC】HYLO-COMOD 眼药水2X10ml -全球去哪买">
            <a:extLst>
              <a:ext uri="{FF2B5EF4-FFF2-40B4-BE49-F238E27FC236}">
                <a16:creationId xmlns:a16="http://schemas.microsoft.com/office/drawing/2014/main" id="{FAFF4924-C1F7-95C0-9D82-BB494E476F7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34487" y="4859242"/>
            <a:ext cx="1879833" cy="1987106"/>
          </a:xfrm>
          <a:prstGeom prst="rect">
            <a:avLst/>
          </a:prstGeom>
          <a:noFill/>
          <a:extLst>
            <a:ext uri="{909E8E84-426E-40DD-AFC4-6F175D3DCCD1}">
              <a14:hiddenFill xmlns:a14="http://schemas.microsoft.com/office/drawing/2010/main">
                <a:solidFill>
                  <a:srgbClr val="FFFFFF"/>
                </a:solidFill>
              </a14:hiddenFill>
            </a:ext>
          </a:extLst>
        </p:spPr>
      </p:pic>
      <p:sp>
        <p:nvSpPr>
          <p:cNvPr id="32" name="文字方塊 31">
            <a:extLst>
              <a:ext uri="{FF2B5EF4-FFF2-40B4-BE49-F238E27FC236}">
                <a16:creationId xmlns:a16="http://schemas.microsoft.com/office/drawing/2014/main" id="{44B55632-756B-E6C1-F2CC-FA8F1B025C99}"/>
              </a:ext>
            </a:extLst>
          </p:cNvPr>
          <p:cNvSpPr txBox="1"/>
          <p:nvPr/>
        </p:nvSpPr>
        <p:spPr>
          <a:xfrm>
            <a:off x="3505970" y="2828836"/>
            <a:ext cx="5180061" cy="1328023"/>
          </a:xfrm>
          <a:prstGeom prst="roundRect">
            <a:avLst/>
          </a:prstGeom>
          <a:solidFill>
            <a:schemeClr val="bg1"/>
          </a:solidFill>
        </p:spPr>
        <p:txBody>
          <a:bodyPr wrap="square" rtlCol="0">
            <a:spAutoFit/>
          </a:bodyPr>
          <a:lstStyle/>
          <a:p>
            <a:pPr algn="ctr"/>
            <a:r>
              <a:rPr lang="zh-TW" altLang="en-US" sz="7200" b="1" dirty="0">
                <a:solidFill>
                  <a:schemeClr val="accent5">
                    <a:lumMod val="75000"/>
                  </a:schemeClr>
                </a:solidFill>
              </a:rPr>
              <a:t>來 背起來</a:t>
            </a:r>
          </a:p>
        </p:txBody>
      </p:sp>
      <p:pic>
        <p:nvPicPr>
          <p:cNvPr id="33" name="Picture 2">
            <a:extLst>
              <a:ext uri="{FF2B5EF4-FFF2-40B4-BE49-F238E27FC236}">
                <a16:creationId xmlns:a16="http://schemas.microsoft.com/office/drawing/2014/main" id="{4393EEE8-5175-AA7E-EFFF-C634B7DBB66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471838" y="90299"/>
            <a:ext cx="6783572" cy="6670513"/>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群組 33">
            <a:extLst>
              <a:ext uri="{FF2B5EF4-FFF2-40B4-BE49-F238E27FC236}">
                <a16:creationId xmlns:a16="http://schemas.microsoft.com/office/drawing/2014/main" id="{57962300-95D7-912F-6BF2-54ECCBC0D048}"/>
              </a:ext>
            </a:extLst>
          </p:cNvPr>
          <p:cNvGrpSpPr/>
          <p:nvPr/>
        </p:nvGrpSpPr>
        <p:grpSpPr>
          <a:xfrm>
            <a:off x="0" y="0"/>
            <a:ext cx="12192000" cy="6858000"/>
            <a:chOff x="0" y="0"/>
            <a:chExt cx="12192000" cy="6858000"/>
          </a:xfrm>
        </p:grpSpPr>
        <p:sp>
          <p:nvSpPr>
            <p:cNvPr id="35" name="矩形 34">
              <a:extLst>
                <a:ext uri="{FF2B5EF4-FFF2-40B4-BE49-F238E27FC236}">
                  <a16:creationId xmlns:a16="http://schemas.microsoft.com/office/drawing/2014/main" id="{69625D46-2F61-EFA3-300D-919749D4FE33}"/>
                </a:ext>
              </a:extLst>
            </p:cNvPr>
            <p:cNvSpPr/>
            <p:nvPr/>
          </p:nvSpPr>
          <p:spPr>
            <a:xfrm>
              <a:off x="0" y="0"/>
              <a:ext cx="12192000" cy="6858000"/>
            </a:xfrm>
            <a:prstGeom prst="rect">
              <a:avLst/>
            </a:prstGeom>
            <a:solidFill>
              <a:schemeClr val="tx1">
                <a:alpha val="56000"/>
              </a:schemeClr>
            </a:solidFill>
            <a:ln w="6350" cap="flat">
              <a:solidFill>
                <a:sysClr val="window" lastClr="FFFFFF">
                  <a:lumMod val="85000"/>
                </a:sysClr>
              </a:solidFill>
              <a:prstDash val="solid"/>
              <a:miter/>
            </a:ln>
            <a:effectLst>
              <a:outerShdw blurRad="254000" dist="127000" dir="2700000" algn="tl" rotWithShape="0">
                <a:sysClr val="windowText" lastClr="000000">
                  <a:alpha val="15000"/>
                </a:sys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zh-TW" altLang="en-US" sz="2800" b="1" i="0" u="none" strike="noStrike" kern="0" cap="none" spc="0" normalizeH="0" baseline="0" noProof="0" dirty="0">
                <a:ln>
                  <a:noFill/>
                </a:ln>
                <a:solidFill>
                  <a:prstClr val="white"/>
                </a:solidFill>
                <a:effectLst/>
                <a:uLnTx/>
                <a:uFillTx/>
                <a:latin typeface="源石黑體 B" panose="020B0800000000000000" pitchFamily="34" charset="-120"/>
                <a:ea typeface="源石黑體 B" panose="020B0800000000000000" pitchFamily="34" charset="-120"/>
              </a:endParaRPr>
            </a:p>
          </p:txBody>
        </p:sp>
        <p:pic>
          <p:nvPicPr>
            <p:cNvPr id="36" name="圖形 35" descr="鎖">
              <a:extLst>
                <a:ext uri="{FF2B5EF4-FFF2-40B4-BE49-F238E27FC236}">
                  <a16:creationId xmlns:a16="http://schemas.microsoft.com/office/drawing/2014/main" id="{9E03048A-7787-E7AC-26D1-309197936BE5}"/>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5638800" y="2971800"/>
              <a:ext cx="914400" cy="914400"/>
            </a:xfrm>
            <a:prstGeom prst="rect">
              <a:avLst/>
            </a:prstGeom>
          </p:spPr>
        </p:pic>
      </p:grpSp>
      <p:sp>
        <p:nvSpPr>
          <p:cNvPr id="37" name="文字方塊 36">
            <a:extLst>
              <a:ext uri="{FF2B5EF4-FFF2-40B4-BE49-F238E27FC236}">
                <a16:creationId xmlns:a16="http://schemas.microsoft.com/office/drawing/2014/main" id="{679628A2-FDFE-2A47-C38F-79F481C6B8CA}"/>
              </a:ext>
            </a:extLst>
          </p:cNvPr>
          <p:cNvSpPr txBox="1"/>
          <p:nvPr/>
        </p:nvSpPr>
        <p:spPr>
          <a:xfrm>
            <a:off x="3661766" y="3830620"/>
            <a:ext cx="4695042" cy="584775"/>
          </a:xfrm>
          <a:prstGeom prst="rect">
            <a:avLst/>
          </a:prstGeom>
          <a:noFill/>
        </p:spPr>
        <p:txBody>
          <a:bodyPr wrap="square" rtlCol="0">
            <a:spAutoFit/>
          </a:bodyPr>
          <a:lstStyle/>
          <a:p>
            <a:pPr algn="ctr"/>
            <a:r>
              <a:rPr lang="en-US" altLang="zh-TW" sz="3200" dirty="0">
                <a:solidFill>
                  <a:srgbClr val="D9D9D9"/>
                </a:solidFill>
                <a:latin typeface="Berlin Sans FB Demi" panose="020E0802020502020306" pitchFamily="34" charset="0"/>
              </a:rPr>
              <a:t>HW –The</a:t>
            </a:r>
            <a:r>
              <a:rPr lang="zh-TW" altLang="en-US" sz="3200" dirty="0">
                <a:solidFill>
                  <a:srgbClr val="D9D9D9"/>
                </a:solidFill>
                <a:latin typeface="Berlin Sans FB Demi" panose="020E0802020502020306" pitchFamily="34" charset="0"/>
              </a:rPr>
              <a:t> </a:t>
            </a:r>
            <a:r>
              <a:rPr lang="en-US" altLang="zh-TW" sz="3200" dirty="0">
                <a:solidFill>
                  <a:srgbClr val="D9D9D9"/>
                </a:solidFill>
                <a:latin typeface="Berlin Sans FB Demi" panose="020E0802020502020306" pitchFamily="34" charset="0"/>
              </a:rPr>
              <a:t>Fur of the Eyes </a:t>
            </a:r>
            <a:endParaRPr lang="zh-TW" altLang="en-US" sz="3200" dirty="0">
              <a:solidFill>
                <a:srgbClr val="D9D9D9"/>
              </a:solidFill>
              <a:latin typeface="Berlin Sans FB Demi" panose="020E0802020502020306" pitchFamily="34" charset="0"/>
            </a:endParaRPr>
          </a:p>
        </p:txBody>
      </p:sp>
    </p:spTree>
    <p:custDataLst>
      <p:tags r:id="rId1"/>
    </p:custDataLst>
    <p:extLst>
      <p:ext uri="{BB962C8B-B14F-4D97-AF65-F5344CB8AC3E}">
        <p14:creationId xmlns:p14="http://schemas.microsoft.com/office/powerpoint/2010/main" val="90966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 fill="hold"/>
                                        <p:tgtEl>
                                          <p:spTgt spid="12"/>
                                        </p:tgtEl>
                                        <p:attrNameLst>
                                          <p:attrName>ppt_x</p:attrName>
                                        </p:attrNameLst>
                                      </p:cBhvr>
                                      <p:tavLst>
                                        <p:tav tm="0">
                                          <p:val>
                                            <p:strVal val="0-#ppt_w/2"/>
                                          </p:val>
                                        </p:tav>
                                        <p:tav tm="100000">
                                          <p:val>
                                            <p:strVal val="#ppt_x"/>
                                          </p:val>
                                        </p:tav>
                                      </p:tavLst>
                                    </p:anim>
                                    <p:anim calcmode="lin" valueType="num">
                                      <p:cBhvr additive="base">
                                        <p:cTn id="8" dur="1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
                            </p:stCondLst>
                            <p:childTnLst>
                              <p:par>
                                <p:cTn id="10" presetID="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250" fill="hold"/>
                                        <p:tgtEl>
                                          <p:spTgt spid="15"/>
                                        </p:tgtEl>
                                        <p:attrNameLst>
                                          <p:attrName>ppt_x</p:attrName>
                                        </p:attrNameLst>
                                      </p:cBhvr>
                                      <p:tavLst>
                                        <p:tav tm="0">
                                          <p:val>
                                            <p:strVal val="0-#ppt_w/2"/>
                                          </p:val>
                                        </p:tav>
                                        <p:tav tm="100000">
                                          <p:val>
                                            <p:strVal val="#ppt_x"/>
                                          </p:val>
                                        </p:tav>
                                      </p:tavLst>
                                    </p:anim>
                                    <p:anim calcmode="lin" valueType="num">
                                      <p:cBhvr additive="base">
                                        <p:cTn id="13" dur="25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260"/>
                            </p:stCondLst>
                            <p:childTnLst>
                              <p:par>
                                <p:cTn id="15" presetID="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250" fill="hold"/>
                                        <p:tgtEl>
                                          <p:spTgt spid="16"/>
                                        </p:tgtEl>
                                        <p:attrNameLst>
                                          <p:attrName>ppt_x</p:attrName>
                                        </p:attrNameLst>
                                      </p:cBhvr>
                                      <p:tavLst>
                                        <p:tav tm="0">
                                          <p:val>
                                            <p:strVal val="0-#ppt_w/2"/>
                                          </p:val>
                                        </p:tav>
                                        <p:tav tm="100000">
                                          <p:val>
                                            <p:strVal val="#ppt_x"/>
                                          </p:val>
                                        </p:tav>
                                      </p:tavLst>
                                    </p:anim>
                                    <p:anim calcmode="lin" valueType="num">
                                      <p:cBhvr additive="base">
                                        <p:cTn id="18" dur="25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510"/>
                            </p:stCondLst>
                            <p:childTnLst>
                              <p:par>
                                <p:cTn id="20" presetID="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250" fill="hold"/>
                                        <p:tgtEl>
                                          <p:spTgt spid="19"/>
                                        </p:tgtEl>
                                        <p:attrNameLst>
                                          <p:attrName>ppt_x</p:attrName>
                                        </p:attrNameLst>
                                      </p:cBhvr>
                                      <p:tavLst>
                                        <p:tav tm="0">
                                          <p:val>
                                            <p:strVal val="0-#ppt_w/2"/>
                                          </p:val>
                                        </p:tav>
                                        <p:tav tm="100000">
                                          <p:val>
                                            <p:strVal val="#ppt_x"/>
                                          </p:val>
                                        </p:tav>
                                      </p:tavLst>
                                    </p:anim>
                                    <p:anim calcmode="lin" valueType="num">
                                      <p:cBhvr additive="base">
                                        <p:cTn id="23" dur="25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760"/>
                            </p:stCondLst>
                            <p:childTnLst>
                              <p:par>
                                <p:cTn id="25" presetID="2" presetClass="entr" presetSubtype="8"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250" fill="hold"/>
                                        <p:tgtEl>
                                          <p:spTgt spid="20"/>
                                        </p:tgtEl>
                                        <p:attrNameLst>
                                          <p:attrName>ppt_x</p:attrName>
                                        </p:attrNameLst>
                                      </p:cBhvr>
                                      <p:tavLst>
                                        <p:tav tm="0">
                                          <p:val>
                                            <p:strVal val="0-#ppt_w/2"/>
                                          </p:val>
                                        </p:tav>
                                        <p:tav tm="100000">
                                          <p:val>
                                            <p:strVal val="#ppt_x"/>
                                          </p:val>
                                        </p:tav>
                                      </p:tavLst>
                                    </p:anim>
                                    <p:anim calcmode="lin" valueType="num">
                                      <p:cBhvr additive="base">
                                        <p:cTn id="28" dur="250" fill="hold"/>
                                        <p:tgtEl>
                                          <p:spTgt spid="20"/>
                                        </p:tgtEl>
                                        <p:attrNameLst>
                                          <p:attrName>ppt_y</p:attrName>
                                        </p:attrNameLst>
                                      </p:cBhvr>
                                      <p:tavLst>
                                        <p:tav tm="0">
                                          <p:val>
                                            <p:strVal val="#ppt_y"/>
                                          </p:val>
                                        </p:tav>
                                        <p:tav tm="100000">
                                          <p:val>
                                            <p:strVal val="#ppt_y"/>
                                          </p:val>
                                        </p:tav>
                                      </p:tavLst>
                                    </p:anim>
                                  </p:childTnLst>
                                </p:cTn>
                              </p:par>
                            </p:childTnLst>
                          </p:cTn>
                        </p:par>
                        <p:par>
                          <p:cTn id="29" fill="hold">
                            <p:stCondLst>
                              <p:cond delay="1010"/>
                            </p:stCondLst>
                            <p:childTnLst>
                              <p:par>
                                <p:cTn id="30" presetID="2" presetClass="entr" presetSubtype="8"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250" fill="hold"/>
                                        <p:tgtEl>
                                          <p:spTgt spid="21"/>
                                        </p:tgtEl>
                                        <p:attrNameLst>
                                          <p:attrName>ppt_x</p:attrName>
                                        </p:attrNameLst>
                                      </p:cBhvr>
                                      <p:tavLst>
                                        <p:tav tm="0">
                                          <p:val>
                                            <p:strVal val="0-#ppt_w/2"/>
                                          </p:val>
                                        </p:tav>
                                        <p:tav tm="100000">
                                          <p:val>
                                            <p:strVal val="#ppt_x"/>
                                          </p:val>
                                        </p:tav>
                                      </p:tavLst>
                                    </p:anim>
                                    <p:anim calcmode="lin" valueType="num">
                                      <p:cBhvr additive="base">
                                        <p:cTn id="33" dur="250" fill="hold"/>
                                        <p:tgtEl>
                                          <p:spTgt spid="21"/>
                                        </p:tgtEl>
                                        <p:attrNameLst>
                                          <p:attrName>ppt_y</p:attrName>
                                        </p:attrNameLst>
                                      </p:cBhvr>
                                      <p:tavLst>
                                        <p:tav tm="0">
                                          <p:val>
                                            <p:strVal val="#ppt_y"/>
                                          </p:val>
                                        </p:tav>
                                        <p:tav tm="100000">
                                          <p:val>
                                            <p:strVal val="#ppt_y"/>
                                          </p:val>
                                        </p:tav>
                                      </p:tavLst>
                                    </p:anim>
                                  </p:childTnLst>
                                </p:cTn>
                              </p:par>
                            </p:childTnLst>
                          </p:cTn>
                        </p:par>
                        <p:par>
                          <p:cTn id="34" fill="hold">
                            <p:stCondLst>
                              <p:cond delay="1260"/>
                            </p:stCondLst>
                            <p:childTnLst>
                              <p:par>
                                <p:cTn id="35" presetID="2" presetClass="entr" presetSubtype="8"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10" fill="hold"/>
                                        <p:tgtEl>
                                          <p:spTgt spid="22"/>
                                        </p:tgtEl>
                                        <p:attrNameLst>
                                          <p:attrName>ppt_x</p:attrName>
                                        </p:attrNameLst>
                                      </p:cBhvr>
                                      <p:tavLst>
                                        <p:tav tm="0">
                                          <p:val>
                                            <p:strVal val="0-#ppt_w/2"/>
                                          </p:val>
                                        </p:tav>
                                        <p:tav tm="100000">
                                          <p:val>
                                            <p:strVal val="#ppt_x"/>
                                          </p:val>
                                        </p:tav>
                                      </p:tavLst>
                                    </p:anim>
                                    <p:anim calcmode="lin" valueType="num">
                                      <p:cBhvr additive="base">
                                        <p:cTn id="38" dur="10" fill="hold"/>
                                        <p:tgtEl>
                                          <p:spTgt spid="22"/>
                                        </p:tgtEl>
                                        <p:attrNameLst>
                                          <p:attrName>ppt_y</p:attrName>
                                        </p:attrNameLst>
                                      </p:cBhvr>
                                      <p:tavLst>
                                        <p:tav tm="0">
                                          <p:val>
                                            <p:strVal val="#ppt_y"/>
                                          </p:val>
                                        </p:tav>
                                        <p:tav tm="100000">
                                          <p:val>
                                            <p:strVal val="#ppt_y"/>
                                          </p:val>
                                        </p:tav>
                                      </p:tavLst>
                                    </p:anim>
                                  </p:childTnLst>
                                </p:cTn>
                              </p:par>
                            </p:childTnLst>
                          </p:cTn>
                        </p:par>
                        <p:par>
                          <p:cTn id="39" fill="hold">
                            <p:stCondLst>
                              <p:cond delay="1270"/>
                            </p:stCondLst>
                            <p:childTnLst>
                              <p:par>
                                <p:cTn id="40" presetID="2"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250" fill="hold"/>
                                        <p:tgtEl>
                                          <p:spTgt spid="23"/>
                                        </p:tgtEl>
                                        <p:attrNameLst>
                                          <p:attrName>ppt_x</p:attrName>
                                        </p:attrNameLst>
                                      </p:cBhvr>
                                      <p:tavLst>
                                        <p:tav tm="0">
                                          <p:val>
                                            <p:strVal val="0-#ppt_w/2"/>
                                          </p:val>
                                        </p:tav>
                                        <p:tav tm="100000">
                                          <p:val>
                                            <p:strVal val="#ppt_x"/>
                                          </p:val>
                                        </p:tav>
                                      </p:tavLst>
                                    </p:anim>
                                    <p:anim calcmode="lin" valueType="num">
                                      <p:cBhvr additive="base">
                                        <p:cTn id="43" dur="250" fill="hold"/>
                                        <p:tgtEl>
                                          <p:spTgt spid="23"/>
                                        </p:tgtEl>
                                        <p:attrNameLst>
                                          <p:attrName>ppt_y</p:attrName>
                                        </p:attrNameLst>
                                      </p:cBhvr>
                                      <p:tavLst>
                                        <p:tav tm="0">
                                          <p:val>
                                            <p:strVal val="#ppt_y"/>
                                          </p:val>
                                        </p:tav>
                                        <p:tav tm="100000">
                                          <p:val>
                                            <p:strVal val="#ppt_y"/>
                                          </p:val>
                                        </p:tav>
                                      </p:tavLst>
                                    </p:anim>
                                  </p:childTnLst>
                                </p:cTn>
                              </p:par>
                            </p:childTnLst>
                          </p:cTn>
                        </p:par>
                        <p:par>
                          <p:cTn id="44" fill="hold">
                            <p:stCondLst>
                              <p:cond delay="1520"/>
                            </p:stCondLst>
                            <p:childTnLst>
                              <p:par>
                                <p:cTn id="45" presetID="2" presetClass="entr" presetSubtype="8"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250" fill="hold"/>
                                        <p:tgtEl>
                                          <p:spTgt spid="24"/>
                                        </p:tgtEl>
                                        <p:attrNameLst>
                                          <p:attrName>ppt_x</p:attrName>
                                        </p:attrNameLst>
                                      </p:cBhvr>
                                      <p:tavLst>
                                        <p:tav tm="0">
                                          <p:val>
                                            <p:strVal val="0-#ppt_w/2"/>
                                          </p:val>
                                        </p:tav>
                                        <p:tav tm="100000">
                                          <p:val>
                                            <p:strVal val="#ppt_x"/>
                                          </p:val>
                                        </p:tav>
                                      </p:tavLst>
                                    </p:anim>
                                    <p:anim calcmode="lin" valueType="num">
                                      <p:cBhvr additive="base">
                                        <p:cTn id="48" dur="250" fill="hold"/>
                                        <p:tgtEl>
                                          <p:spTgt spid="24"/>
                                        </p:tgtEl>
                                        <p:attrNameLst>
                                          <p:attrName>ppt_y</p:attrName>
                                        </p:attrNameLst>
                                      </p:cBhvr>
                                      <p:tavLst>
                                        <p:tav tm="0">
                                          <p:val>
                                            <p:strVal val="#ppt_y"/>
                                          </p:val>
                                        </p:tav>
                                        <p:tav tm="100000">
                                          <p:val>
                                            <p:strVal val="#ppt_y"/>
                                          </p:val>
                                        </p:tav>
                                      </p:tavLst>
                                    </p:anim>
                                  </p:childTnLst>
                                </p:cTn>
                              </p:par>
                            </p:childTnLst>
                          </p:cTn>
                        </p:par>
                        <p:par>
                          <p:cTn id="49" fill="hold">
                            <p:stCondLst>
                              <p:cond delay="1770"/>
                            </p:stCondLst>
                            <p:childTnLst>
                              <p:par>
                                <p:cTn id="50" presetID="2" presetClass="entr" presetSubtype="8" fill="hold" nodeType="after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250" fill="hold"/>
                                        <p:tgtEl>
                                          <p:spTgt spid="25"/>
                                        </p:tgtEl>
                                        <p:attrNameLst>
                                          <p:attrName>ppt_x</p:attrName>
                                        </p:attrNameLst>
                                      </p:cBhvr>
                                      <p:tavLst>
                                        <p:tav tm="0">
                                          <p:val>
                                            <p:strVal val="0-#ppt_w/2"/>
                                          </p:val>
                                        </p:tav>
                                        <p:tav tm="100000">
                                          <p:val>
                                            <p:strVal val="#ppt_x"/>
                                          </p:val>
                                        </p:tav>
                                      </p:tavLst>
                                    </p:anim>
                                    <p:anim calcmode="lin" valueType="num">
                                      <p:cBhvr additive="base">
                                        <p:cTn id="53" dur="250" fill="hold"/>
                                        <p:tgtEl>
                                          <p:spTgt spid="25"/>
                                        </p:tgtEl>
                                        <p:attrNameLst>
                                          <p:attrName>ppt_y</p:attrName>
                                        </p:attrNameLst>
                                      </p:cBhvr>
                                      <p:tavLst>
                                        <p:tav tm="0">
                                          <p:val>
                                            <p:strVal val="#ppt_y"/>
                                          </p:val>
                                        </p:tav>
                                        <p:tav tm="100000">
                                          <p:val>
                                            <p:strVal val="#ppt_y"/>
                                          </p:val>
                                        </p:tav>
                                      </p:tavLst>
                                    </p:anim>
                                  </p:childTnLst>
                                </p:cTn>
                              </p:par>
                            </p:childTnLst>
                          </p:cTn>
                        </p:par>
                        <p:par>
                          <p:cTn id="54" fill="hold">
                            <p:stCondLst>
                              <p:cond delay="2020"/>
                            </p:stCondLst>
                            <p:childTnLst>
                              <p:par>
                                <p:cTn id="55" presetID="2" presetClass="entr" presetSubtype="8"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250" fill="hold"/>
                                        <p:tgtEl>
                                          <p:spTgt spid="26"/>
                                        </p:tgtEl>
                                        <p:attrNameLst>
                                          <p:attrName>ppt_x</p:attrName>
                                        </p:attrNameLst>
                                      </p:cBhvr>
                                      <p:tavLst>
                                        <p:tav tm="0">
                                          <p:val>
                                            <p:strVal val="0-#ppt_w/2"/>
                                          </p:val>
                                        </p:tav>
                                        <p:tav tm="100000">
                                          <p:val>
                                            <p:strVal val="#ppt_x"/>
                                          </p:val>
                                        </p:tav>
                                      </p:tavLst>
                                    </p:anim>
                                    <p:anim calcmode="lin" valueType="num">
                                      <p:cBhvr additive="base">
                                        <p:cTn id="58" dur="250" fill="hold"/>
                                        <p:tgtEl>
                                          <p:spTgt spid="26"/>
                                        </p:tgtEl>
                                        <p:attrNameLst>
                                          <p:attrName>ppt_y</p:attrName>
                                        </p:attrNameLst>
                                      </p:cBhvr>
                                      <p:tavLst>
                                        <p:tav tm="0">
                                          <p:val>
                                            <p:strVal val="#ppt_y"/>
                                          </p:val>
                                        </p:tav>
                                        <p:tav tm="100000">
                                          <p:val>
                                            <p:strVal val="#ppt_y"/>
                                          </p:val>
                                        </p:tav>
                                      </p:tavLst>
                                    </p:anim>
                                  </p:childTnLst>
                                </p:cTn>
                              </p:par>
                            </p:childTnLst>
                          </p:cTn>
                        </p:par>
                        <p:par>
                          <p:cTn id="59" fill="hold">
                            <p:stCondLst>
                              <p:cond delay="2270"/>
                            </p:stCondLst>
                            <p:childTnLst>
                              <p:par>
                                <p:cTn id="60" presetID="2" presetClass="entr" presetSubtype="8" fill="hold" nodeType="after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10" fill="hold"/>
                                        <p:tgtEl>
                                          <p:spTgt spid="27"/>
                                        </p:tgtEl>
                                        <p:attrNameLst>
                                          <p:attrName>ppt_x</p:attrName>
                                        </p:attrNameLst>
                                      </p:cBhvr>
                                      <p:tavLst>
                                        <p:tav tm="0">
                                          <p:val>
                                            <p:strVal val="0-#ppt_w/2"/>
                                          </p:val>
                                        </p:tav>
                                        <p:tav tm="100000">
                                          <p:val>
                                            <p:strVal val="#ppt_x"/>
                                          </p:val>
                                        </p:tav>
                                      </p:tavLst>
                                    </p:anim>
                                    <p:anim calcmode="lin" valueType="num">
                                      <p:cBhvr additive="base">
                                        <p:cTn id="63" dur="10" fill="hold"/>
                                        <p:tgtEl>
                                          <p:spTgt spid="27"/>
                                        </p:tgtEl>
                                        <p:attrNameLst>
                                          <p:attrName>ppt_y</p:attrName>
                                        </p:attrNameLst>
                                      </p:cBhvr>
                                      <p:tavLst>
                                        <p:tav tm="0">
                                          <p:val>
                                            <p:strVal val="#ppt_y"/>
                                          </p:val>
                                        </p:tav>
                                        <p:tav tm="100000">
                                          <p:val>
                                            <p:strVal val="#ppt_y"/>
                                          </p:val>
                                        </p:tav>
                                      </p:tavLst>
                                    </p:anim>
                                  </p:childTnLst>
                                </p:cTn>
                              </p:par>
                            </p:childTnLst>
                          </p:cTn>
                        </p:par>
                        <p:par>
                          <p:cTn id="64" fill="hold">
                            <p:stCondLst>
                              <p:cond delay="2280"/>
                            </p:stCondLst>
                            <p:childTnLst>
                              <p:par>
                                <p:cTn id="65" presetID="2" presetClass="entr" presetSubtype="8"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250" fill="hold"/>
                                        <p:tgtEl>
                                          <p:spTgt spid="28"/>
                                        </p:tgtEl>
                                        <p:attrNameLst>
                                          <p:attrName>ppt_x</p:attrName>
                                        </p:attrNameLst>
                                      </p:cBhvr>
                                      <p:tavLst>
                                        <p:tav tm="0">
                                          <p:val>
                                            <p:strVal val="0-#ppt_w/2"/>
                                          </p:val>
                                        </p:tav>
                                        <p:tav tm="100000">
                                          <p:val>
                                            <p:strVal val="#ppt_x"/>
                                          </p:val>
                                        </p:tav>
                                      </p:tavLst>
                                    </p:anim>
                                    <p:anim calcmode="lin" valueType="num">
                                      <p:cBhvr additive="base">
                                        <p:cTn id="68" dur="250" fill="hold"/>
                                        <p:tgtEl>
                                          <p:spTgt spid="28"/>
                                        </p:tgtEl>
                                        <p:attrNameLst>
                                          <p:attrName>ppt_y</p:attrName>
                                        </p:attrNameLst>
                                      </p:cBhvr>
                                      <p:tavLst>
                                        <p:tav tm="0">
                                          <p:val>
                                            <p:strVal val="#ppt_y"/>
                                          </p:val>
                                        </p:tav>
                                        <p:tav tm="100000">
                                          <p:val>
                                            <p:strVal val="#ppt_y"/>
                                          </p:val>
                                        </p:tav>
                                      </p:tavLst>
                                    </p:anim>
                                  </p:childTnLst>
                                </p:cTn>
                              </p:par>
                            </p:childTnLst>
                          </p:cTn>
                        </p:par>
                        <p:par>
                          <p:cTn id="69" fill="hold">
                            <p:stCondLst>
                              <p:cond delay="2530"/>
                            </p:stCondLst>
                            <p:childTnLst>
                              <p:par>
                                <p:cTn id="70" presetID="2" presetClass="entr" presetSubtype="8" fill="hold" nodeType="after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250" fill="hold"/>
                                        <p:tgtEl>
                                          <p:spTgt spid="30"/>
                                        </p:tgtEl>
                                        <p:attrNameLst>
                                          <p:attrName>ppt_x</p:attrName>
                                        </p:attrNameLst>
                                      </p:cBhvr>
                                      <p:tavLst>
                                        <p:tav tm="0">
                                          <p:val>
                                            <p:strVal val="0-#ppt_w/2"/>
                                          </p:val>
                                        </p:tav>
                                        <p:tav tm="100000">
                                          <p:val>
                                            <p:strVal val="#ppt_x"/>
                                          </p:val>
                                        </p:tav>
                                      </p:tavLst>
                                    </p:anim>
                                    <p:anim calcmode="lin" valueType="num">
                                      <p:cBhvr additive="base">
                                        <p:cTn id="73" dur="250" fill="hold"/>
                                        <p:tgtEl>
                                          <p:spTgt spid="30"/>
                                        </p:tgtEl>
                                        <p:attrNameLst>
                                          <p:attrName>ppt_y</p:attrName>
                                        </p:attrNameLst>
                                      </p:cBhvr>
                                      <p:tavLst>
                                        <p:tav tm="0">
                                          <p:val>
                                            <p:strVal val="#ppt_y"/>
                                          </p:val>
                                        </p:tav>
                                        <p:tav tm="100000">
                                          <p:val>
                                            <p:strVal val="#ppt_y"/>
                                          </p:val>
                                        </p:tav>
                                      </p:tavLst>
                                    </p:anim>
                                  </p:childTnLst>
                                </p:cTn>
                              </p:par>
                            </p:childTnLst>
                          </p:cTn>
                        </p:par>
                        <p:par>
                          <p:cTn id="74" fill="hold">
                            <p:stCondLst>
                              <p:cond delay="2780"/>
                            </p:stCondLst>
                            <p:childTnLst>
                              <p:par>
                                <p:cTn id="75" presetID="2" presetClass="entr" presetSubtype="8" fill="hold"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additive="base">
                                        <p:cTn id="77" dur="250" fill="hold"/>
                                        <p:tgtEl>
                                          <p:spTgt spid="29"/>
                                        </p:tgtEl>
                                        <p:attrNameLst>
                                          <p:attrName>ppt_x</p:attrName>
                                        </p:attrNameLst>
                                      </p:cBhvr>
                                      <p:tavLst>
                                        <p:tav tm="0">
                                          <p:val>
                                            <p:strVal val="0-#ppt_w/2"/>
                                          </p:val>
                                        </p:tav>
                                        <p:tav tm="100000">
                                          <p:val>
                                            <p:strVal val="#ppt_x"/>
                                          </p:val>
                                        </p:tav>
                                      </p:tavLst>
                                    </p:anim>
                                    <p:anim calcmode="lin" valueType="num">
                                      <p:cBhvr additive="base">
                                        <p:cTn id="78" dur="250" fill="hold"/>
                                        <p:tgtEl>
                                          <p:spTgt spid="29"/>
                                        </p:tgtEl>
                                        <p:attrNameLst>
                                          <p:attrName>ppt_y</p:attrName>
                                        </p:attrNameLst>
                                      </p:cBhvr>
                                      <p:tavLst>
                                        <p:tav tm="0">
                                          <p:val>
                                            <p:strVal val="#ppt_y"/>
                                          </p:val>
                                        </p:tav>
                                        <p:tav tm="100000">
                                          <p:val>
                                            <p:strVal val="#ppt_y"/>
                                          </p:val>
                                        </p:tav>
                                      </p:tavLst>
                                    </p:anim>
                                  </p:childTnLst>
                                </p:cTn>
                              </p:par>
                            </p:childTnLst>
                          </p:cTn>
                        </p:par>
                        <p:par>
                          <p:cTn id="79" fill="hold">
                            <p:stCondLst>
                              <p:cond delay="3030"/>
                            </p:stCondLst>
                            <p:childTnLst>
                              <p:par>
                                <p:cTn id="80" presetID="2" presetClass="entr" presetSubtype="8" fill="hold" nodeType="after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additive="base">
                                        <p:cTn id="82" dur="1250" fill="hold"/>
                                        <p:tgtEl>
                                          <p:spTgt spid="31"/>
                                        </p:tgtEl>
                                        <p:attrNameLst>
                                          <p:attrName>ppt_x</p:attrName>
                                        </p:attrNameLst>
                                      </p:cBhvr>
                                      <p:tavLst>
                                        <p:tav tm="0">
                                          <p:val>
                                            <p:strVal val="0-#ppt_w/2"/>
                                          </p:val>
                                        </p:tav>
                                        <p:tav tm="100000">
                                          <p:val>
                                            <p:strVal val="#ppt_x"/>
                                          </p:val>
                                        </p:tav>
                                      </p:tavLst>
                                    </p:anim>
                                    <p:anim calcmode="lin" valueType="num">
                                      <p:cBhvr additive="base">
                                        <p:cTn id="83" dur="125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1000"/>
                                        <p:tgtEl>
                                          <p:spTgt spid="32"/>
                                        </p:tgtEl>
                                      </p:cBhvr>
                                    </p:animEffect>
                                    <p:anim calcmode="lin" valueType="num">
                                      <p:cBhvr>
                                        <p:cTn id="89" dur="1000" fill="hold"/>
                                        <p:tgtEl>
                                          <p:spTgt spid="32"/>
                                        </p:tgtEl>
                                        <p:attrNameLst>
                                          <p:attrName>ppt_x</p:attrName>
                                        </p:attrNameLst>
                                      </p:cBhvr>
                                      <p:tavLst>
                                        <p:tav tm="0">
                                          <p:val>
                                            <p:strVal val="#ppt_x"/>
                                          </p:val>
                                        </p:tav>
                                        <p:tav tm="100000">
                                          <p:val>
                                            <p:strVal val="#ppt_x"/>
                                          </p:val>
                                        </p:tav>
                                      </p:tavLst>
                                    </p:anim>
                                    <p:anim calcmode="lin" valueType="num">
                                      <p:cBhvr>
                                        <p:cTn id="9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6" presetClass="entr" presetSubtype="32"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circle(out)">
                                      <p:cBhvr>
                                        <p:cTn id="95" dur="1000"/>
                                        <p:tgtEl>
                                          <p:spTgt spid="33"/>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37" fill="hold"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barn(outVertical)">
                                      <p:cBhvr>
                                        <p:cTn id="100" dur="500"/>
                                        <p:tgtEl>
                                          <p:spTgt spid="34"/>
                                        </p:tgtEl>
                                      </p:cBhvr>
                                    </p:animEffect>
                                  </p:childTnLst>
                                </p:cTn>
                              </p:par>
                              <p:par>
                                <p:cTn id="101" presetID="16" presetClass="entr" presetSubtype="37"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barn(outVertical)">
                                      <p:cBhvr>
                                        <p:cTn id="10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6A69130-FB0B-1569-E593-397F5A692D69}"/>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文字版面配置區 3">
            <a:extLst>
              <a:ext uri="{FF2B5EF4-FFF2-40B4-BE49-F238E27FC236}">
                <a16:creationId xmlns:a16="http://schemas.microsoft.com/office/drawing/2014/main" id="{5B31C824-433A-409E-A12A-FA2BD04DAE28}"/>
              </a:ext>
            </a:extLst>
          </p:cNvPr>
          <p:cNvSpPr>
            <a:spLocks noGrp="1"/>
          </p:cNvSpPr>
          <p:nvPr>
            <p:ph type="body" sz="half" idx="2"/>
          </p:nvPr>
        </p:nvSpPr>
        <p:spPr>
          <a:xfrm>
            <a:off x="8610600" y="5115781"/>
            <a:ext cx="3200400" cy="1463040"/>
          </a:xfrm>
        </p:spPr>
        <p:txBody>
          <a:bodyPr/>
          <a:lstStyle/>
          <a:p>
            <a:r>
              <a:rPr lang="en-US" altLang="zh-TW" dirty="0">
                <a:latin typeface="Berlin Sans FB Demi" panose="020E0802020502020306" pitchFamily="34" charset="0"/>
              </a:rPr>
              <a:t>Diabetic retinopathy</a:t>
            </a:r>
          </a:p>
          <a:p>
            <a:r>
              <a:rPr lang="en-US" altLang="zh-TW" dirty="0">
                <a:latin typeface="Berlin Sans FB Demi" panose="020E0802020502020306" pitchFamily="34" charset="0"/>
              </a:rPr>
              <a:t>-NDR</a:t>
            </a:r>
          </a:p>
          <a:p>
            <a:r>
              <a:rPr lang="en-US" altLang="zh-TW" dirty="0">
                <a:latin typeface="Berlin Sans FB Demi" panose="020E0802020502020306" pitchFamily="34" charset="0"/>
              </a:rPr>
              <a:t>-NPDR</a:t>
            </a:r>
          </a:p>
          <a:p>
            <a:r>
              <a:rPr lang="en-US" altLang="zh-TW" dirty="0">
                <a:latin typeface="Berlin Sans FB Demi" panose="020E0802020502020306" pitchFamily="34" charset="0"/>
              </a:rPr>
              <a:t>-PDR</a:t>
            </a:r>
            <a:endParaRPr lang="zh-TW" altLang="en-US" dirty="0">
              <a:latin typeface="Berlin Sans FB Demi" panose="020E0802020502020306" pitchFamily="34" charset="0"/>
            </a:endParaRPr>
          </a:p>
        </p:txBody>
      </p:sp>
      <p:sp>
        <p:nvSpPr>
          <p:cNvPr id="3" name="標題 3">
            <a:extLst>
              <a:ext uri="{FF2B5EF4-FFF2-40B4-BE49-F238E27FC236}">
                <a16:creationId xmlns:a16="http://schemas.microsoft.com/office/drawing/2014/main" id="{874B5250-40D3-1783-DDE8-DCD63AC4E6DC}"/>
              </a:ext>
            </a:extLst>
          </p:cNvPr>
          <p:cNvSpPr txBox="1">
            <a:spLocks/>
          </p:cNvSpPr>
          <p:nvPr/>
        </p:nvSpPr>
        <p:spPr>
          <a:xfrm>
            <a:off x="2574759" y="5476461"/>
            <a:ext cx="5596930" cy="766235"/>
          </a:xfrm>
          <a:prstGeom prst="rect">
            <a:avLst/>
          </a:prstGeom>
          <a:solidFill>
            <a:schemeClr val="bg1"/>
          </a:solidFill>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r"/>
            <a:r>
              <a:rPr lang="zh-TW" altLang="en-US" dirty="0">
                <a:latin typeface="Gen Jyuu Gothic P Bold" panose="020B0602020203020207" pitchFamily="34" charset="-120"/>
                <a:ea typeface="Gen Jyuu Gothic P Bold" panose="020B0602020203020207" pitchFamily="34" charset="-120"/>
                <a:cs typeface="Gen Jyuu Gothic P Bold" panose="020B0602020203020207" pitchFamily="34" charset="-120"/>
              </a:rPr>
              <a:t>糖尿病視網膜病變</a:t>
            </a:r>
          </a:p>
        </p:txBody>
      </p:sp>
      <p:cxnSp>
        <p:nvCxnSpPr>
          <p:cNvPr id="6" name="直線接點 5">
            <a:extLst>
              <a:ext uri="{FF2B5EF4-FFF2-40B4-BE49-F238E27FC236}">
                <a16:creationId xmlns:a16="http://schemas.microsoft.com/office/drawing/2014/main" id="{974AA577-2DD1-EDFE-E168-819941A4F543}"/>
              </a:ext>
            </a:extLst>
          </p:cNvPr>
          <p:cNvCxnSpPr>
            <a:cxnSpLocks/>
          </p:cNvCxnSpPr>
          <p:nvPr/>
        </p:nvCxnSpPr>
        <p:spPr>
          <a:xfrm>
            <a:off x="8370124" y="5374861"/>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pic>
        <p:nvPicPr>
          <p:cNvPr id="10" name="圖片 9" hidden="1">
            <a:extLst>
              <a:ext uri="{FF2B5EF4-FFF2-40B4-BE49-F238E27FC236}">
                <a16:creationId xmlns:a16="http://schemas.microsoft.com/office/drawing/2014/main" id="{FA98B4F6-F77F-41F4-A5C3-2A8E69469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53743"/>
            <a:ext cx="12191997" cy="4571999"/>
          </a:xfrm>
          <a:prstGeom prst="rect">
            <a:avLst/>
          </a:prstGeom>
        </p:spPr>
      </p:pic>
      <p:pic>
        <p:nvPicPr>
          <p:cNvPr id="11" name="圖片 10">
            <a:extLst>
              <a:ext uri="{FF2B5EF4-FFF2-40B4-BE49-F238E27FC236}">
                <a16:creationId xmlns:a16="http://schemas.microsoft.com/office/drawing/2014/main" id="{BD213037-21A6-4D0A-313C-4301096582AE}"/>
              </a:ext>
            </a:extLst>
          </p:cNvPr>
          <p:cNvPicPr>
            <a:picLocks noChangeAspect="1"/>
          </p:cNvPicPr>
          <p:nvPr/>
        </p:nvPicPr>
        <p:blipFill>
          <a:blip r:embed="rId4"/>
          <a:srcRect t="42192"/>
          <a:stretch/>
        </p:blipFill>
        <p:spPr>
          <a:xfrm>
            <a:off x="-3048" y="-9571"/>
            <a:ext cx="12192000" cy="4698629"/>
          </a:xfrm>
          <a:prstGeom prst="rect">
            <a:avLst/>
          </a:prstGeom>
        </p:spPr>
      </p:pic>
      <p:pic>
        <p:nvPicPr>
          <p:cNvPr id="19" name="圖片 18">
            <a:extLst>
              <a:ext uri="{FF2B5EF4-FFF2-40B4-BE49-F238E27FC236}">
                <a16:creationId xmlns:a16="http://schemas.microsoft.com/office/drawing/2014/main" id="{920F3CA0-3ADE-126C-653F-F884ECE87FC4}"/>
              </a:ext>
            </a:extLst>
          </p:cNvPr>
          <p:cNvPicPr>
            <a:picLocks noChangeAspect="1"/>
          </p:cNvPicPr>
          <p:nvPr/>
        </p:nvPicPr>
        <p:blipFill>
          <a:blip r:embed="rId5"/>
          <a:stretch>
            <a:fillRect/>
          </a:stretch>
        </p:blipFill>
        <p:spPr>
          <a:xfrm>
            <a:off x="3048" y="-1770847"/>
            <a:ext cx="12188952" cy="8125968"/>
          </a:xfrm>
          <a:prstGeom prst="rect">
            <a:avLst/>
          </a:prstGeom>
        </p:spPr>
      </p:pic>
      <p:pic>
        <p:nvPicPr>
          <p:cNvPr id="21" name="圖片 20">
            <a:extLst>
              <a:ext uri="{FF2B5EF4-FFF2-40B4-BE49-F238E27FC236}">
                <a16:creationId xmlns:a16="http://schemas.microsoft.com/office/drawing/2014/main" id="{6A7462D6-AB31-2BC7-D32C-8E6E564F947D}"/>
              </a:ext>
            </a:extLst>
          </p:cNvPr>
          <p:cNvPicPr>
            <a:picLocks noChangeAspect="1"/>
          </p:cNvPicPr>
          <p:nvPr/>
        </p:nvPicPr>
        <p:blipFill>
          <a:blip r:embed="rId6"/>
          <a:stretch>
            <a:fillRect/>
          </a:stretch>
        </p:blipFill>
        <p:spPr>
          <a:xfrm>
            <a:off x="0" y="4689058"/>
            <a:ext cx="12192000" cy="2154895"/>
          </a:xfrm>
          <a:prstGeom prst="rect">
            <a:avLst/>
          </a:prstGeom>
        </p:spPr>
      </p:pic>
      <p:sp>
        <p:nvSpPr>
          <p:cNvPr id="5" name="文字方塊 4">
            <a:extLst>
              <a:ext uri="{FF2B5EF4-FFF2-40B4-BE49-F238E27FC236}">
                <a16:creationId xmlns:a16="http://schemas.microsoft.com/office/drawing/2014/main" id="{850FED3A-EC62-E96B-9CAB-04ACB2F862F7}"/>
              </a:ext>
            </a:extLst>
          </p:cNvPr>
          <p:cNvSpPr txBox="1"/>
          <p:nvPr/>
        </p:nvSpPr>
        <p:spPr>
          <a:xfrm>
            <a:off x="6467475" y="4643235"/>
            <a:ext cx="8599251" cy="307777"/>
          </a:xfrm>
          <a:prstGeom prst="rect">
            <a:avLst/>
          </a:prstGeom>
          <a:noFill/>
        </p:spPr>
        <p:txBody>
          <a:bodyPr wrap="square">
            <a:spAutoFit/>
          </a:bodyPr>
          <a:lstStyle/>
          <a:p>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Copyright © 2025 </a:t>
            </a:r>
            <a:r>
              <a:rPr lang="zh-TW" altLang="en-US" sz="1400" dirty="0">
                <a:latin typeface="Berlin Sans FB Demi" panose="020E0802020502020306" pitchFamily="34" charset="0"/>
                <a:ea typeface="Gen Jyuu Gothic Bold" panose="020B0602020203020207" pitchFamily="34" charset="-120"/>
                <a:cs typeface="Gen Jyuu Gothic Bold" panose="020B0602020203020207" pitchFamily="34" charset="-120"/>
              </a:rPr>
              <a:t>方知樂學教育有限公司 </a:t>
            </a:r>
            <a:r>
              <a:rPr lang="en-US" altLang="zh-TW" sz="1400" dirty="0" err="1">
                <a:latin typeface="Berlin Sans FB Demi" panose="020E0802020502020306" pitchFamily="34" charset="0"/>
                <a:ea typeface="Gen Jyuu Gothic Bold" panose="020B0602020203020207" pitchFamily="34" charset="-120"/>
                <a:cs typeface="Gen Jyuu Gothic Bold" panose="020B0602020203020207" pitchFamily="34" charset="-120"/>
              </a:rPr>
              <a:t>FunPharm</a:t>
            </a:r>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 All rights reserved.</a:t>
            </a:r>
            <a:endParaRPr lang="zh-TW" altLang="en-US" sz="1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Tree>
    <p:custDataLst>
      <p:tags r:id="rId1"/>
    </p:custDataLst>
    <p:extLst>
      <p:ext uri="{BB962C8B-B14F-4D97-AF65-F5344CB8AC3E}">
        <p14:creationId xmlns:p14="http://schemas.microsoft.com/office/powerpoint/2010/main" val="3603419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7901C-145F-392D-3922-2555D5AD4D71}"/>
            </a:ext>
          </a:extLst>
        </p:cNvPr>
        <p:cNvGrpSpPr/>
        <p:nvPr/>
      </p:nvGrpSpPr>
      <p:grpSpPr>
        <a:xfrm>
          <a:off x="0" y="0"/>
          <a:ext cx="0" cy="0"/>
          <a:chOff x="0" y="0"/>
          <a:chExt cx="0" cy="0"/>
        </a:xfrm>
      </p:grpSpPr>
      <p:sp>
        <p:nvSpPr>
          <p:cNvPr id="21" name="矩形 20">
            <a:extLst>
              <a:ext uri="{FF2B5EF4-FFF2-40B4-BE49-F238E27FC236}">
                <a16:creationId xmlns:a16="http://schemas.microsoft.com/office/drawing/2014/main" id="{D31609EB-98F2-19E0-027E-0119771E78B6}"/>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十字形 26">
            <a:extLst>
              <a:ext uri="{FF2B5EF4-FFF2-40B4-BE49-F238E27FC236}">
                <a16:creationId xmlns:a16="http://schemas.microsoft.com/office/drawing/2014/main" id="{E239B2A6-A49C-934C-8C24-CC25C11991D0}"/>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B37133A2-5079-FAF5-F985-990DAFD1C053}"/>
              </a:ext>
            </a:extLst>
          </p:cNvPr>
          <p:cNvGrpSpPr/>
          <p:nvPr/>
        </p:nvGrpSpPr>
        <p:grpSpPr>
          <a:xfrm>
            <a:off x="11608769" y="101191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70A9D859-2E45-4881-CB58-2ECAFC6BC8C9}"/>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66922014-5D1E-EF39-A9D8-9E282FC293D0}"/>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2087320A-A825-6668-29DD-8453B84ADF15}"/>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446DD03A-D458-DC4F-FE02-F3B7DDEECF96}"/>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B977DD34-5A7F-DF36-F22B-E2D23E549655}"/>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5A14384C-D6F8-5748-531F-3C40A0BB7464}"/>
              </a:ext>
            </a:extLst>
          </p:cNvPr>
          <p:cNvSpPr/>
          <p:nvPr/>
        </p:nvSpPr>
        <p:spPr>
          <a:xfrm flipH="1">
            <a:off x="1440623" y="5817803"/>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grpSp>
        <p:nvGrpSpPr>
          <p:cNvPr id="7" name="群組 6">
            <a:extLst>
              <a:ext uri="{FF2B5EF4-FFF2-40B4-BE49-F238E27FC236}">
                <a16:creationId xmlns:a16="http://schemas.microsoft.com/office/drawing/2014/main" id="{8BD63716-60AD-7FCC-C778-1BD6D5E38CC9}"/>
              </a:ext>
            </a:extLst>
          </p:cNvPr>
          <p:cNvGrpSpPr/>
          <p:nvPr/>
        </p:nvGrpSpPr>
        <p:grpSpPr>
          <a:xfrm>
            <a:off x="-1909302" y="4723778"/>
            <a:ext cx="16010604" cy="3361512"/>
            <a:chOff x="-1234736" y="4723778"/>
            <a:chExt cx="16010604" cy="3361512"/>
          </a:xfrm>
        </p:grpSpPr>
        <p:grpSp>
          <p:nvGrpSpPr>
            <p:cNvPr id="36" name="群組 35">
              <a:extLst>
                <a:ext uri="{FF2B5EF4-FFF2-40B4-BE49-F238E27FC236}">
                  <a16:creationId xmlns:a16="http://schemas.microsoft.com/office/drawing/2014/main" id="{D4C7555A-E706-58DA-2567-BDBD6F4EE813}"/>
                </a:ext>
              </a:extLst>
            </p:cNvPr>
            <p:cNvGrpSpPr>
              <a:grpSpLocks/>
            </p:cNvGrpSpPr>
            <p:nvPr/>
          </p:nvGrpSpPr>
          <p:grpSpPr>
            <a:xfrm>
              <a:off x="-1234736" y="4723778"/>
              <a:ext cx="3356010" cy="3361512"/>
              <a:chOff x="9183091" y="4475589"/>
              <a:chExt cx="2103005" cy="2103005"/>
            </a:xfrm>
            <a:solidFill>
              <a:srgbClr val="0E5B93">
                <a:alpha val="50000"/>
              </a:srgbClr>
            </a:solidFill>
          </p:grpSpPr>
          <p:grpSp>
            <p:nvGrpSpPr>
              <p:cNvPr id="37" name="群組 36">
                <a:extLst>
                  <a:ext uri="{FF2B5EF4-FFF2-40B4-BE49-F238E27FC236}">
                    <a16:creationId xmlns:a16="http://schemas.microsoft.com/office/drawing/2014/main" id="{27707592-6A9F-97E4-32A0-D3219378227C}"/>
                  </a:ext>
                </a:extLst>
              </p:cNvPr>
              <p:cNvGrpSpPr/>
              <p:nvPr/>
            </p:nvGrpSpPr>
            <p:grpSpPr>
              <a:xfrm rot="2700000">
                <a:off x="9183091" y="4475589"/>
                <a:ext cx="2103005" cy="2103005"/>
                <a:chOff x="9285315" y="4586316"/>
                <a:chExt cx="311112" cy="311112"/>
              </a:xfrm>
              <a:grpFill/>
            </p:grpSpPr>
            <p:sp>
              <p:nvSpPr>
                <p:cNvPr id="40" name="圓形: 空心 39">
                  <a:extLst>
                    <a:ext uri="{FF2B5EF4-FFF2-40B4-BE49-F238E27FC236}">
                      <a16:creationId xmlns:a16="http://schemas.microsoft.com/office/drawing/2014/main" id="{BDA78A8D-C7AA-5640-21B4-7362DF2992F0}"/>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1" name="直線接點 40">
                  <a:extLst>
                    <a:ext uri="{FF2B5EF4-FFF2-40B4-BE49-F238E27FC236}">
                      <a16:creationId xmlns:a16="http://schemas.microsoft.com/office/drawing/2014/main" id="{E9A56E56-24CA-5C82-89ED-19B9AE1B4F9F}"/>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8" name="文字方塊 37">
                <a:extLst>
                  <a:ext uri="{FF2B5EF4-FFF2-40B4-BE49-F238E27FC236}">
                    <a16:creationId xmlns:a16="http://schemas.microsoft.com/office/drawing/2014/main" id="{0550AA96-6A4B-F6B2-7372-63AED8E12D48}"/>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39" name="文字方塊 38">
                <a:extLst>
                  <a:ext uri="{FF2B5EF4-FFF2-40B4-BE49-F238E27FC236}">
                    <a16:creationId xmlns:a16="http://schemas.microsoft.com/office/drawing/2014/main" id="{46EB8116-11E9-A37C-DA7A-1F265241CF10}"/>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42" name="群組 41">
              <a:extLst>
                <a:ext uri="{FF2B5EF4-FFF2-40B4-BE49-F238E27FC236}">
                  <a16:creationId xmlns:a16="http://schemas.microsoft.com/office/drawing/2014/main" id="{85CECD17-CCB7-C294-A0C2-7562ECEB30DC}"/>
                </a:ext>
              </a:extLst>
            </p:cNvPr>
            <p:cNvGrpSpPr>
              <a:grpSpLocks/>
            </p:cNvGrpSpPr>
            <p:nvPr/>
          </p:nvGrpSpPr>
          <p:grpSpPr>
            <a:xfrm>
              <a:off x="2092012" y="5801710"/>
              <a:ext cx="1899121" cy="1902235"/>
              <a:chOff x="9183091" y="4475589"/>
              <a:chExt cx="2103005" cy="2103005"/>
            </a:xfrm>
            <a:solidFill>
              <a:srgbClr val="0E5B93">
                <a:alpha val="50000"/>
              </a:srgbClr>
            </a:solidFill>
          </p:grpSpPr>
          <p:grpSp>
            <p:nvGrpSpPr>
              <p:cNvPr id="43" name="群組 42">
                <a:extLst>
                  <a:ext uri="{FF2B5EF4-FFF2-40B4-BE49-F238E27FC236}">
                    <a16:creationId xmlns:a16="http://schemas.microsoft.com/office/drawing/2014/main" id="{5CA227B2-3953-13EF-113C-758800AB8147}"/>
                  </a:ext>
                </a:extLst>
              </p:cNvPr>
              <p:cNvGrpSpPr/>
              <p:nvPr/>
            </p:nvGrpSpPr>
            <p:grpSpPr>
              <a:xfrm rot="2700000">
                <a:off x="9183091" y="4475589"/>
                <a:ext cx="2103005" cy="2103005"/>
                <a:chOff x="9285315" y="4586316"/>
                <a:chExt cx="311112" cy="311112"/>
              </a:xfrm>
              <a:grpFill/>
            </p:grpSpPr>
            <p:sp>
              <p:nvSpPr>
                <p:cNvPr id="46" name="圓形: 空心 45">
                  <a:extLst>
                    <a:ext uri="{FF2B5EF4-FFF2-40B4-BE49-F238E27FC236}">
                      <a16:creationId xmlns:a16="http://schemas.microsoft.com/office/drawing/2014/main" id="{D837A74D-DAEB-C282-4217-5E01F1CFDDE5}"/>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7" name="直線接點 46">
                  <a:extLst>
                    <a:ext uri="{FF2B5EF4-FFF2-40B4-BE49-F238E27FC236}">
                      <a16:creationId xmlns:a16="http://schemas.microsoft.com/office/drawing/2014/main" id="{6ADFFE39-BDAB-D55F-1B92-2CD3FCE043E8}"/>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44" name="文字方塊 43">
                <a:extLst>
                  <a:ext uri="{FF2B5EF4-FFF2-40B4-BE49-F238E27FC236}">
                    <a16:creationId xmlns:a16="http://schemas.microsoft.com/office/drawing/2014/main" id="{DD5540EF-BB80-D639-5B3D-8063EBB41825}"/>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45" name="文字方塊 44">
                <a:extLst>
                  <a:ext uri="{FF2B5EF4-FFF2-40B4-BE49-F238E27FC236}">
                    <a16:creationId xmlns:a16="http://schemas.microsoft.com/office/drawing/2014/main" id="{DDE86C04-85C1-8622-894B-A711B6316029}"/>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60" name="群組 59">
              <a:extLst>
                <a:ext uri="{FF2B5EF4-FFF2-40B4-BE49-F238E27FC236}">
                  <a16:creationId xmlns:a16="http://schemas.microsoft.com/office/drawing/2014/main" id="{6E26ADF5-D6B9-ECF8-E65E-CF589F2A58B4}"/>
                </a:ext>
              </a:extLst>
            </p:cNvPr>
            <p:cNvGrpSpPr>
              <a:grpSpLocks/>
            </p:cNvGrpSpPr>
            <p:nvPr/>
          </p:nvGrpSpPr>
          <p:grpSpPr>
            <a:xfrm>
              <a:off x="11419858" y="4723778"/>
              <a:ext cx="3356010" cy="3361512"/>
              <a:chOff x="9183091" y="4475589"/>
              <a:chExt cx="2103005" cy="2103005"/>
            </a:xfrm>
            <a:solidFill>
              <a:srgbClr val="0E5B93">
                <a:alpha val="50000"/>
              </a:srgbClr>
            </a:solidFill>
          </p:grpSpPr>
          <p:grpSp>
            <p:nvGrpSpPr>
              <p:cNvPr id="61" name="群組 60">
                <a:extLst>
                  <a:ext uri="{FF2B5EF4-FFF2-40B4-BE49-F238E27FC236}">
                    <a16:creationId xmlns:a16="http://schemas.microsoft.com/office/drawing/2014/main" id="{D8987916-5719-218E-124B-0D606D9662B4}"/>
                  </a:ext>
                </a:extLst>
              </p:cNvPr>
              <p:cNvGrpSpPr/>
              <p:nvPr/>
            </p:nvGrpSpPr>
            <p:grpSpPr>
              <a:xfrm rot="2700000">
                <a:off x="9183091" y="4475589"/>
                <a:ext cx="2103005" cy="2103005"/>
                <a:chOff x="9285315" y="4586316"/>
                <a:chExt cx="311112" cy="311112"/>
              </a:xfrm>
              <a:grpFill/>
            </p:grpSpPr>
            <p:sp>
              <p:nvSpPr>
                <p:cNvPr id="64" name="圓形: 空心 63">
                  <a:extLst>
                    <a:ext uri="{FF2B5EF4-FFF2-40B4-BE49-F238E27FC236}">
                      <a16:creationId xmlns:a16="http://schemas.microsoft.com/office/drawing/2014/main" id="{B5BE94E9-8AB0-89FB-AF84-E57D48EEA0F2}"/>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65" name="直線接點 64">
                  <a:extLst>
                    <a:ext uri="{FF2B5EF4-FFF2-40B4-BE49-F238E27FC236}">
                      <a16:creationId xmlns:a16="http://schemas.microsoft.com/office/drawing/2014/main" id="{C693CD3B-7DC5-2DA0-DED7-2474CD3FDDD6}"/>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2" name="文字方塊 61">
                <a:extLst>
                  <a:ext uri="{FF2B5EF4-FFF2-40B4-BE49-F238E27FC236}">
                    <a16:creationId xmlns:a16="http://schemas.microsoft.com/office/drawing/2014/main" id="{58EDF576-2D0A-ADC5-87C9-75433DAA1E3D}"/>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3" name="文字方塊 62">
                <a:extLst>
                  <a:ext uri="{FF2B5EF4-FFF2-40B4-BE49-F238E27FC236}">
                    <a16:creationId xmlns:a16="http://schemas.microsoft.com/office/drawing/2014/main" id="{FBD5D233-9F49-4601-3FEE-EB65EE3D043F}"/>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66" name="群組 65">
              <a:extLst>
                <a:ext uri="{FF2B5EF4-FFF2-40B4-BE49-F238E27FC236}">
                  <a16:creationId xmlns:a16="http://schemas.microsoft.com/office/drawing/2014/main" id="{846E8CAF-7E12-2CF8-A780-81968E76C9F1}"/>
                </a:ext>
              </a:extLst>
            </p:cNvPr>
            <p:cNvGrpSpPr>
              <a:grpSpLocks/>
            </p:cNvGrpSpPr>
            <p:nvPr/>
          </p:nvGrpSpPr>
          <p:grpSpPr>
            <a:xfrm>
              <a:off x="9536533" y="5741695"/>
              <a:ext cx="1899121" cy="1902235"/>
              <a:chOff x="9183091" y="4475589"/>
              <a:chExt cx="2103005" cy="2103005"/>
            </a:xfrm>
            <a:solidFill>
              <a:srgbClr val="0E5B93">
                <a:alpha val="50000"/>
              </a:srgbClr>
            </a:solidFill>
          </p:grpSpPr>
          <p:grpSp>
            <p:nvGrpSpPr>
              <p:cNvPr id="67" name="群組 66">
                <a:extLst>
                  <a:ext uri="{FF2B5EF4-FFF2-40B4-BE49-F238E27FC236}">
                    <a16:creationId xmlns:a16="http://schemas.microsoft.com/office/drawing/2014/main" id="{CFD5DC97-5B83-5485-6D99-C47A12BCA2A2}"/>
                  </a:ext>
                </a:extLst>
              </p:cNvPr>
              <p:cNvGrpSpPr/>
              <p:nvPr/>
            </p:nvGrpSpPr>
            <p:grpSpPr>
              <a:xfrm rot="2700000">
                <a:off x="9183091" y="4475589"/>
                <a:ext cx="2103005" cy="2103005"/>
                <a:chOff x="9285315" y="4586316"/>
                <a:chExt cx="311112" cy="311112"/>
              </a:xfrm>
              <a:grpFill/>
            </p:grpSpPr>
            <p:sp>
              <p:nvSpPr>
                <p:cNvPr id="70" name="圓形: 空心 69">
                  <a:extLst>
                    <a:ext uri="{FF2B5EF4-FFF2-40B4-BE49-F238E27FC236}">
                      <a16:creationId xmlns:a16="http://schemas.microsoft.com/office/drawing/2014/main" id="{D33773D7-F9BC-FD64-C2C1-E33632837A9A}"/>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71" name="直線接點 70">
                  <a:extLst>
                    <a:ext uri="{FF2B5EF4-FFF2-40B4-BE49-F238E27FC236}">
                      <a16:creationId xmlns:a16="http://schemas.microsoft.com/office/drawing/2014/main" id="{22DF1D68-00E4-5AF2-8CF6-2E2784DA7572}"/>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8" name="文字方塊 67">
                <a:extLst>
                  <a:ext uri="{FF2B5EF4-FFF2-40B4-BE49-F238E27FC236}">
                    <a16:creationId xmlns:a16="http://schemas.microsoft.com/office/drawing/2014/main" id="{38CAE6C0-7756-D410-9705-5F7B2434EDA1}"/>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9" name="文字方塊 68">
                <a:extLst>
                  <a:ext uri="{FF2B5EF4-FFF2-40B4-BE49-F238E27FC236}">
                    <a16:creationId xmlns:a16="http://schemas.microsoft.com/office/drawing/2014/main" id="{51BC286E-C016-7090-5C52-E233341C158A}"/>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sp>
        <p:nvSpPr>
          <p:cNvPr id="5" name="橢圓 4">
            <a:extLst>
              <a:ext uri="{FF2B5EF4-FFF2-40B4-BE49-F238E27FC236}">
                <a16:creationId xmlns:a16="http://schemas.microsoft.com/office/drawing/2014/main" id="{0B6B5991-21AB-E667-B7FE-D756263463D0}"/>
              </a:ext>
            </a:extLst>
          </p:cNvPr>
          <p:cNvSpPr/>
          <p:nvPr/>
        </p:nvSpPr>
        <p:spPr>
          <a:xfrm>
            <a:off x="5574539" y="2897969"/>
            <a:ext cx="1042921" cy="1042921"/>
          </a:xfrm>
          <a:prstGeom prst="ellipse">
            <a:avLst/>
          </a:prstGeom>
          <a:solidFill>
            <a:schemeClr val="bg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6" name="直線接點 75">
            <a:extLst>
              <a:ext uri="{FF2B5EF4-FFF2-40B4-BE49-F238E27FC236}">
                <a16:creationId xmlns:a16="http://schemas.microsoft.com/office/drawing/2014/main" id="{45E9E01E-10D4-7801-B4C8-2F592AA3DFFF}"/>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77" name="標題 3">
            <a:extLst>
              <a:ext uri="{FF2B5EF4-FFF2-40B4-BE49-F238E27FC236}">
                <a16:creationId xmlns:a16="http://schemas.microsoft.com/office/drawing/2014/main" id="{AF7416AA-5F96-735F-D1DA-5C3BCB52509E}"/>
              </a:ext>
            </a:extLst>
          </p:cNvPr>
          <p:cNvSpPr txBox="1">
            <a:spLocks/>
          </p:cNvSpPr>
          <p:nvPr/>
        </p:nvSpPr>
        <p:spPr>
          <a:xfrm>
            <a:off x="2605038" y="775267"/>
            <a:ext cx="6981924" cy="82391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糖尿病的人真這麼給衰</a:t>
            </a:r>
            <a:r>
              <a:rPr lang="en-US" altLang="zh-TW"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endPar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pic>
        <p:nvPicPr>
          <p:cNvPr id="4" name="圖片 3">
            <a:extLst>
              <a:ext uri="{FF2B5EF4-FFF2-40B4-BE49-F238E27FC236}">
                <a16:creationId xmlns:a16="http://schemas.microsoft.com/office/drawing/2014/main" id="{9EFC7372-5F66-3897-7FAC-3DF8D0C9C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607" y="1811206"/>
            <a:ext cx="3482787" cy="3482787"/>
          </a:xfrm>
          <a:prstGeom prst="rect">
            <a:avLst/>
          </a:prstGeom>
        </p:spPr>
      </p:pic>
      <p:sp>
        <p:nvSpPr>
          <p:cNvPr id="11" name="文字方塊 10">
            <a:extLst>
              <a:ext uri="{FF2B5EF4-FFF2-40B4-BE49-F238E27FC236}">
                <a16:creationId xmlns:a16="http://schemas.microsoft.com/office/drawing/2014/main" id="{B720052C-1D0A-4C3F-0981-AAE826E94ADE}"/>
              </a:ext>
            </a:extLst>
          </p:cNvPr>
          <p:cNvSpPr txBox="1"/>
          <p:nvPr/>
        </p:nvSpPr>
        <p:spPr>
          <a:xfrm>
            <a:off x="7386734" y="2265792"/>
            <a:ext cx="3676551" cy="949286"/>
          </a:xfrm>
          <a:prstGeom prst="rect">
            <a:avLst/>
          </a:prstGeom>
        </p:spPr>
        <p:txBody>
          <a:bodyPr spcFirstLastPara="1" vert="horz" wrap="none" lIns="121900" tIns="121900" rIns="121900" bIns="121900" rtlCol="0" anchor="t" anchorCtr="0">
            <a:noAutofit/>
          </a:bodyPr>
          <a:lstStyle/>
          <a:p>
            <a:pPr algn="ctr">
              <a:spcAft>
                <a:spcPts val="0"/>
              </a:spcAft>
            </a:pPr>
            <a:r>
              <a:rPr lang="en-US" altLang="zh-TW"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DM</a:t>
            </a: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患者眼部病變為</a:t>
            </a:r>
            <a:endParaRPr lang="en-US" altLang="zh-TW"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a:p>
            <a:pPr algn="ctr">
              <a:spcAft>
                <a:spcPts val="0"/>
              </a:spcAft>
            </a:pP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正常人之</a:t>
            </a:r>
            <a:r>
              <a:rPr lang="en-US" altLang="zh-TW" sz="24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25</a:t>
            </a: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倍</a:t>
            </a:r>
            <a:endParaRPr lang="zh-TW" altLang="en-US" sz="6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2" name="文字方塊 11">
            <a:extLst>
              <a:ext uri="{FF2B5EF4-FFF2-40B4-BE49-F238E27FC236}">
                <a16:creationId xmlns:a16="http://schemas.microsoft.com/office/drawing/2014/main" id="{7F596951-CC09-7DE3-8757-293738D3C3FE}"/>
              </a:ext>
            </a:extLst>
          </p:cNvPr>
          <p:cNvSpPr txBox="1"/>
          <p:nvPr/>
        </p:nvSpPr>
        <p:spPr>
          <a:xfrm>
            <a:off x="1400615" y="1917529"/>
            <a:ext cx="3676551" cy="483147"/>
          </a:xfrm>
          <a:prstGeom prst="rect">
            <a:avLst/>
          </a:prstGeom>
        </p:spPr>
        <p:txBody>
          <a:bodyPr spcFirstLastPara="1" vert="horz" wrap="none" lIns="121900" tIns="121900" rIns="121900" bIns="121900" rtlCol="0" anchor="t" anchorCtr="0">
            <a:noAutofit/>
          </a:bodyPr>
          <a:lstStyle/>
          <a:p>
            <a:pPr algn="ctr">
              <a:spcAft>
                <a:spcPts val="0"/>
              </a:spcAft>
            </a:pPr>
            <a:r>
              <a:rPr lang="en-US" altLang="zh-TW"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DM</a:t>
            </a: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為</a:t>
            </a:r>
            <a:r>
              <a:rPr lang="en-US" altLang="zh-TW"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20~74</a:t>
            </a: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歲民眾</a:t>
            </a:r>
            <a:br>
              <a:rPr lang="en-US" altLang="zh-TW"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b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失明之</a:t>
            </a:r>
            <a:r>
              <a:rPr lang="zh-TW" altLang="en-US" sz="24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主因</a:t>
            </a:r>
          </a:p>
          <a:p>
            <a:pPr algn="l">
              <a:spcAft>
                <a:spcPts val="0"/>
              </a:spcAft>
            </a:pPr>
            <a:endParaRPr lang="zh-TW" altLang="en-US" sz="6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4" name="文字方塊 13">
            <a:extLst>
              <a:ext uri="{FF2B5EF4-FFF2-40B4-BE49-F238E27FC236}">
                <a16:creationId xmlns:a16="http://schemas.microsoft.com/office/drawing/2014/main" id="{B92244F6-2AAA-25B6-B341-23E732A54941}"/>
              </a:ext>
            </a:extLst>
          </p:cNvPr>
          <p:cNvSpPr txBox="1"/>
          <p:nvPr/>
        </p:nvSpPr>
        <p:spPr>
          <a:xfrm>
            <a:off x="697659" y="3270236"/>
            <a:ext cx="3676551" cy="1336316"/>
          </a:xfrm>
          <a:prstGeom prst="rect">
            <a:avLst/>
          </a:prstGeom>
        </p:spPr>
        <p:txBody>
          <a:bodyPr spcFirstLastPara="1" vert="horz" wrap="none" lIns="121900" tIns="121900" rIns="121900" bIns="121900" rtlCol="0" anchor="t" anchorCtr="0">
            <a:noAutofit/>
          </a:bodyPr>
          <a:lstStyle/>
          <a:p>
            <a:pPr algn="ctr">
              <a:spcAft>
                <a:spcPts val="0"/>
              </a:spcAft>
            </a:pPr>
            <a:r>
              <a:rPr lang="zh-TW" altLang="en-US" sz="24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糖尿病視網膜病變</a:t>
            </a:r>
            <a:endParaRPr lang="en-US" altLang="zh-TW" sz="24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a:p>
            <a:pPr algn="ctr">
              <a:spcAft>
                <a:spcPts val="0"/>
              </a:spcAft>
            </a:pPr>
            <a:r>
              <a:rPr lang="en-US" altLang="zh-TW"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(Diabetic Retinopathy)</a:t>
            </a:r>
          </a:p>
          <a:p>
            <a:pPr algn="ctr">
              <a:spcAft>
                <a:spcPts val="0"/>
              </a:spcAft>
            </a:pP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為最常見之眼部併發症</a:t>
            </a:r>
          </a:p>
        </p:txBody>
      </p:sp>
      <p:sp>
        <p:nvSpPr>
          <p:cNvPr id="19" name="文字方塊 18">
            <a:extLst>
              <a:ext uri="{FF2B5EF4-FFF2-40B4-BE49-F238E27FC236}">
                <a16:creationId xmlns:a16="http://schemas.microsoft.com/office/drawing/2014/main" id="{60FDA8FF-2BE5-B59E-439C-95AEB7BA0A0A}"/>
              </a:ext>
            </a:extLst>
          </p:cNvPr>
          <p:cNvSpPr txBox="1"/>
          <p:nvPr/>
        </p:nvSpPr>
        <p:spPr>
          <a:xfrm>
            <a:off x="7742571" y="3973494"/>
            <a:ext cx="4280564" cy="949286"/>
          </a:xfrm>
          <a:prstGeom prst="rect">
            <a:avLst/>
          </a:prstGeom>
        </p:spPr>
        <p:txBody>
          <a:bodyPr spcFirstLastPara="1" vert="horz" wrap="none" lIns="121900" tIns="121900" rIns="121900" bIns="121900" rtlCol="0" anchor="t" anchorCtr="0">
            <a:noAutofit/>
          </a:bodyPr>
          <a:lstStyle/>
          <a:p>
            <a:pPr algn="l">
              <a:spcAft>
                <a:spcPts val="0"/>
              </a:spcAft>
            </a:pPr>
            <a:r>
              <a:rPr lang="en-US" altLang="zh-TW" sz="2400" dirty="0">
                <a:solidFill>
                  <a:srgbClr val="000046"/>
                </a:solidFill>
                <a:latin typeface="Berlin Sans FB Demi" panose="020E0802020502020306" pitchFamily="34" charset="0"/>
                <a:ea typeface="Gen Jyuu Gothic Heavy" panose="020B0702020203020207" pitchFamily="34" charset="-120"/>
                <a:cs typeface="Gen Jyuu Gothic Heavy" panose="020B0702020203020207" pitchFamily="34" charset="-120"/>
              </a:rPr>
              <a:t>Type</a:t>
            </a:r>
            <a:r>
              <a:rPr lang="en-US" altLang="zh-TW" sz="24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 1</a:t>
            </a:r>
            <a:r>
              <a:rPr lang="zh-TW" altLang="en-US" sz="24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 </a:t>
            </a:r>
            <a:r>
              <a:rPr lang="zh-TW" altLang="en-US" sz="2400" dirty="0">
                <a:solidFill>
                  <a:srgbClr val="000046"/>
                </a:solidFill>
                <a:latin typeface="Berlin Sans FB Demi" panose="020E0802020502020306" pitchFamily="34" charset="0"/>
                <a:ea typeface="Gen Jyuu Gothic Heavy" panose="020B0702020203020207" pitchFamily="34" charset="-120"/>
                <a:cs typeface="Gen Jyuu Gothic Heavy" panose="020B0702020203020207" pitchFamily="34" charset="-120"/>
              </a:rPr>
              <a:t>大多經診斷後</a:t>
            </a:r>
            <a:r>
              <a:rPr lang="en-US" altLang="zh-TW" sz="2400" dirty="0">
                <a:solidFill>
                  <a:srgbClr val="000046"/>
                </a:solidFill>
                <a:latin typeface="Berlin Sans FB Demi" panose="020E0802020502020306" pitchFamily="34" charset="0"/>
                <a:ea typeface="Gen Jyuu Gothic Heavy" panose="020B0702020203020207" pitchFamily="34" charset="-120"/>
                <a:cs typeface="Gen Jyuu Gothic Heavy" panose="020B0702020203020207" pitchFamily="34" charset="-120"/>
              </a:rPr>
              <a:t>5</a:t>
            </a:r>
            <a:r>
              <a:rPr lang="zh-TW" altLang="en-US" sz="2400" dirty="0">
                <a:solidFill>
                  <a:srgbClr val="000046"/>
                </a:solidFill>
                <a:latin typeface="Berlin Sans FB Demi" panose="020E0802020502020306" pitchFamily="34" charset="0"/>
                <a:ea typeface="Gen Jyuu Gothic Heavy" panose="020B0702020203020207" pitchFamily="34" charset="-120"/>
                <a:cs typeface="Gen Jyuu Gothic Heavy" panose="020B0702020203020207" pitchFamily="34" charset="-120"/>
              </a:rPr>
              <a:t>年發生</a:t>
            </a:r>
            <a:endParaRPr lang="en-US" altLang="zh-TW" sz="2400" dirty="0">
              <a:solidFill>
                <a:srgbClr val="000046"/>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a:p>
            <a:pPr algn="l">
              <a:spcAft>
                <a:spcPts val="0"/>
              </a:spcAft>
            </a:pPr>
            <a:r>
              <a:rPr lang="en-US" altLang="zh-TW" sz="2400" dirty="0">
                <a:solidFill>
                  <a:srgbClr val="000046"/>
                </a:solidFill>
                <a:latin typeface="Berlin Sans FB Demi" panose="020E0802020502020306" pitchFamily="34" charset="0"/>
                <a:ea typeface="Gen Jyuu Gothic Heavy" panose="020B0702020203020207" pitchFamily="34" charset="-120"/>
                <a:cs typeface="Gen Jyuu Gothic Heavy" panose="020B0702020203020207" pitchFamily="34" charset="-120"/>
              </a:rPr>
              <a:t>Type </a:t>
            </a:r>
            <a:r>
              <a:rPr lang="en-US" altLang="zh-TW" sz="24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2</a:t>
            </a:r>
            <a:r>
              <a:rPr lang="zh-TW" altLang="en-US" sz="24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 </a:t>
            </a:r>
            <a:r>
              <a:rPr lang="zh-TW" altLang="en-US" sz="2400" dirty="0">
                <a:solidFill>
                  <a:srgbClr val="000046"/>
                </a:solidFill>
                <a:latin typeface="Berlin Sans FB Demi" panose="020E0802020502020306" pitchFamily="34" charset="0"/>
                <a:ea typeface="Gen Jyuu Gothic Heavy" panose="020B0702020203020207" pitchFamily="34" charset="-120"/>
                <a:cs typeface="Gen Jyuu Gothic Heavy" panose="020B0702020203020207" pitchFamily="34" charset="-120"/>
              </a:rPr>
              <a:t>於確診時約 </a:t>
            </a:r>
            <a:r>
              <a:rPr lang="en-US" altLang="zh-TW" sz="2400" dirty="0">
                <a:solidFill>
                  <a:srgbClr val="000046"/>
                </a:solidFill>
                <a:latin typeface="Berlin Sans FB Demi" panose="020E0802020502020306" pitchFamily="34" charset="0"/>
                <a:ea typeface="Gen Jyuu Gothic Heavy" panose="020B0702020203020207" pitchFamily="34" charset="-120"/>
                <a:cs typeface="Gen Jyuu Gothic Heavy" panose="020B0702020203020207" pitchFamily="34" charset="-120"/>
              </a:rPr>
              <a:t>1/5 </a:t>
            </a:r>
            <a:r>
              <a:rPr lang="zh-TW" altLang="en-US" sz="2400" dirty="0">
                <a:solidFill>
                  <a:srgbClr val="000046"/>
                </a:solidFill>
                <a:latin typeface="Berlin Sans FB Demi" panose="020E0802020502020306" pitchFamily="34" charset="0"/>
                <a:ea typeface="Gen Jyuu Gothic Heavy" panose="020B0702020203020207" pitchFamily="34" charset="-120"/>
                <a:cs typeface="Gen Jyuu Gothic Heavy" panose="020B0702020203020207" pitchFamily="34" charset="-120"/>
              </a:rPr>
              <a:t>已發病</a:t>
            </a:r>
          </a:p>
        </p:txBody>
      </p:sp>
      <p:sp>
        <p:nvSpPr>
          <p:cNvPr id="20" name="文字方塊 19">
            <a:extLst>
              <a:ext uri="{FF2B5EF4-FFF2-40B4-BE49-F238E27FC236}">
                <a16:creationId xmlns:a16="http://schemas.microsoft.com/office/drawing/2014/main" id="{F0E0BF01-1327-975D-78D8-3FBD3546F0C6}"/>
              </a:ext>
            </a:extLst>
          </p:cNvPr>
          <p:cNvSpPr txBox="1"/>
          <p:nvPr/>
        </p:nvSpPr>
        <p:spPr>
          <a:xfrm>
            <a:off x="2756158" y="5507432"/>
            <a:ext cx="6679685" cy="620742"/>
          </a:xfrm>
          <a:prstGeom prst="rect">
            <a:avLst/>
          </a:prstGeom>
        </p:spPr>
        <p:txBody>
          <a:bodyPr spcFirstLastPara="1" vert="horz" wrap="none" lIns="121900" tIns="121900" rIns="121900" bIns="121900" rtlCol="0" anchor="t" anchorCtr="0">
            <a:noAutofit/>
          </a:bodyPr>
          <a:lstStyle/>
          <a:p>
            <a:pPr algn="l">
              <a:spcAft>
                <a:spcPts val="0"/>
              </a:spcAft>
            </a:pP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達到</a:t>
            </a:r>
            <a:r>
              <a:rPr lang="zh-TW" altLang="en-US" sz="32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良好的血糖控制</a:t>
            </a: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，都能抑制病情的惡化</a:t>
            </a:r>
          </a:p>
        </p:txBody>
      </p:sp>
      <p:sp>
        <p:nvSpPr>
          <p:cNvPr id="2" name="文字方塊 1">
            <a:extLst>
              <a:ext uri="{FF2B5EF4-FFF2-40B4-BE49-F238E27FC236}">
                <a16:creationId xmlns:a16="http://schemas.microsoft.com/office/drawing/2014/main" id="{FF731679-5C63-CA59-4AFB-9775E972F45B}"/>
              </a:ext>
            </a:extLst>
          </p:cNvPr>
          <p:cNvSpPr txBox="1"/>
          <p:nvPr/>
        </p:nvSpPr>
        <p:spPr>
          <a:xfrm>
            <a:off x="4114528" y="6522298"/>
            <a:ext cx="3962944" cy="369332"/>
          </a:xfrm>
          <a:prstGeom prst="rect">
            <a:avLst/>
          </a:prstGeom>
          <a:noFill/>
        </p:spPr>
        <p:txBody>
          <a:bodyPr wrap="none" rtlCol="0">
            <a:spAutoFit/>
          </a:bodyPr>
          <a:lstStyle/>
          <a:p>
            <a:r>
              <a:rPr lang="en-US" altLang="zh-TW"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Ref: TADE 2020</a:t>
            </a:r>
            <a:r>
              <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糖尿病衛教核心教材</a:t>
            </a:r>
          </a:p>
        </p:txBody>
      </p:sp>
      <p:sp>
        <p:nvSpPr>
          <p:cNvPr id="8" name="文字方塊 4">
            <a:extLst>
              <a:ext uri="{FF2B5EF4-FFF2-40B4-BE49-F238E27FC236}">
                <a16:creationId xmlns:a16="http://schemas.microsoft.com/office/drawing/2014/main" id="{6B25A1C3-4740-9484-D68C-BF408DE017ED}"/>
              </a:ext>
            </a:extLst>
          </p:cNvPr>
          <p:cNvSpPr txBox="1"/>
          <p:nvPr/>
        </p:nvSpPr>
        <p:spPr>
          <a:xfrm>
            <a:off x="4804203" y="62095"/>
            <a:ext cx="258359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dirty="0">
                <a:solidFill>
                  <a:srgbClr val="363636"/>
                </a:solidFill>
                <a:latin typeface="Berlin Sans FB Demi" panose="020E0802020502020306" pitchFamily="34" charset="0"/>
                <a:ea typeface="Gen Jyuu Gothic Bold" panose="020B0602020203020207" pitchFamily="34" charset="-120"/>
                <a:cs typeface="Gen Jyuu Gothic Bold" panose="020B0602020203020207" pitchFamily="34" charset="-120"/>
              </a:rPr>
              <a:t>Icons from Flaticon.com</a:t>
            </a: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Tree>
    <p:custDataLst>
      <p:tags r:id="rId1"/>
    </p:custDataLst>
    <p:extLst>
      <p:ext uri="{BB962C8B-B14F-4D97-AF65-F5344CB8AC3E}">
        <p14:creationId xmlns:p14="http://schemas.microsoft.com/office/powerpoint/2010/main" val="289098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9"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D28D8-5637-3F16-CC68-1AE03D784BD6}"/>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750814D2-D5A8-8615-B6EC-D9CDA478FCC2}"/>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十字形 26">
            <a:extLst>
              <a:ext uri="{FF2B5EF4-FFF2-40B4-BE49-F238E27FC236}">
                <a16:creationId xmlns:a16="http://schemas.microsoft.com/office/drawing/2014/main" id="{FF554082-4D67-04CB-8D03-8EABCF5E9527}"/>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F4B8A93B-3BE5-25D4-3C56-E355260A4355}"/>
              </a:ext>
            </a:extLst>
          </p:cNvPr>
          <p:cNvGrpSpPr/>
          <p:nvPr/>
        </p:nvGrpSpPr>
        <p:grpSpPr>
          <a:xfrm>
            <a:off x="11608769" y="101191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18F0139A-5827-234F-C8F5-9DD4869BE3CF}"/>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C2ADB474-FE55-3EC2-D4C0-3DAA5FA8E643}"/>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6" name="群組 35">
            <a:extLst>
              <a:ext uri="{FF2B5EF4-FFF2-40B4-BE49-F238E27FC236}">
                <a16:creationId xmlns:a16="http://schemas.microsoft.com/office/drawing/2014/main" id="{428F5ADD-8242-F688-4839-B28FD95B7FEB}"/>
              </a:ext>
            </a:extLst>
          </p:cNvPr>
          <p:cNvGrpSpPr>
            <a:grpSpLocks/>
          </p:cNvGrpSpPr>
          <p:nvPr/>
        </p:nvGrpSpPr>
        <p:grpSpPr>
          <a:xfrm>
            <a:off x="-1738314" y="2023672"/>
            <a:ext cx="3356010" cy="3361512"/>
            <a:chOff x="9183091" y="4475589"/>
            <a:chExt cx="2103005" cy="2103005"/>
          </a:xfrm>
          <a:solidFill>
            <a:srgbClr val="0E5B93">
              <a:alpha val="50000"/>
            </a:srgbClr>
          </a:solidFill>
        </p:grpSpPr>
        <p:grpSp>
          <p:nvGrpSpPr>
            <p:cNvPr id="37" name="群組 36">
              <a:extLst>
                <a:ext uri="{FF2B5EF4-FFF2-40B4-BE49-F238E27FC236}">
                  <a16:creationId xmlns:a16="http://schemas.microsoft.com/office/drawing/2014/main" id="{34D8C81E-8618-F9FB-92EF-F3B91745FC26}"/>
                </a:ext>
              </a:extLst>
            </p:cNvPr>
            <p:cNvGrpSpPr/>
            <p:nvPr/>
          </p:nvGrpSpPr>
          <p:grpSpPr>
            <a:xfrm rot="2700000">
              <a:off x="9183091" y="4475589"/>
              <a:ext cx="2103005" cy="2103005"/>
              <a:chOff x="9285315" y="4586316"/>
              <a:chExt cx="311112" cy="311112"/>
            </a:xfrm>
            <a:grpFill/>
          </p:grpSpPr>
          <p:sp>
            <p:nvSpPr>
              <p:cNvPr id="40" name="圓形: 空心 39">
                <a:extLst>
                  <a:ext uri="{FF2B5EF4-FFF2-40B4-BE49-F238E27FC236}">
                    <a16:creationId xmlns:a16="http://schemas.microsoft.com/office/drawing/2014/main" id="{B15F025F-2C76-4749-87EC-771E3EA00B40}"/>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1" name="直線接點 40">
                <a:extLst>
                  <a:ext uri="{FF2B5EF4-FFF2-40B4-BE49-F238E27FC236}">
                    <a16:creationId xmlns:a16="http://schemas.microsoft.com/office/drawing/2014/main" id="{40D3CB5E-6CB8-1091-9D3E-5CBBE307C773}"/>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8" name="文字方塊 37">
              <a:extLst>
                <a:ext uri="{FF2B5EF4-FFF2-40B4-BE49-F238E27FC236}">
                  <a16:creationId xmlns:a16="http://schemas.microsoft.com/office/drawing/2014/main" id="{6587C95F-DFC5-DD9A-ADCE-D5DB0A7FC88B}"/>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39" name="文字方塊 38">
              <a:extLst>
                <a:ext uri="{FF2B5EF4-FFF2-40B4-BE49-F238E27FC236}">
                  <a16:creationId xmlns:a16="http://schemas.microsoft.com/office/drawing/2014/main" id="{BCF17A59-C207-8E1A-C2D5-6E913CB0878A}"/>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60" name="群組 59">
            <a:extLst>
              <a:ext uri="{FF2B5EF4-FFF2-40B4-BE49-F238E27FC236}">
                <a16:creationId xmlns:a16="http://schemas.microsoft.com/office/drawing/2014/main" id="{6A63FCA2-3C45-850F-C6A0-4E7CBD7F84CC}"/>
              </a:ext>
            </a:extLst>
          </p:cNvPr>
          <p:cNvGrpSpPr>
            <a:grpSpLocks/>
          </p:cNvGrpSpPr>
          <p:nvPr/>
        </p:nvGrpSpPr>
        <p:grpSpPr>
          <a:xfrm>
            <a:off x="10574305" y="2023673"/>
            <a:ext cx="3356010" cy="3361512"/>
            <a:chOff x="9183091" y="4475589"/>
            <a:chExt cx="2103005" cy="2103005"/>
          </a:xfrm>
          <a:solidFill>
            <a:srgbClr val="0E5B93">
              <a:alpha val="50000"/>
            </a:srgbClr>
          </a:solidFill>
        </p:grpSpPr>
        <p:grpSp>
          <p:nvGrpSpPr>
            <p:cNvPr id="61" name="群組 60">
              <a:extLst>
                <a:ext uri="{FF2B5EF4-FFF2-40B4-BE49-F238E27FC236}">
                  <a16:creationId xmlns:a16="http://schemas.microsoft.com/office/drawing/2014/main" id="{BA7BE162-4231-DC92-6336-801F2A3D641C}"/>
                </a:ext>
              </a:extLst>
            </p:cNvPr>
            <p:cNvGrpSpPr/>
            <p:nvPr/>
          </p:nvGrpSpPr>
          <p:grpSpPr>
            <a:xfrm rot="2700000">
              <a:off x="9183091" y="4475589"/>
              <a:ext cx="2103005" cy="2103005"/>
              <a:chOff x="9285315" y="4586316"/>
              <a:chExt cx="311112" cy="311112"/>
            </a:xfrm>
            <a:grpFill/>
          </p:grpSpPr>
          <p:sp>
            <p:nvSpPr>
              <p:cNvPr id="64" name="圓形: 空心 63">
                <a:extLst>
                  <a:ext uri="{FF2B5EF4-FFF2-40B4-BE49-F238E27FC236}">
                    <a16:creationId xmlns:a16="http://schemas.microsoft.com/office/drawing/2014/main" id="{698B66AE-00A2-3619-3147-593C9A128D43}"/>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65" name="直線接點 64">
                <a:extLst>
                  <a:ext uri="{FF2B5EF4-FFF2-40B4-BE49-F238E27FC236}">
                    <a16:creationId xmlns:a16="http://schemas.microsoft.com/office/drawing/2014/main" id="{35B7102E-C5C7-C309-09FD-6CFD14D6EB83}"/>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2" name="文字方塊 61">
              <a:extLst>
                <a:ext uri="{FF2B5EF4-FFF2-40B4-BE49-F238E27FC236}">
                  <a16:creationId xmlns:a16="http://schemas.microsoft.com/office/drawing/2014/main" id="{07BB3066-ECEA-27BB-1F86-A6D6D855733B}"/>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3" name="文字方塊 62">
              <a:extLst>
                <a:ext uri="{FF2B5EF4-FFF2-40B4-BE49-F238E27FC236}">
                  <a16:creationId xmlns:a16="http://schemas.microsoft.com/office/drawing/2014/main" id="{2B807F76-FCFA-954F-F913-4A6C6E53AD13}"/>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sp>
        <p:nvSpPr>
          <p:cNvPr id="5" name="橢圓 4">
            <a:extLst>
              <a:ext uri="{FF2B5EF4-FFF2-40B4-BE49-F238E27FC236}">
                <a16:creationId xmlns:a16="http://schemas.microsoft.com/office/drawing/2014/main" id="{2D4540D2-E211-2D42-ED7B-35BB7E727C9A}"/>
              </a:ext>
            </a:extLst>
          </p:cNvPr>
          <p:cNvSpPr/>
          <p:nvPr/>
        </p:nvSpPr>
        <p:spPr>
          <a:xfrm>
            <a:off x="5574539" y="2897969"/>
            <a:ext cx="1042921" cy="1042921"/>
          </a:xfrm>
          <a:prstGeom prst="ellipse">
            <a:avLst/>
          </a:prstGeom>
          <a:solidFill>
            <a:schemeClr val="bg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6" name="直線接點 75">
            <a:extLst>
              <a:ext uri="{FF2B5EF4-FFF2-40B4-BE49-F238E27FC236}">
                <a16:creationId xmlns:a16="http://schemas.microsoft.com/office/drawing/2014/main" id="{4E816D38-C71D-0141-75D8-8B1CBD68C871}"/>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77" name="標題 3">
            <a:extLst>
              <a:ext uri="{FF2B5EF4-FFF2-40B4-BE49-F238E27FC236}">
                <a16:creationId xmlns:a16="http://schemas.microsoft.com/office/drawing/2014/main" id="{436BC73F-F1EA-1E96-38B5-C260E43B38DA}"/>
              </a:ext>
            </a:extLst>
          </p:cNvPr>
          <p:cNvSpPr txBox="1">
            <a:spLocks/>
          </p:cNvSpPr>
          <p:nvPr/>
        </p:nvSpPr>
        <p:spPr>
          <a:xfrm>
            <a:off x="766762" y="815982"/>
            <a:ext cx="10872140" cy="82391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糖尿病視網膜病變</a:t>
            </a:r>
            <a:r>
              <a:rPr lang="en-US" altLang="zh-TW"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(Diabetic Retinopathy)</a:t>
            </a:r>
            <a:endPar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0" name="文字方塊 19">
            <a:extLst>
              <a:ext uri="{FF2B5EF4-FFF2-40B4-BE49-F238E27FC236}">
                <a16:creationId xmlns:a16="http://schemas.microsoft.com/office/drawing/2014/main" id="{BEBD120A-14D4-39F8-E4CB-1126B71E6FC3}"/>
              </a:ext>
            </a:extLst>
          </p:cNvPr>
          <p:cNvSpPr txBox="1"/>
          <p:nvPr/>
        </p:nvSpPr>
        <p:spPr>
          <a:xfrm>
            <a:off x="424181" y="5461551"/>
            <a:ext cx="11557301" cy="880468"/>
          </a:xfrm>
          <a:prstGeom prst="rect">
            <a:avLst/>
          </a:prstGeom>
        </p:spPr>
        <p:txBody>
          <a:bodyPr spcFirstLastPara="1" vert="horz" wrap="none" lIns="121900" tIns="121900" rIns="121900" bIns="121900" rtlCol="0" anchor="t" anchorCtr="0">
            <a:noAutofit/>
          </a:bodyPr>
          <a:lstStyle/>
          <a:p>
            <a:pPr algn="ct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高糖份對叢密之視網膜產生病變，血液成分因而從受損的微血管滲出</a:t>
            </a:r>
            <a:endParaRPr lang="en-US" altLang="zh-TW"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a:p>
            <a:pPr algn="ct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造成瘤狀之突起</a:t>
            </a:r>
            <a:r>
              <a:rPr lang="en-US" altLang="zh-TW"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(microaneurysms)</a:t>
            </a: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、滲出物</a:t>
            </a:r>
            <a:r>
              <a:rPr lang="en-US" altLang="zh-TW"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(hard exudates)</a:t>
            </a: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甚至</a:t>
            </a:r>
            <a:r>
              <a:rPr lang="zh-TW" altLang="en-US" sz="24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出血</a:t>
            </a:r>
            <a:r>
              <a:rPr lang="en-US" altLang="zh-TW" sz="24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(hemorrhages)</a:t>
            </a: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a:t>
            </a:r>
            <a:endParaRPr lang="en-US" altLang="zh-TW"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a:p>
            <a:pPr algn="ctr"/>
            <a:endPar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pic>
        <p:nvPicPr>
          <p:cNvPr id="2" name="圖片 1">
            <a:extLst>
              <a:ext uri="{FF2B5EF4-FFF2-40B4-BE49-F238E27FC236}">
                <a16:creationId xmlns:a16="http://schemas.microsoft.com/office/drawing/2014/main" id="{CE77D905-11A7-68BA-80F0-4F077210D48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73" b="91211" l="9570" r="94727">
                        <a14:foregroundMark x1="94824" y1="53516" x2="94824" y2="53516"/>
                        <a14:foregroundMark x1="94629" y1="53711" x2="94629" y2="53711"/>
                        <a14:foregroundMark x1="60449" y1="91211" x2="60449" y2="91211"/>
                        <a14:foregroundMark x1="12109" y1="48242" x2="12109" y2="48242"/>
                        <a14:foregroundMark x1="61719" y1="9473" x2="61719" y2="9473"/>
                        <a14:foregroundMark x1="34277" y1="19336" x2="34277" y2="19336"/>
                        <a14:foregroundMark x1="22852" y1="28223" x2="22852" y2="28223"/>
                        <a14:foregroundMark x1="10352" y1="50684" x2="10352" y2="50684"/>
                        <a14:foregroundMark x1="10352" y1="50684" x2="10352" y2="50684"/>
                        <a14:foregroundMark x1="10352" y1="50684" x2="10352" y2="50684"/>
                        <a14:foregroundMark x1="10352" y1="50684" x2="10352" y2="50684"/>
                        <a14:foregroundMark x1="10352" y1="50684" x2="10352" y2="50684"/>
                        <a14:foregroundMark x1="9570" y1="49609" x2="9570" y2="49609"/>
                        <a14:backgroundMark x1="54395" y1="14844" x2="54395" y2="14844"/>
                      </a14:backgroundRemoval>
                    </a14:imgEffect>
                  </a14:imgLayer>
                </a14:imgProps>
              </a:ext>
            </a:extLst>
          </a:blip>
          <a:stretch>
            <a:fillRect/>
          </a:stretch>
        </p:blipFill>
        <p:spPr>
          <a:xfrm>
            <a:off x="2594268" y="2103777"/>
            <a:ext cx="3087570" cy="3087568"/>
          </a:xfrm>
          <a:prstGeom prst="rect">
            <a:avLst/>
          </a:prstGeom>
        </p:spPr>
      </p:pic>
      <p:pic>
        <p:nvPicPr>
          <p:cNvPr id="7" name="圖片 6">
            <a:extLst>
              <a:ext uri="{FF2B5EF4-FFF2-40B4-BE49-F238E27FC236}">
                <a16:creationId xmlns:a16="http://schemas.microsoft.com/office/drawing/2014/main" id="{C50D17D4-F196-256F-7AC1-F30039B6DC7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301" b="91602" l="9863" r="95215">
                        <a14:foregroundMark x1="66113" y1="8301" x2="66113" y2="8301"/>
                        <a14:foregroundMark x1="66113" y1="8301" x2="66113" y2="8301"/>
                        <a14:foregroundMark x1="95215" y1="55176" x2="95215" y2="55176"/>
                        <a14:foregroundMark x1="95215" y1="55176" x2="95215" y2="55176"/>
                        <a14:foregroundMark x1="57617" y1="91699" x2="57617" y2="91699"/>
                        <a14:foregroundMark x1="57617" y1="91699" x2="57617" y2="91699"/>
                        <a14:foregroundMark x1="9863" y1="47070" x2="9863" y2="47070"/>
                        <a14:foregroundMark x1="9863" y1="47070" x2="9863" y2="47070"/>
                      </a14:backgroundRemoval>
                    </a14:imgEffect>
                  </a14:imgLayer>
                </a14:imgProps>
              </a:ext>
            </a:extLst>
          </a:blip>
          <a:stretch>
            <a:fillRect/>
          </a:stretch>
        </p:blipFill>
        <p:spPr>
          <a:xfrm>
            <a:off x="6677889" y="1977346"/>
            <a:ext cx="3454165" cy="3454165"/>
          </a:xfrm>
          <a:prstGeom prst="rect">
            <a:avLst/>
          </a:prstGeom>
        </p:spPr>
      </p:pic>
      <p:sp>
        <p:nvSpPr>
          <p:cNvPr id="9" name="圖說文字: 折線 8">
            <a:extLst>
              <a:ext uri="{FF2B5EF4-FFF2-40B4-BE49-F238E27FC236}">
                <a16:creationId xmlns:a16="http://schemas.microsoft.com/office/drawing/2014/main" id="{8755FA12-CF04-F696-EEB8-695BAE2FFFE8}"/>
              </a:ext>
            </a:extLst>
          </p:cNvPr>
          <p:cNvSpPr/>
          <p:nvPr/>
        </p:nvSpPr>
        <p:spPr>
          <a:xfrm>
            <a:off x="9146163" y="1965339"/>
            <a:ext cx="2091251" cy="636572"/>
          </a:xfrm>
          <a:prstGeom prst="borderCallout2">
            <a:avLst>
              <a:gd name="adj1" fmla="val 75166"/>
              <a:gd name="adj2" fmla="val -5182"/>
              <a:gd name="adj3" fmla="val 75748"/>
              <a:gd name="adj4" fmla="val -22576"/>
              <a:gd name="adj5" fmla="val 168873"/>
              <a:gd name="adj6" fmla="val -33985"/>
            </a:avLst>
          </a:prstGeom>
          <a:pattFill prst="pct5">
            <a:fgClr>
              <a:srgbClr val="1CB5E0"/>
            </a:fgClr>
            <a:bgClr>
              <a:schemeClr val="bg1"/>
            </a:bgClr>
          </a:pattFill>
          <a:ln w="38100">
            <a:solidFill>
              <a:srgbClr val="5C41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5C4147"/>
                </a:solidFill>
                <a:latin typeface="Berlin Sans FB Demi" panose="020E0802020502020306" pitchFamily="34" charset="0"/>
                <a:ea typeface="Gen Jyuu Gothic Heavy" panose="020B0702020203020207" pitchFamily="34" charset="-120"/>
                <a:cs typeface="Gen Jyuu Gothic Heavy" panose="020B0702020203020207" pitchFamily="34" charset="-120"/>
              </a:rPr>
              <a:t>瘤狀突起</a:t>
            </a:r>
            <a:r>
              <a:rPr lang="en-US" altLang="zh-TW" dirty="0">
                <a:solidFill>
                  <a:srgbClr val="5C4147"/>
                </a:solidFill>
                <a:latin typeface="Berlin Sans FB Demi" panose="020E0802020502020306" pitchFamily="34" charset="0"/>
                <a:ea typeface="Gen Jyuu Gothic Heavy" panose="020B0702020203020207" pitchFamily="34" charset="-120"/>
                <a:cs typeface="Gen Jyuu Gothic Heavy" panose="020B0702020203020207" pitchFamily="34" charset="-120"/>
              </a:rPr>
              <a:t>microaneurysms</a:t>
            </a:r>
            <a:endParaRPr lang="zh-TW" altLang="en-US" dirty="0">
              <a:solidFill>
                <a:srgbClr val="5C4147"/>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sp>
        <p:nvSpPr>
          <p:cNvPr id="10" name="圖說文字: 折線 9">
            <a:extLst>
              <a:ext uri="{FF2B5EF4-FFF2-40B4-BE49-F238E27FC236}">
                <a16:creationId xmlns:a16="http://schemas.microsoft.com/office/drawing/2014/main" id="{F1A58C40-260D-60A3-3213-93BA77E03D50}"/>
              </a:ext>
            </a:extLst>
          </p:cNvPr>
          <p:cNvSpPr/>
          <p:nvPr/>
        </p:nvSpPr>
        <p:spPr>
          <a:xfrm>
            <a:off x="9447804" y="4356713"/>
            <a:ext cx="2091251" cy="636572"/>
          </a:xfrm>
          <a:prstGeom prst="borderCallout2">
            <a:avLst>
              <a:gd name="adj1" fmla="val 75166"/>
              <a:gd name="adj2" fmla="val -5182"/>
              <a:gd name="adj3" fmla="val 75748"/>
              <a:gd name="adj4" fmla="val -22576"/>
              <a:gd name="adj5" fmla="val -61352"/>
              <a:gd name="adj6" fmla="val -40574"/>
            </a:avLst>
          </a:prstGeom>
          <a:pattFill prst="pct5">
            <a:fgClr>
              <a:srgbClr val="1CB5E0"/>
            </a:fgClr>
            <a:bgClr>
              <a:schemeClr val="bg1"/>
            </a:bgClr>
          </a:pattFill>
          <a:ln w="38100">
            <a:solidFill>
              <a:srgbClr val="5C41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5C4147"/>
                </a:solidFill>
                <a:latin typeface="Berlin Sans FB Demi" panose="020E0802020502020306" pitchFamily="34" charset="0"/>
                <a:ea typeface="Gen Jyuu Gothic Heavy" panose="020B0702020203020207" pitchFamily="34" charset="-120"/>
                <a:cs typeface="Gen Jyuu Gothic Heavy" panose="020B0702020203020207" pitchFamily="34" charset="-120"/>
              </a:rPr>
              <a:t>棉絮狀斑點</a:t>
            </a:r>
            <a:br>
              <a:rPr lang="en-US" altLang="zh-TW" dirty="0">
                <a:solidFill>
                  <a:srgbClr val="5C4147"/>
                </a:solidFill>
                <a:latin typeface="Berlin Sans FB Demi" panose="020E0802020502020306" pitchFamily="34" charset="0"/>
                <a:ea typeface="Gen Jyuu Gothic Heavy" panose="020B0702020203020207" pitchFamily="34" charset="-120"/>
                <a:cs typeface="Gen Jyuu Gothic Heavy" panose="020B0702020203020207" pitchFamily="34" charset="-120"/>
              </a:rPr>
            </a:br>
            <a:r>
              <a:rPr lang="en-US" altLang="zh-TW" sz="1600" dirty="0">
                <a:solidFill>
                  <a:srgbClr val="5C4147"/>
                </a:solidFill>
                <a:latin typeface="Berlin Sans FB Demi" panose="020E0802020502020306" pitchFamily="34" charset="0"/>
                <a:ea typeface="Gen Jyuu Gothic Heavy" panose="020B0702020203020207" pitchFamily="34" charset="-120"/>
                <a:cs typeface="Gen Jyuu Gothic Heavy" panose="020B0702020203020207" pitchFamily="34" charset="-120"/>
              </a:rPr>
              <a:t>”Cotton Wool” Spots</a:t>
            </a:r>
            <a:endParaRPr lang="zh-TW" altLang="en-US" sz="1600" dirty="0">
              <a:solidFill>
                <a:srgbClr val="5C4147"/>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sp>
        <p:nvSpPr>
          <p:cNvPr id="11" name="圖說文字: 折線 10">
            <a:extLst>
              <a:ext uri="{FF2B5EF4-FFF2-40B4-BE49-F238E27FC236}">
                <a16:creationId xmlns:a16="http://schemas.microsoft.com/office/drawing/2014/main" id="{B463F5BC-2B95-6025-2A36-0F4B69921A55}"/>
              </a:ext>
            </a:extLst>
          </p:cNvPr>
          <p:cNvSpPr/>
          <p:nvPr/>
        </p:nvSpPr>
        <p:spPr>
          <a:xfrm>
            <a:off x="5936190" y="4674999"/>
            <a:ext cx="1649870" cy="636572"/>
          </a:xfrm>
          <a:prstGeom prst="borderCallout2">
            <a:avLst>
              <a:gd name="adj1" fmla="val 57457"/>
              <a:gd name="adj2" fmla="val 106422"/>
              <a:gd name="adj3" fmla="val 61974"/>
              <a:gd name="adj4" fmla="val 111805"/>
              <a:gd name="adj5" fmla="val -65287"/>
              <a:gd name="adj6" fmla="val 138356"/>
            </a:avLst>
          </a:prstGeom>
          <a:pattFill prst="pct5">
            <a:fgClr>
              <a:srgbClr val="1CB5E0"/>
            </a:fgClr>
            <a:bgClr>
              <a:schemeClr val="bg1"/>
            </a:bgClr>
          </a:pattFill>
          <a:ln w="38100">
            <a:solidFill>
              <a:srgbClr val="5C41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出血</a:t>
            </a:r>
            <a:br>
              <a:rPr lang="en-US" altLang="zh-TW"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br>
            <a:r>
              <a:rPr lang="en-US" altLang="zh-TW"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hemorrhages</a:t>
            </a:r>
            <a:endParaRPr lang="zh-TW" altLang="en-US"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sp>
        <p:nvSpPr>
          <p:cNvPr id="12" name="矩形: 圓角 11">
            <a:extLst>
              <a:ext uri="{FF2B5EF4-FFF2-40B4-BE49-F238E27FC236}">
                <a16:creationId xmlns:a16="http://schemas.microsoft.com/office/drawing/2014/main" id="{92788126-23E3-554B-6422-C51643FBF0E8}"/>
              </a:ext>
            </a:extLst>
          </p:cNvPr>
          <p:cNvSpPr/>
          <p:nvPr/>
        </p:nvSpPr>
        <p:spPr>
          <a:xfrm>
            <a:off x="1587600" y="2357912"/>
            <a:ext cx="2018043" cy="620979"/>
          </a:xfrm>
          <a:prstGeom prst="roundRect">
            <a:avLst/>
          </a:prstGeom>
          <a:solidFill>
            <a:srgbClr val="4A311C"/>
          </a:solidFill>
          <a:ln w="25400" cap="flat" cmpd="sng" algn="ctr">
            <a:solidFill>
              <a:srgbClr val="FFF0BB"/>
            </a:solidFill>
            <a:prstDash val="solid"/>
          </a:ln>
          <a:effectLst/>
        </p:spPr>
        <p:txBody>
          <a:bodyPr rtlCol="0" anchor="ctr"/>
          <a:lstStyle/>
          <a:p>
            <a:pPr algn="ctr"/>
            <a:r>
              <a:rPr lang="zh-TW" altLang="en-US" sz="32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健康眼睛</a:t>
            </a:r>
            <a:endParaRPr lang="zh-TW" altLang="en-US" sz="3200" dirty="0">
              <a:solidFill>
                <a:srgbClr val="00B050"/>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sp>
        <p:nvSpPr>
          <p:cNvPr id="14" name="矩形: 圓角 13">
            <a:extLst>
              <a:ext uri="{FF2B5EF4-FFF2-40B4-BE49-F238E27FC236}">
                <a16:creationId xmlns:a16="http://schemas.microsoft.com/office/drawing/2014/main" id="{CDDC5F03-23C5-19EB-21F5-591877F920CE}"/>
              </a:ext>
            </a:extLst>
          </p:cNvPr>
          <p:cNvSpPr/>
          <p:nvPr/>
        </p:nvSpPr>
        <p:spPr>
          <a:xfrm>
            <a:off x="5248856" y="2357911"/>
            <a:ext cx="2700780" cy="620979"/>
          </a:xfrm>
          <a:prstGeom prst="roundRect">
            <a:avLst/>
          </a:prstGeom>
          <a:solidFill>
            <a:srgbClr val="4A311C"/>
          </a:solidFill>
          <a:ln w="25400" cap="flat" cmpd="sng" algn="ctr">
            <a:solidFill>
              <a:srgbClr val="FFF0BB"/>
            </a:solidFill>
            <a:prstDash val="solid"/>
          </a:ln>
          <a:effectLst/>
        </p:spPr>
        <p:txBody>
          <a:bodyPr rtlCol="0" anchor="ctr"/>
          <a:lstStyle/>
          <a:p>
            <a:pPr algn="ctr"/>
            <a:r>
              <a:rPr lang="en-US" altLang="zh-TW" sz="3200" dirty="0">
                <a:solidFill>
                  <a:srgbClr val="BA331E"/>
                </a:solidFill>
                <a:effectLst>
                  <a:outerShdw blurRad="38100" dist="38100" dir="2700000" algn="tl">
                    <a:srgbClr val="000000">
                      <a:alpha val="43137"/>
                    </a:srgb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DM</a:t>
            </a:r>
            <a:r>
              <a:rPr lang="zh-TW" altLang="en-US" sz="3200" dirty="0">
                <a:solidFill>
                  <a:srgbClr val="BA331E"/>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患者</a:t>
            </a:r>
            <a:r>
              <a:rPr lang="zh-TW" altLang="en-US" sz="32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眼睛</a:t>
            </a:r>
            <a:endParaRPr lang="zh-TW" altLang="en-US" sz="3200" dirty="0">
              <a:solidFill>
                <a:srgbClr val="00B050"/>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sp>
        <p:nvSpPr>
          <p:cNvPr id="15" name="文字方塊 14">
            <a:extLst>
              <a:ext uri="{FF2B5EF4-FFF2-40B4-BE49-F238E27FC236}">
                <a16:creationId xmlns:a16="http://schemas.microsoft.com/office/drawing/2014/main" id="{EDF73F8E-2CCB-3359-2046-8669C5DBE3E4}"/>
              </a:ext>
            </a:extLst>
          </p:cNvPr>
          <p:cNvSpPr txBox="1"/>
          <p:nvPr/>
        </p:nvSpPr>
        <p:spPr>
          <a:xfrm>
            <a:off x="1920760" y="6402834"/>
            <a:ext cx="8564142" cy="369332"/>
          </a:xfrm>
          <a:prstGeom prst="rect">
            <a:avLst/>
          </a:prstGeom>
          <a:noFill/>
        </p:spPr>
        <p:txBody>
          <a:bodyPr wrap="square" rtlCol="0">
            <a:spAutoFit/>
          </a:bodyPr>
          <a:lstStyle/>
          <a:p>
            <a:pPr algn="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圖片由</a:t>
            </a:r>
            <a:r>
              <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rPr>
              <a:t>AI</a:t>
            </a: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參考</a:t>
            </a:r>
            <a:r>
              <a:rPr lang="en-US" altLang="zh-TW" b="1" dirty="0">
                <a:latin typeface="Berlin Sans FB Demi" panose="020E0802020502020306" pitchFamily="34" charset="0"/>
                <a:ea typeface="Gen Jyuu Gothic Bold" panose="020B0602020203020207" pitchFamily="34" charset="-120"/>
                <a:cs typeface="Gen Jyuu Gothic Bold" panose="020B0602020203020207" pitchFamily="34" charset="-120"/>
              </a:rPr>
              <a:t>Diabetic Retinopathy</a:t>
            </a: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描述所生成，僅供教學示意，非作為診斷依據</a:t>
            </a:r>
          </a:p>
        </p:txBody>
      </p:sp>
    </p:spTree>
    <p:custDataLst>
      <p:tags r:id="rId1"/>
    </p:custDataLst>
    <p:extLst>
      <p:ext uri="{BB962C8B-B14F-4D97-AF65-F5344CB8AC3E}">
        <p14:creationId xmlns:p14="http://schemas.microsoft.com/office/powerpoint/2010/main" val="49724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750" fill="hold"/>
                                        <p:tgtEl>
                                          <p:spTgt spid="9"/>
                                        </p:tgtEl>
                                        <p:attrNameLst>
                                          <p:attrName>ppt_x</p:attrName>
                                        </p:attrNameLst>
                                      </p:cBhvr>
                                      <p:tavLst>
                                        <p:tav tm="0">
                                          <p:val>
                                            <p:strVal val="0-#ppt_w/2"/>
                                          </p:val>
                                        </p:tav>
                                        <p:tav tm="100000">
                                          <p:val>
                                            <p:strVal val="#ppt_x"/>
                                          </p:val>
                                        </p:tav>
                                      </p:tavLst>
                                    </p:anim>
                                    <p:anim calcmode="lin" valueType="num">
                                      <p:cBhvr additive="base">
                                        <p:cTn id="27" dur="75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9"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750" fill="hold"/>
                                        <p:tgtEl>
                                          <p:spTgt spid="10"/>
                                        </p:tgtEl>
                                        <p:attrNameLst>
                                          <p:attrName>ppt_x</p:attrName>
                                        </p:attrNameLst>
                                      </p:cBhvr>
                                      <p:tavLst>
                                        <p:tav tm="0">
                                          <p:val>
                                            <p:strVal val="0-#ppt_w/2"/>
                                          </p:val>
                                        </p:tav>
                                        <p:tav tm="100000">
                                          <p:val>
                                            <p:strVal val="#ppt_x"/>
                                          </p:val>
                                        </p:tav>
                                      </p:tavLst>
                                    </p:anim>
                                    <p:anim calcmode="lin" valueType="num">
                                      <p:cBhvr additive="base">
                                        <p:cTn id="31" dur="750" fill="hold"/>
                                        <p:tgtEl>
                                          <p:spTgt spid="10"/>
                                        </p:tgtEl>
                                        <p:attrNameLst>
                                          <p:attrName>ppt_y</p:attrName>
                                        </p:attrNameLst>
                                      </p:cBhvr>
                                      <p:tavLst>
                                        <p:tav tm="0">
                                          <p:val>
                                            <p:strVal val="0-#ppt_h/2"/>
                                          </p:val>
                                        </p:tav>
                                        <p:tav tm="100000">
                                          <p:val>
                                            <p:strVal val="#ppt_y"/>
                                          </p:val>
                                        </p:tav>
                                      </p:tavLst>
                                    </p:anim>
                                  </p:childTnLst>
                                </p:cTn>
                              </p:par>
                              <p:par>
                                <p:cTn id="32" presetID="2" presetClass="entr" presetSubtype="3"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750" fill="hold"/>
                                        <p:tgtEl>
                                          <p:spTgt spid="11"/>
                                        </p:tgtEl>
                                        <p:attrNameLst>
                                          <p:attrName>ppt_x</p:attrName>
                                        </p:attrNameLst>
                                      </p:cBhvr>
                                      <p:tavLst>
                                        <p:tav tm="0">
                                          <p:val>
                                            <p:strVal val="1+#ppt_w/2"/>
                                          </p:val>
                                        </p:tav>
                                        <p:tav tm="100000">
                                          <p:val>
                                            <p:strVal val="#ppt_x"/>
                                          </p:val>
                                        </p:tav>
                                      </p:tavLst>
                                    </p:anim>
                                    <p:anim calcmode="lin" valueType="num">
                                      <p:cBhvr additive="base">
                                        <p:cTn id="35"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9" grpId="0" animBg="1"/>
      <p:bldP spid="10" grpId="0" animBg="1"/>
      <p:bldP spid="11" grpId="0" animBg="1"/>
      <p:bldP spid="12" grpId="0" animBg="1"/>
      <p:bldP spid="14" grpId="0" animBg="1"/>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6764D-F85D-60CC-FA87-7A66011DFA62}"/>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906CCC57-92D0-B2F8-CDCB-A149EC46E285}"/>
              </a:ext>
            </a:extLst>
          </p:cNvPr>
          <p:cNvSpPr/>
          <p:nvPr/>
        </p:nvSpPr>
        <p:spPr>
          <a:xfrm>
            <a:off x="-1" y="8109"/>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32" name="圖片 31">
            <a:extLst>
              <a:ext uri="{FF2B5EF4-FFF2-40B4-BE49-F238E27FC236}">
                <a16:creationId xmlns:a16="http://schemas.microsoft.com/office/drawing/2014/main" id="{09D7890A-23FE-05A5-A738-C76A6FB2AEE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01" b="91602" l="9863" r="95215">
                        <a14:foregroundMark x1="66113" y1="8301" x2="66113" y2="8301"/>
                        <a14:foregroundMark x1="66113" y1="8301" x2="66113" y2="8301"/>
                        <a14:foregroundMark x1="95215" y1="55176" x2="95215" y2="55176"/>
                        <a14:foregroundMark x1="95215" y1="55176" x2="95215" y2="55176"/>
                        <a14:foregroundMark x1="57617" y1="91699" x2="57617" y2="91699"/>
                        <a14:foregroundMark x1="57617" y1="91699" x2="57617" y2="91699"/>
                        <a14:foregroundMark x1="9863" y1="47070" x2="9863" y2="47070"/>
                        <a14:foregroundMark x1="9863" y1="47070" x2="9863" y2="47070"/>
                      </a14:backgroundRemoval>
                    </a14:imgEffect>
                  </a14:imgLayer>
                </a14:imgProps>
              </a:ext>
            </a:extLst>
          </a:blip>
          <a:stretch>
            <a:fillRect/>
          </a:stretch>
        </p:blipFill>
        <p:spPr>
          <a:xfrm>
            <a:off x="7208081" y="-764283"/>
            <a:ext cx="8115100" cy="8115096"/>
          </a:xfrm>
          <a:prstGeom prst="rect">
            <a:avLst/>
          </a:prstGeom>
        </p:spPr>
      </p:pic>
      <p:sp>
        <p:nvSpPr>
          <p:cNvPr id="27" name="十字形 26">
            <a:extLst>
              <a:ext uri="{FF2B5EF4-FFF2-40B4-BE49-F238E27FC236}">
                <a16:creationId xmlns:a16="http://schemas.microsoft.com/office/drawing/2014/main" id="{F41424C0-C845-7CA7-E6A8-014FDFA0C691}"/>
              </a:ext>
            </a:extLst>
          </p:cNvPr>
          <p:cNvSpPr/>
          <p:nvPr/>
        </p:nvSpPr>
        <p:spPr>
          <a:xfrm flipH="1">
            <a:off x="9016261" y="6118578"/>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DA3AB158-89EB-3EBB-3C4A-555C52A785C5}"/>
              </a:ext>
            </a:extLst>
          </p:cNvPr>
          <p:cNvGrpSpPr/>
          <p:nvPr/>
        </p:nvGrpSpPr>
        <p:grpSpPr>
          <a:xfrm>
            <a:off x="248268" y="6388100"/>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A4C8853B-0D7D-4A4D-7F80-2D783007DB6C}"/>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34DED93B-C171-F79B-5941-4B05A50F3F2C}"/>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5" name="橢圓 4">
            <a:extLst>
              <a:ext uri="{FF2B5EF4-FFF2-40B4-BE49-F238E27FC236}">
                <a16:creationId xmlns:a16="http://schemas.microsoft.com/office/drawing/2014/main" id="{C9DE488F-EC67-F616-9F2B-6D9E82BBD264}"/>
              </a:ext>
            </a:extLst>
          </p:cNvPr>
          <p:cNvSpPr/>
          <p:nvPr/>
        </p:nvSpPr>
        <p:spPr>
          <a:xfrm>
            <a:off x="5574539" y="2897969"/>
            <a:ext cx="1042921" cy="1042921"/>
          </a:xfrm>
          <a:prstGeom prst="ellipse">
            <a:avLst/>
          </a:prstGeom>
          <a:solidFill>
            <a:schemeClr val="bg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6" name="直線接點 75">
            <a:extLst>
              <a:ext uri="{FF2B5EF4-FFF2-40B4-BE49-F238E27FC236}">
                <a16:creationId xmlns:a16="http://schemas.microsoft.com/office/drawing/2014/main" id="{4169EB92-4E6C-7DDA-A027-78C562E1E0FB}"/>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pic>
        <p:nvPicPr>
          <p:cNvPr id="28" name="圖片 27">
            <a:extLst>
              <a:ext uri="{FF2B5EF4-FFF2-40B4-BE49-F238E27FC236}">
                <a16:creationId xmlns:a16="http://schemas.microsoft.com/office/drawing/2014/main" id="{FBEBB772-B9F7-5F99-080C-C415C45363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7877" y="3100852"/>
            <a:ext cx="3810000" cy="2857500"/>
          </a:xfrm>
          <a:prstGeom prst="roundRect">
            <a:avLst/>
          </a:prstGeom>
          <a:effectLst/>
        </p:spPr>
      </p:pic>
      <p:sp>
        <p:nvSpPr>
          <p:cNvPr id="13" name="文字方塊 12">
            <a:extLst>
              <a:ext uri="{FF2B5EF4-FFF2-40B4-BE49-F238E27FC236}">
                <a16:creationId xmlns:a16="http://schemas.microsoft.com/office/drawing/2014/main" id="{70D095F0-A5F5-7C32-2C3F-617C7927891C}"/>
              </a:ext>
            </a:extLst>
          </p:cNvPr>
          <p:cNvSpPr txBox="1"/>
          <p:nvPr/>
        </p:nvSpPr>
        <p:spPr>
          <a:xfrm>
            <a:off x="721876" y="6270284"/>
            <a:ext cx="10121682" cy="584775"/>
          </a:xfrm>
          <a:prstGeom prst="rect">
            <a:avLst/>
          </a:prstGeom>
          <a:noFill/>
        </p:spPr>
        <p:txBody>
          <a:bodyPr wrap="none" rtlCol="0">
            <a:spAutoFit/>
          </a:bodyPr>
          <a:lstStyle/>
          <a:p>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Image source :</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 </a:t>
            </a:r>
            <a:r>
              <a:rPr lang="en-US" altLang="zh-TW" sz="1600" dirty="0" err="1">
                <a:latin typeface="Berlin Sans FB Demi" panose="020E0802020502020306" pitchFamily="34" charset="0"/>
                <a:ea typeface="Gen Jyuu Gothic Bold" panose="020B0602020203020207" pitchFamily="34" charset="-120"/>
                <a:cs typeface="Gen Jyuu Gothic Bold" panose="020B0602020203020207" pitchFamily="34" charset="-120"/>
              </a:rPr>
              <a:t>Stahlkocher</a:t>
            </a: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 "Fundus - diabetic retinopathy.png." Wikimedia Commons,</a:t>
            </a:r>
            <a:b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br>
            <a:r>
              <a:rPr lang="en-US" altLang="zh-TW" sz="1600" dirty="0">
                <a:latin typeface="Berlin Sans FB Demi" panose="020E0802020502020306" pitchFamily="34" charset="0"/>
                <a:ea typeface="Gen Jyuu Gothic Bold" panose="020B0602020203020207" pitchFamily="34" charset="-120"/>
                <a:cs typeface="Gen Jyuu Gothic Bold" panose="020B0602020203020207" pitchFamily="34" charset="-120"/>
              </a:rPr>
              <a:t> https://commons.wikimedia.org/wiki/File:Fundus_-_diabetic_retinopathy.png. Licensed under CC BY-SA 3.0.</a:t>
            </a:r>
            <a:endPar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3" name="文字方塊 42">
            <a:extLst>
              <a:ext uri="{FF2B5EF4-FFF2-40B4-BE49-F238E27FC236}">
                <a16:creationId xmlns:a16="http://schemas.microsoft.com/office/drawing/2014/main" id="{A3663412-7DFB-3EEA-6593-92792178DA26}"/>
              </a:ext>
            </a:extLst>
          </p:cNvPr>
          <p:cNvSpPr txBox="1"/>
          <p:nvPr/>
        </p:nvSpPr>
        <p:spPr>
          <a:xfrm>
            <a:off x="833414" y="487858"/>
            <a:ext cx="800219" cy="5734903"/>
          </a:xfrm>
          <a:prstGeom prst="rect">
            <a:avLst/>
          </a:prstGeom>
          <a:noFill/>
        </p:spPr>
        <p:txBody>
          <a:bodyPr vert="eaVert" wrap="none" rtlCol="0">
            <a:spAutoFit/>
          </a:bodyPr>
          <a:lstStyle/>
          <a:p>
            <a:r>
              <a:rPr lang="zh-TW" altLang="en-US" sz="40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糖尿病視網膜病變的進程</a:t>
            </a:r>
            <a:endParaRPr lang="zh-TW" altLang="en-US" sz="40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51" name="群組 50">
            <a:extLst>
              <a:ext uri="{FF2B5EF4-FFF2-40B4-BE49-F238E27FC236}">
                <a16:creationId xmlns:a16="http://schemas.microsoft.com/office/drawing/2014/main" id="{9E61476E-B849-38A3-8F2A-9747A39A9474}"/>
              </a:ext>
            </a:extLst>
          </p:cNvPr>
          <p:cNvGrpSpPr/>
          <p:nvPr/>
        </p:nvGrpSpPr>
        <p:grpSpPr>
          <a:xfrm>
            <a:off x="1784477" y="202410"/>
            <a:ext cx="7420591" cy="4386673"/>
            <a:chOff x="1784477" y="202410"/>
            <a:chExt cx="7420591" cy="4386673"/>
          </a:xfrm>
        </p:grpSpPr>
        <p:sp>
          <p:nvSpPr>
            <p:cNvPr id="10" name="箭號: 弧形下彎 9">
              <a:extLst>
                <a:ext uri="{FF2B5EF4-FFF2-40B4-BE49-F238E27FC236}">
                  <a16:creationId xmlns:a16="http://schemas.microsoft.com/office/drawing/2014/main" id="{A223A270-81C4-29A6-6805-3E4E0D24B488}"/>
                </a:ext>
              </a:extLst>
            </p:cNvPr>
            <p:cNvSpPr/>
            <p:nvPr/>
          </p:nvSpPr>
          <p:spPr>
            <a:xfrm rot="20458544" flipH="1">
              <a:off x="5029820" y="378232"/>
              <a:ext cx="1433392" cy="862191"/>
            </a:xfrm>
            <a:prstGeom prst="curvedDownArrow">
              <a:avLst>
                <a:gd name="adj1" fmla="val 30160"/>
                <a:gd name="adj2" fmla="val 66251"/>
                <a:gd name="adj3" fmla="val 60114"/>
              </a:avLst>
            </a:prstGeom>
            <a:solidFill>
              <a:srgbClr val="0E5B93"/>
            </a:solidFill>
            <a:ln>
              <a:solidFill>
                <a:srgbClr val="93D3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22" name="圖片 21">
              <a:extLst>
                <a:ext uri="{FF2B5EF4-FFF2-40B4-BE49-F238E27FC236}">
                  <a16:creationId xmlns:a16="http://schemas.microsoft.com/office/drawing/2014/main" id="{B8E45753-28E5-64DE-91B3-F80D3714884A}"/>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618594" y="715653"/>
              <a:ext cx="1578567" cy="1573507"/>
            </a:xfrm>
            <a:prstGeom prst="ellipse">
              <a:avLst/>
            </a:prstGeom>
          </p:spPr>
        </p:pic>
        <p:pic>
          <p:nvPicPr>
            <p:cNvPr id="24" name="圖片 23">
              <a:extLst>
                <a:ext uri="{FF2B5EF4-FFF2-40B4-BE49-F238E27FC236}">
                  <a16:creationId xmlns:a16="http://schemas.microsoft.com/office/drawing/2014/main" id="{C833A230-2394-02AE-62FB-A18120CC3BAA}"/>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201535" y="1437298"/>
              <a:ext cx="1578567" cy="1573507"/>
            </a:xfrm>
            <a:prstGeom prst="ellipse">
              <a:avLst/>
            </a:prstGeom>
          </p:spPr>
        </p:pic>
        <p:pic>
          <p:nvPicPr>
            <p:cNvPr id="26" name="圖片 25">
              <a:extLst>
                <a:ext uri="{FF2B5EF4-FFF2-40B4-BE49-F238E27FC236}">
                  <a16:creationId xmlns:a16="http://schemas.microsoft.com/office/drawing/2014/main" id="{A5FBA30C-E1B6-7173-B5C7-F626407F4E1E}"/>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784477" y="3015576"/>
              <a:ext cx="1578567" cy="1573507"/>
            </a:xfrm>
            <a:prstGeom prst="ellipse">
              <a:avLst/>
            </a:prstGeom>
          </p:spPr>
        </p:pic>
        <p:sp>
          <p:nvSpPr>
            <p:cNvPr id="35" name="箭號: 弧形下彎 34">
              <a:extLst>
                <a:ext uri="{FF2B5EF4-FFF2-40B4-BE49-F238E27FC236}">
                  <a16:creationId xmlns:a16="http://schemas.microsoft.com/office/drawing/2014/main" id="{5440277D-4600-E514-2428-4FEB3A047C93}"/>
                </a:ext>
              </a:extLst>
            </p:cNvPr>
            <p:cNvSpPr/>
            <p:nvPr/>
          </p:nvSpPr>
          <p:spPr>
            <a:xfrm rot="19800000" flipH="1">
              <a:off x="1813295" y="1305279"/>
              <a:ext cx="2208579" cy="1190485"/>
            </a:xfrm>
            <a:prstGeom prst="curvedDownArrow">
              <a:avLst>
                <a:gd name="adj1" fmla="val 30160"/>
                <a:gd name="adj2" fmla="val 66251"/>
                <a:gd name="adj3" fmla="val 60114"/>
              </a:avLst>
            </a:prstGeom>
            <a:solidFill>
              <a:srgbClr val="0E5B93"/>
            </a:solidFill>
            <a:ln>
              <a:solidFill>
                <a:srgbClr val="93D3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0" name="箭號: 弧形下彎 49">
              <a:extLst>
                <a:ext uri="{FF2B5EF4-FFF2-40B4-BE49-F238E27FC236}">
                  <a16:creationId xmlns:a16="http://schemas.microsoft.com/office/drawing/2014/main" id="{7BE8CA57-E6F5-AB5D-38CA-9C877F4A2264}"/>
                </a:ext>
              </a:extLst>
            </p:cNvPr>
            <p:cNvSpPr/>
            <p:nvPr/>
          </p:nvSpPr>
          <p:spPr>
            <a:xfrm rot="942633" flipH="1">
              <a:off x="7918950" y="202410"/>
              <a:ext cx="1286118" cy="773605"/>
            </a:xfrm>
            <a:prstGeom prst="curvedDownArrow">
              <a:avLst>
                <a:gd name="adj1" fmla="val 30160"/>
                <a:gd name="adj2" fmla="val 66251"/>
                <a:gd name="adj3" fmla="val 60114"/>
              </a:avLst>
            </a:prstGeom>
            <a:solidFill>
              <a:srgbClr val="0E5B93"/>
            </a:solidFill>
            <a:ln>
              <a:solidFill>
                <a:srgbClr val="93D3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52" name="文字方塊 51">
            <a:extLst>
              <a:ext uri="{FF2B5EF4-FFF2-40B4-BE49-F238E27FC236}">
                <a16:creationId xmlns:a16="http://schemas.microsoft.com/office/drawing/2014/main" id="{CC613427-040B-7B1C-81B2-79F789BEF964}"/>
              </a:ext>
            </a:extLst>
          </p:cNvPr>
          <p:cNvSpPr txBox="1"/>
          <p:nvPr/>
        </p:nvSpPr>
        <p:spPr>
          <a:xfrm>
            <a:off x="2245195" y="5958351"/>
            <a:ext cx="6658687" cy="369332"/>
          </a:xfrm>
          <a:prstGeom prst="rect">
            <a:avLst/>
          </a:prstGeom>
          <a:noFill/>
        </p:spPr>
        <p:txBody>
          <a:bodyPr wrap="square" rtlCol="0">
            <a:spAutoFit/>
          </a:bodyPr>
          <a:lstStyle/>
          <a:p>
            <a:pPr algn="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此眼底圖僅為網路授權示意，實際診斷仍需由眼科醫師檢</a:t>
            </a:r>
            <a:r>
              <a:rPr lang="zh-TW" altLang="en-US" b="1" dirty="0">
                <a:latin typeface="Berlin Sans FB Demi" panose="020E0802020502020306" pitchFamily="34" charset="0"/>
                <a:ea typeface="Gen Jyuu Gothic Bold" panose="020B0602020203020207" pitchFamily="34" charset="-120"/>
                <a:cs typeface="Gen Jyuu Gothic Bold" panose="020B0602020203020207" pitchFamily="34" charset="-120"/>
              </a:rPr>
              <a:t>查</a:t>
            </a: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判斷。</a:t>
            </a:r>
          </a:p>
        </p:txBody>
      </p:sp>
    </p:spTree>
    <p:custDataLst>
      <p:tags r:id="rId1"/>
    </p:custDataLst>
    <p:extLst>
      <p:ext uri="{BB962C8B-B14F-4D97-AF65-F5344CB8AC3E}">
        <p14:creationId xmlns:p14="http://schemas.microsoft.com/office/powerpoint/2010/main" val="148854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right)">
                                      <p:cBhvr>
                                        <p:cTn id="7" dur="3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FA473E-B283-D19F-1128-4B9D8411F0DE}"/>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十字形 26">
            <a:extLst>
              <a:ext uri="{FF2B5EF4-FFF2-40B4-BE49-F238E27FC236}">
                <a16:creationId xmlns:a16="http://schemas.microsoft.com/office/drawing/2014/main" id="{2BF0B7F0-2A1D-6159-3562-8A0CFD5E2BBC}"/>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6FAAA3BC-3A57-446A-DA2A-DDC812D5699E}"/>
              </a:ext>
            </a:extLst>
          </p:cNvPr>
          <p:cNvGrpSpPr/>
          <p:nvPr/>
        </p:nvGrpSpPr>
        <p:grpSpPr>
          <a:xfrm>
            <a:off x="10974989" y="447559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CB34B5B3-0EBA-3065-C214-3D44833AC1E8}"/>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7BEBC8C5-4AF3-5539-ABA3-84A639851C41}"/>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BE7AF726-B665-4582-45D5-F7E3463A47BC}"/>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15FA8524-643B-FED4-84A4-40DA3970F5B3}"/>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A800BD5A-E69F-7CA1-FA87-ED577742E141}"/>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C13B3C89-FD1E-7677-9716-0897B092A3BE}"/>
              </a:ext>
            </a:extLst>
          </p:cNvPr>
          <p:cNvSpPr/>
          <p:nvPr/>
        </p:nvSpPr>
        <p:spPr>
          <a:xfrm flipH="1">
            <a:off x="1143108" y="487031"/>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36" name="群組 35">
            <a:extLst>
              <a:ext uri="{FF2B5EF4-FFF2-40B4-BE49-F238E27FC236}">
                <a16:creationId xmlns:a16="http://schemas.microsoft.com/office/drawing/2014/main" id="{98BC8C5D-3811-C586-C69C-52720BFBB961}"/>
              </a:ext>
            </a:extLst>
          </p:cNvPr>
          <p:cNvGrpSpPr>
            <a:grpSpLocks/>
          </p:cNvGrpSpPr>
          <p:nvPr/>
        </p:nvGrpSpPr>
        <p:grpSpPr>
          <a:xfrm>
            <a:off x="-1234736" y="4725264"/>
            <a:ext cx="3356010" cy="3361512"/>
            <a:chOff x="9183091" y="4475589"/>
            <a:chExt cx="2103005" cy="2103005"/>
          </a:xfrm>
          <a:solidFill>
            <a:srgbClr val="0E5B93">
              <a:alpha val="50000"/>
            </a:srgbClr>
          </a:solidFill>
        </p:grpSpPr>
        <p:grpSp>
          <p:nvGrpSpPr>
            <p:cNvPr id="37" name="群組 36">
              <a:extLst>
                <a:ext uri="{FF2B5EF4-FFF2-40B4-BE49-F238E27FC236}">
                  <a16:creationId xmlns:a16="http://schemas.microsoft.com/office/drawing/2014/main" id="{D0E35F85-790F-CE26-47C3-BF3ED8C695FB}"/>
                </a:ext>
              </a:extLst>
            </p:cNvPr>
            <p:cNvGrpSpPr/>
            <p:nvPr/>
          </p:nvGrpSpPr>
          <p:grpSpPr>
            <a:xfrm rot="2700000">
              <a:off x="9183091" y="4475589"/>
              <a:ext cx="2103005" cy="2103005"/>
              <a:chOff x="9285315" y="4586316"/>
              <a:chExt cx="311112" cy="311112"/>
            </a:xfrm>
            <a:grpFill/>
          </p:grpSpPr>
          <p:sp>
            <p:nvSpPr>
              <p:cNvPr id="40" name="圓形: 空心 39">
                <a:extLst>
                  <a:ext uri="{FF2B5EF4-FFF2-40B4-BE49-F238E27FC236}">
                    <a16:creationId xmlns:a16="http://schemas.microsoft.com/office/drawing/2014/main" id="{4CC14679-CEC5-BA2F-B58C-58F9A5DEAA01}"/>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1" name="直線接點 40">
                <a:extLst>
                  <a:ext uri="{FF2B5EF4-FFF2-40B4-BE49-F238E27FC236}">
                    <a16:creationId xmlns:a16="http://schemas.microsoft.com/office/drawing/2014/main" id="{052C9414-EC2F-38E8-D7D9-3ABEA18F5AE0}"/>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8" name="文字方塊 37">
              <a:extLst>
                <a:ext uri="{FF2B5EF4-FFF2-40B4-BE49-F238E27FC236}">
                  <a16:creationId xmlns:a16="http://schemas.microsoft.com/office/drawing/2014/main" id="{EEF6DDF8-75CF-F960-908F-A9734EEFB4F6}"/>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39" name="文字方塊 38">
              <a:extLst>
                <a:ext uri="{FF2B5EF4-FFF2-40B4-BE49-F238E27FC236}">
                  <a16:creationId xmlns:a16="http://schemas.microsoft.com/office/drawing/2014/main" id="{6055AA68-BED8-3E05-3FAC-47A183BF23D9}"/>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42" name="群組 41">
            <a:extLst>
              <a:ext uri="{FF2B5EF4-FFF2-40B4-BE49-F238E27FC236}">
                <a16:creationId xmlns:a16="http://schemas.microsoft.com/office/drawing/2014/main" id="{A824E25A-70B8-D502-5B9C-1DE50EDD934E}"/>
              </a:ext>
            </a:extLst>
          </p:cNvPr>
          <p:cNvGrpSpPr>
            <a:grpSpLocks/>
          </p:cNvGrpSpPr>
          <p:nvPr/>
        </p:nvGrpSpPr>
        <p:grpSpPr>
          <a:xfrm>
            <a:off x="2092012" y="5803196"/>
            <a:ext cx="1899121" cy="1902235"/>
            <a:chOff x="9183091" y="4475589"/>
            <a:chExt cx="2103005" cy="2103005"/>
          </a:xfrm>
          <a:solidFill>
            <a:srgbClr val="0E5B93">
              <a:alpha val="50000"/>
            </a:srgbClr>
          </a:solidFill>
        </p:grpSpPr>
        <p:grpSp>
          <p:nvGrpSpPr>
            <p:cNvPr id="43" name="群組 42">
              <a:extLst>
                <a:ext uri="{FF2B5EF4-FFF2-40B4-BE49-F238E27FC236}">
                  <a16:creationId xmlns:a16="http://schemas.microsoft.com/office/drawing/2014/main" id="{9AD757E9-4CFE-33C2-FB52-0835F4B37CFD}"/>
                </a:ext>
              </a:extLst>
            </p:cNvPr>
            <p:cNvGrpSpPr/>
            <p:nvPr/>
          </p:nvGrpSpPr>
          <p:grpSpPr>
            <a:xfrm rot="2700000">
              <a:off x="9183091" y="4475589"/>
              <a:ext cx="2103005" cy="2103005"/>
              <a:chOff x="9285315" y="4586316"/>
              <a:chExt cx="311112" cy="311112"/>
            </a:xfrm>
            <a:grpFill/>
          </p:grpSpPr>
          <p:sp>
            <p:nvSpPr>
              <p:cNvPr id="46" name="圓形: 空心 45">
                <a:extLst>
                  <a:ext uri="{FF2B5EF4-FFF2-40B4-BE49-F238E27FC236}">
                    <a16:creationId xmlns:a16="http://schemas.microsoft.com/office/drawing/2014/main" id="{883D4D03-A4FF-5B16-7FBD-5D2F1798DD8E}"/>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7" name="直線接點 46">
                <a:extLst>
                  <a:ext uri="{FF2B5EF4-FFF2-40B4-BE49-F238E27FC236}">
                    <a16:creationId xmlns:a16="http://schemas.microsoft.com/office/drawing/2014/main" id="{BACB83D1-25B0-89F4-4AEF-E1B6F9EFED4E}"/>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44" name="文字方塊 43">
              <a:extLst>
                <a:ext uri="{FF2B5EF4-FFF2-40B4-BE49-F238E27FC236}">
                  <a16:creationId xmlns:a16="http://schemas.microsoft.com/office/drawing/2014/main" id="{3EEB2EA8-78E6-89CC-4697-F5038246D71C}"/>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45" name="文字方塊 44">
              <a:extLst>
                <a:ext uri="{FF2B5EF4-FFF2-40B4-BE49-F238E27FC236}">
                  <a16:creationId xmlns:a16="http://schemas.microsoft.com/office/drawing/2014/main" id="{4AD43A9D-A97E-DC22-EBFC-250D43D0BAD6}"/>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60" name="群組 59">
            <a:extLst>
              <a:ext uri="{FF2B5EF4-FFF2-40B4-BE49-F238E27FC236}">
                <a16:creationId xmlns:a16="http://schemas.microsoft.com/office/drawing/2014/main" id="{4A5A0079-7EA5-3445-C3F2-5488AF8C79DD}"/>
              </a:ext>
            </a:extLst>
          </p:cNvPr>
          <p:cNvGrpSpPr>
            <a:grpSpLocks/>
          </p:cNvGrpSpPr>
          <p:nvPr/>
        </p:nvGrpSpPr>
        <p:grpSpPr>
          <a:xfrm>
            <a:off x="11419858" y="4725264"/>
            <a:ext cx="3356010" cy="3361512"/>
            <a:chOff x="9183091" y="4475589"/>
            <a:chExt cx="2103005" cy="2103005"/>
          </a:xfrm>
          <a:solidFill>
            <a:srgbClr val="0E5B93">
              <a:alpha val="50000"/>
            </a:srgbClr>
          </a:solidFill>
        </p:grpSpPr>
        <p:grpSp>
          <p:nvGrpSpPr>
            <p:cNvPr id="61" name="群組 60">
              <a:extLst>
                <a:ext uri="{FF2B5EF4-FFF2-40B4-BE49-F238E27FC236}">
                  <a16:creationId xmlns:a16="http://schemas.microsoft.com/office/drawing/2014/main" id="{27ACF15A-C03A-C127-99FE-D1A9A820AFB4}"/>
                </a:ext>
              </a:extLst>
            </p:cNvPr>
            <p:cNvGrpSpPr/>
            <p:nvPr/>
          </p:nvGrpSpPr>
          <p:grpSpPr>
            <a:xfrm rot="2700000">
              <a:off x="9183091" y="4475589"/>
              <a:ext cx="2103005" cy="2103005"/>
              <a:chOff x="9285315" y="4586316"/>
              <a:chExt cx="311112" cy="311112"/>
            </a:xfrm>
            <a:grpFill/>
          </p:grpSpPr>
          <p:sp>
            <p:nvSpPr>
              <p:cNvPr id="64" name="圓形: 空心 63">
                <a:extLst>
                  <a:ext uri="{FF2B5EF4-FFF2-40B4-BE49-F238E27FC236}">
                    <a16:creationId xmlns:a16="http://schemas.microsoft.com/office/drawing/2014/main" id="{F321B542-AF0B-672E-F4E0-27355101BAD6}"/>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65" name="直線接點 64">
                <a:extLst>
                  <a:ext uri="{FF2B5EF4-FFF2-40B4-BE49-F238E27FC236}">
                    <a16:creationId xmlns:a16="http://schemas.microsoft.com/office/drawing/2014/main" id="{3E8B349E-99CE-A420-1ED8-132884C7C020}"/>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2" name="文字方塊 61">
              <a:extLst>
                <a:ext uri="{FF2B5EF4-FFF2-40B4-BE49-F238E27FC236}">
                  <a16:creationId xmlns:a16="http://schemas.microsoft.com/office/drawing/2014/main" id="{DDF589CD-0FF2-B4BC-F0B8-D12000532850}"/>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3" name="文字方塊 62">
              <a:extLst>
                <a:ext uri="{FF2B5EF4-FFF2-40B4-BE49-F238E27FC236}">
                  <a16:creationId xmlns:a16="http://schemas.microsoft.com/office/drawing/2014/main" id="{D4DD09E5-94FD-B1EB-3631-A051C3E43841}"/>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66" name="群組 65">
            <a:extLst>
              <a:ext uri="{FF2B5EF4-FFF2-40B4-BE49-F238E27FC236}">
                <a16:creationId xmlns:a16="http://schemas.microsoft.com/office/drawing/2014/main" id="{6FE2208E-409C-4F86-7EC7-72FC969C546A}"/>
              </a:ext>
            </a:extLst>
          </p:cNvPr>
          <p:cNvGrpSpPr>
            <a:grpSpLocks/>
          </p:cNvGrpSpPr>
          <p:nvPr/>
        </p:nvGrpSpPr>
        <p:grpSpPr>
          <a:xfrm>
            <a:off x="9536533" y="5743181"/>
            <a:ext cx="1899121" cy="1902235"/>
            <a:chOff x="9183091" y="4475589"/>
            <a:chExt cx="2103005" cy="2103005"/>
          </a:xfrm>
          <a:solidFill>
            <a:srgbClr val="0E5B93">
              <a:alpha val="50000"/>
            </a:srgbClr>
          </a:solidFill>
        </p:grpSpPr>
        <p:grpSp>
          <p:nvGrpSpPr>
            <p:cNvPr id="67" name="群組 66">
              <a:extLst>
                <a:ext uri="{FF2B5EF4-FFF2-40B4-BE49-F238E27FC236}">
                  <a16:creationId xmlns:a16="http://schemas.microsoft.com/office/drawing/2014/main" id="{59531B6F-C2A6-771E-44DB-CBA316F0BE5B}"/>
                </a:ext>
              </a:extLst>
            </p:cNvPr>
            <p:cNvGrpSpPr/>
            <p:nvPr/>
          </p:nvGrpSpPr>
          <p:grpSpPr>
            <a:xfrm rot="2700000">
              <a:off x="9183091" y="4475589"/>
              <a:ext cx="2103005" cy="2103005"/>
              <a:chOff x="9285315" y="4586316"/>
              <a:chExt cx="311112" cy="311112"/>
            </a:xfrm>
            <a:grpFill/>
          </p:grpSpPr>
          <p:sp>
            <p:nvSpPr>
              <p:cNvPr id="70" name="圓形: 空心 69">
                <a:extLst>
                  <a:ext uri="{FF2B5EF4-FFF2-40B4-BE49-F238E27FC236}">
                    <a16:creationId xmlns:a16="http://schemas.microsoft.com/office/drawing/2014/main" id="{F38C5FC7-38DC-6423-2107-BBA5F42DACB9}"/>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71" name="直線接點 70">
                <a:extLst>
                  <a:ext uri="{FF2B5EF4-FFF2-40B4-BE49-F238E27FC236}">
                    <a16:creationId xmlns:a16="http://schemas.microsoft.com/office/drawing/2014/main" id="{83CCCFF3-2098-8120-99B2-A802F3BE1EA9}"/>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8" name="文字方塊 67">
              <a:extLst>
                <a:ext uri="{FF2B5EF4-FFF2-40B4-BE49-F238E27FC236}">
                  <a16:creationId xmlns:a16="http://schemas.microsoft.com/office/drawing/2014/main" id="{6DC4CEA1-D96A-56E6-C545-A94B72A7AB2A}"/>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9" name="文字方塊 68">
              <a:extLst>
                <a:ext uri="{FF2B5EF4-FFF2-40B4-BE49-F238E27FC236}">
                  <a16:creationId xmlns:a16="http://schemas.microsoft.com/office/drawing/2014/main" id="{B6E8B874-FD01-1272-73B2-D8EEB0EB3A58}"/>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sp>
        <p:nvSpPr>
          <p:cNvPr id="4" name="文字方塊 3">
            <a:extLst>
              <a:ext uri="{FF2B5EF4-FFF2-40B4-BE49-F238E27FC236}">
                <a16:creationId xmlns:a16="http://schemas.microsoft.com/office/drawing/2014/main" id="{4AAB3A88-4C3B-BF53-7B18-F0D4801389F0}"/>
              </a:ext>
            </a:extLst>
          </p:cNvPr>
          <p:cNvSpPr txBox="1"/>
          <p:nvPr/>
        </p:nvSpPr>
        <p:spPr>
          <a:xfrm>
            <a:off x="4724400" y="3036185"/>
            <a:ext cx="2743201" cy="785630"/>
          </a:xfrm>
          <a:prstGeom prst="rect">
            <a:avLst/>
          </a:prstGeom>
        </p:spPr>
        <p:txBody>
          <a:bodyPr spcFirstLastPara="1" vert="horz" wrap="none" lIns="121900" tIns="121900" rIns="121900" bIns="121900" rtlCol="0" anchor="t" anchorCtr="0">
            <a:noAutofit/>
          </a:bodyPr>
          <a:lstStyle/>
          <a:p>
            <a:pPr algn="l">
              <a:spcAft>
                <a:spcPts val="0"/>
              </a:spcAft>
            </a:pPr>
            <a:r>
              <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近視</a:t>
            </a:r>
            <a:r>
              <a:rPr lang="en-US" altLang="zh-TW"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a:t>
            </a:r>
            <a:r>
              <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老花</a:t>
            </a:r>
          </a:p>
        </p:txBody>
      </p:sp>
      <p:sp>
        <p:nvSpPr>
          <p:cNvPr id="6" name="文字方塊 5">
            <a:extLst>
              <a:ext uri="{FF2B5EF4-FFF2-40B4-BE49-F238E27FC236}">
                <a16:creationId xmlns:a16="http://schemas.microsoft.com/office/drawing/2014/main" id="{C74F7309-86D3-6A50-9377-76B55A2EA37B}"/>
              </a:ext>
            </a:extLst>
          </p:cNvPr>
          <p:cNvSpPr txBox="1"/>
          <p:nvPr/>
        </p:nvSpPr>
        <p:spPr>
          <a:xfrm>
            <a:off x="5188528" y="3036185"/>
            <a:ext cx="1814945" cy="785630"/>
          </a:xfrm>
          <a:prstGeom prst="rect">
            <a:avLst/>
          </a:prstGeom>
        </p:spPr>
        <p:txBody>
          <a:bodyPr spcFirstLastPara="1" vert="horz" wrap="none" lIns="121900" tIns="121900" rIns="121900" bIns="121900" rtlCol="0" anchor="t" anchorCtr="0">
            <a:noAutofit/>
          </a:bodyPr>
          <a:lstStyle/>
          <a:p>
            <a:r>
              <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白內障</a:t>
            </a:r>
          </a:p>
        </p:txBody>
      </p:sp>
      <p:sp>
        <p:nvSpPr>
          <p:cNvPr id="7" name="文字方塊 6">
            <a:extLst>
              <a:ext uri="{FF2B5EF4-FFF2-40B4-BE49-F238E27FC236}">
                <a16:creationId xmlns:a16="http://schemas.microsoft.com/office/drawing/2014/main" id="{28E80468-F349-CD7F-6F5D-0C21B4E87151}"/>
              </a:ext>
            </a:extLst>
          </p:cNvPr>
          <p:cNvSpPr txBox="1"/>
          <p:nvPr/>
        </p:nvSpPr>
        <p:spPr>
          <a:xfrm>
            <a:off x="5188528" y="3036185"/>
            <a:ext cx="1814945" cy="785630"/>
          </a:xfrm>
          <a:prstGeom prst="rect">
            <a:avLst/>
          </a:prstGeom>
        </p:spPr>
        <p:txBody>
          <a:bodyPr spcFirstLastPara="1" vert="horz" wrap="none" lIns="121900" tIns="121900" rIns="121900" bIns="121900" rtlCol="0" anchor="t" anchorCtr="0">
            <a:noAutofit/>
          </a:bodyPr>
          <a:lstStyle/>
          <a:p>
            <a:r>
              <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青光眼</a:t>
            </a:r>
          </a:p>
          <a:p>
            <a:endPar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p:txBody>
      </p:sp>
      <p:sp>
        <p:nvSpPr>
          <p:cNvPr id="10" name="文字方塊 9">
            <a:extLst>
              <a:ext uri="{FF2B5EF4-FFF2-40B4-BE49-F238E27FC236}">
                <a16:creationId xmlns:a16="http://schemas.microsoft.com/office/drawing/2014/main" id="{2C652131-C3E3-16D1-CA3A-854F28F1854E}"/>
              </a:ext>
            </a:extLst>
          </p:cNvPr>
          <p:cNvSpPr txBox="1"/>
          <p:nvPr/>
        </p:nvSpPr>
        <p:spPr>
          <a:xfrm>
            <a:off x="5188528" y="3036185"/>
            <a:ext cx="1814945" cy="785630"/>
          </a:xfrm>
          <a:prstGeom prst="rect">
            <a:avLst/>
          </a:prstGeom>
        </p:spPr>
        <p:txBody>
          <a:bodyPr spcFirstLastPara="1" vert="horz" wrap="none" lIns="121900" tIns="121900" rIns="121900" bIns="121900" rtlCol="0" anchor="t" anchorCtr="0">
            <a:noAutofit/>
          </a:bodyPr>
          <a:lstStyle/>
          <a:p>
            <a:r>
              <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乾眼症</a:t>
            </a:r>
          </a:p>
          <a:p>
            <a:endPar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p:txBody>
      </p:sp>
      <p:sp>
        <p:nvSpPr>
          <p:cNvPr id="11" name="文字方塊 10">
            <a:extLst>
              <a:ext uri="{FF2B5EF4-FFF2-40B4-BE49-F238E27FC236}">
                <a16:creationId xmlns:a16="http://schemas.microsoft.com/office/drawing/2014/main" id="{AB796118-039D-5D6A-A83A-D96B5073A88B}"/>
              </a:ext>
            </a:extLst>
          </p:cNvPr>
          <p:cNvSpPr txBox="1"/>
          <p:nvPr/>
        </p:nvSpPr>
        <p:spPr>
          <a:xfrm>
            <a:off x="4538857" y="2785495"/>
            <a:ext cx="3114287" cy="1287010"/>
          </a:xfrm>
          <a:prstGeom prst="rect">
            <a:avLst/>
          </a:prstGeom>
        </p:spPr>
        <p:txBody>
          <a:bodyPr spcFirstLastPara="1" vert="horz" wrap="none" lIns="121900" tIns="121900" rIns="121900" bIns="121900" rtlCol="0" anchor="t" anchorCtr="0">
            <a:noAutofit/>
          </a:bodyPr>
          <a:lstStyle/>
          <a:p>
            <a:r>
              <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糖尿病</a:t>
            </a:r>
            <a:endParaRPr lang="en-US" altLang="zh-TW"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a:p>
            <a:r>
              <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視網膜病變</a:t>
            </a:r>
          </a:p>
        </p:txBody>
      </p:sp>
      <p:sp>
        <p:nvSpPr>
          <p:cNvPr id="12" name="文字方塊 11">
            <a:extLst>
              <a:ext uri="{FF2B5EF4-FFF2-40B4-BE49-F238E27FC236}">
                <a16:creationId xmlns:a16="http://schemas.microsoft.com/office/drawing/2014/main" id="{BC094BBA-5D8F-5AA1-3688-51DF030AD8C1}"/>
              </a:ext>
            </a:extLst>
          </p:cNvPr>
          <p:cNvSpPr txBox="1"/>
          <p:nvPr/>
        </p:nvSpPr>
        <p:spPr>
          <a:xfrm>
            <a:off x="4538857" y="2785495"/>
            <a:ext cx="3114287" cy="1287010"/>
          </a:xfrm>
          <a:prstGeom prst="rect">
            <a:avLst/>
          </a:prstGeom>
        </p:spPr>
        <p:txBody>
          <a:bodyPr spcFirstLastPara="1" vert="horz" wrap="none" lIns="121900" tIns="121900" rIns="121900" bIns="121900" rtlCol="0" anchor="t" anchorCtr="0">
            <a:noAutofit/>
          </a:bodyPr>
          <a:lstStyle/>
          <a:p>
            <a:r>
              <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老年性</a:t>
            </a:r>
            <a:endParaRPr lang="en-US" altLang="zh-TW"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a:p>
            <a:r>
              <a:rPr lang="zh-TW" altLang="en-US" sz="45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黃斑部病變</a:t>
            </a:r>
          </a:p>
        </p:txBody>
      </p:sp>
      <p:pic>
        <p:nvPicPr>
          <p:cNvPr id="3" name="圖片 2">
            <a:extLst>
              <a:ext uri="{FF2B5EF4-FFF2-40B4-BE49-F238E27FC236}">
                <a16:creationId xmlns:a16="http://schemas.microsoft.com/office/drawing/2014/main" id="{656FC08E-3F6E-819A-289C-D99F439A60C3}"/>
              </a:ext>
            </a:extLst>
          </p:cNvPr>
          <p:cNvPicPr>
            <a:picLocks noChangeAspect="1"/>
          </p:cNvPicPr>
          <p:nvPr/>
        </p:nvPicPr>
        <p:blipFill>
          <a:blip r:embed="rId3">
            <a:duotone>
              <a:prstClr val="black"/>
              <a:srgbClr val="0E5B93">
                <a:tint val="45000"/>
                <a:satMod val="400000"/>
              </a:srgbClr>
            </a:duotone>
            <a:extLst>
              <a:ext uri="{28A0092B-C50C-407E-A947-70E740481C1C}">
                <a14:useLocalDpi xmlns:a14="http://schemas.microsoft.com/office/drawing/2010/main" val="0"/>
              </a:ext>
            </a:extLst>
          </a:blip>
          <a:stretch>
            <a:fillRect/>
          </a:stretch>
        </p:blipFill>
        <p:spPr>
          <a:xfrm>
            <a:off x="4213351" y="2409665"/>
            <a:ext cx="3765298" cy="2038669"/>
          </a:xfrm>
          <a:prstGeom prst="roundRect">
            <a:avLst/>
          </a:prstGeom>
          <a:pattFill prst="pct5">
            <a:fgClr>
              <a:srgbClr val="1CB5E0"/>
            </a:fgClr>
            <a:bgClr>
              <a:schemeClr val="bg1"/>
            </a:bgClr>
          </a:pattFill>
        </p:spPr>
      </p:pic>
    </p:spTree>
    <p:custDataLst>
      <p:tags r:id="rId1"/>
    </p:custDataLst>
    <p:extLst>
      <p:ext uri="{BB962C8B-B14F-4D97-AF65-F5344CB8AC3E}">
        <p14:creationId xmlns:p14="http://schemas.microsoft.com/office/powerpoint/2010/main" val="22287227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14023 -0.24815 " pathEditMode="relative" rAng="0" ptsTypes="AA">
                                      <p:cBhvr>
                                        <p:cTn id="6" dur="2000" fill="hold"/>
                                        <p:tgtEl>
                                          <p:spTgt spid="4"/>
                                        </p:tgtEl>
                                        <p:attrNameLst>
                                          <p:attrName>ppt_x</p:attrName>
                                          <p:attrName>ppt_y</p:attrName>
                                        </p:attrNameLst>
                                      </p:cBhvr>
                                      <p:rCtr x="-7018" y="-12407"/>
                                    </p:animMotion>
                                  </p:childTnLst>
                                </p:cTn>
                              </p:par>
                              <p:par>
                                <p:cTn id="7" presetID="64" presetClass="path" presetSubtype="0" accel="50000" decel="50000" fill="hold" grpId="0" nodeType="withEffect">
                                  <p:stCondLst>
                                    <p:cond delay="0"/>
                                  </p:stCondLst>
                                  <p:childTnLst>
                                    <p:animMotion origin="layout" path="M 0 0 L 0.1737 -0.23403 " pathEditMode="relative" rAng="0" ptsTypes="AA">
                                      <p:cBhvr>
                                        <p:cTn id="8" dur="2000" fill="hold"/>
                                        <p:tgtEl>
                                          <p:spTgt spid="6"/>
                                        </p:tgtEl>
                                        <p:attrNameLst>
                                          <p:attrName>ppt_x</p:attrName>
                                          <p:attrName>ppt_y</p:attrName>
                                        </p:attrNameLst>
                                      </p:cBhvr>
                                      <p:rCtr x="8685" y="-11713"/>
                                    </p:animMotion>
                                  </p:childTnLst>
                                </p:cTn>
                              </p:par>
                              <p:par>
                                <p:cTn id="9" presetID="64" presetClass="path" presetSubtype="0" accel="50000" decel="50000" fill="hold" grpId="0" nodeType="withEffect">
                                  <p:stCondLst>
                                    <p:cond delay="0"/>
                                  </p:stCondLst>
                                  <p:childTnLst>
                                    <p:animMotion origin="layout" path="M 0 0 L 0.30299 0 " pathEditMode="relative" rAng="0" ptsTypes="AA">
                                      <p:cBhvr>
                                        <p:cTn id="10" dur="2000" fill="hold"/>
                                        <p:tgtEl>
                                          <p:spTgt spid="7"/>
                                        </p:tgtEl>
                                        <p:attrNameLst>
                                          <p:attrName>ppt_x</p:attrName>
                                          <p:attrName>ppt_y</p:attrName>
                                        </p:attrNameLst>
                                      </p:cBhvr>
                                      <p:rCtr x="15143" y="0"/>
                                    </p:animMotion>
                                  </p:childTnLst>
                                </p:cTn>
                              </p:par>
                              <p:par>
                                <p:cTn id="11" presetID="64" presetClass="path" presetSubtype="0" accel="50000" decel="50000" fill="hold" grpId="0" nodeType="withEffect">
                                  <p:stCondLst>
                                    <p:cond delay="0"/>
                                  </p:stCondLst>
                                  <p:childTnLst>
                                    <p:animMotion origin="layout" path="M 0 0 L 0.19453 0.23426 " pathEditMode="relative" rAng="0" ptsTypes="AA">
                                      <p:cBhvr>
                                        <p:cTn id="12" dur="2000" fill="hold"/>
                                        <p:tgtEl>
                                          <p:spTgt spid="10"/>
                                        </p:tgtEl>
                                        <p:attrNameLst>
                                          <p:attrName>ppt_x</p:attrName>
                                          <p:attrName>ppt_y</p:attrName>
                                        </p:attrNameLst>
                                      </p:cBhvr>
                                      <p:rCtr x="9727" y="11713"/>
                                    </p:animMotion>
                                  </p:childTnLst>
                                </p:cTn>
                              </p:par>
                              <p:par>
                                <p:cTn id="13" presetID="64" presetClass="path" presetSubtype="0" accel="50000" decel="50000" fill="hold" grpId="0" nodeType="withEffect">
                                  <p:stCondLst>
                                    <p:cond delay="0"/>
                                  </p:stCondLst>
                                  <p:childTnLst>
                                    <p:animMotion origin="layout" path="M 0 0 L -0.12773 0.30139 " pathEditMode="relative" rAng="0" ptsTypes="AA">
                                      <p:cBhvr>
                                        <p:cTn id="14" dur="2000" fill="hold"/>
                                        <p:tgtEl>
                                          <p:spTgt spid="11"/>
                                        </p:tgtEl>
                                        <p:attrNameLst>
                                          <p:attrName>ppt_x</p:attrName>
                                          <p:attrName>ppt_y</p:attrName>
                                        </p:attrNameLst>
                                      </p:cBhvr>
                                      <p:rCtr x="-6393" y="15069"/>
                                    </p:animMotion>
                                  </p:childTnLst>
                                </p:cTn>
                              </p:par>
                              <p:par>
                                <p:cTn id="15" presetID="64" presetClass="path" presetSubtype="0" accel="50000" decel="50000" fill="hold" grpId="0" nodeType="withEffect">
                                  <p:stCondLst>
                                    <p:cond delay="0"/>
                                  </p:stCondLst>
                                  <p:childTnLst>
                                    <p:animMotion origin="layout" path="M 0 0 L -0.29544 0.03287 " pathEditMode="relative" rAng="0" ptsTypes="AA">
                                      <p:cBhvr>
                                        <p:cTn id="16" dur="2000" fill="hold"/>
                                        <p:tgtEl>
                                          <p:spTgt spid="12"/>
                                        </p:tgtEl>
                                        <p:attrNameLst>
                                          <p:attrName>ppt_x</p:attrName>
                                          <p:attrName>ppt_y</p:attrName>
                                        </p:attrNameLst>
                                      </p:cBhvr>
                                      <p:rCtr x="-14779"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0"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01C52-D92A-16D3-C3AC-EE063263F469}"/>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3D517C53-73AD-8EE3-65E0-5AD2394A10D3}"/>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橢圓 4">
            <a:extLst>
              <a:ext uri="{FF2B5EF4-FFF2-40B4-BE49-F238E27FC236}">
                <a16:creationId xmlns:a16="http://schemas.microsoft.com/office/drawing/2014/main" id="{F74FD67C-8945-CEFF-8165-B381A611FE73}"/>
              </a:ext>
            </a:extLst>
          </p:cNvPr>
          <p:cNvSpPr>
            <a:spLocks/>
          </p:cNvSpPr>
          <p:nvPr/>
        </p:nvSpPr>
        <p:spPr>
          <a:xfrm>
            <a:off x="2962070" y="289932"/>
            <a:ext cx="6267860" cy="6278136"/>
          </a:xfrm>
          <a:prstGeom prst="ellipse">
            <a:avLst/>
          </a:prstGeom>
          <a:solidFill>
            <a:srgbClr val="0E5B93">
              <a:alpha val="8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9600" b="1" dirty="0">
              <a:effectLst>
                <a:outerShdw blurRad="101600" dist="38100" dir="2700000" sx="103000" sy="103000" algn="tl" rotWithShape="0">
                  <a:prstClr val="black">
                    <a:alpha val="50000"/>
                  </a:prstClr>
                </a:outerShdw>
              </a:effectLst>
              <a:latin typeface="Britannic Bold" panose="020B0903060703020204" pitchFamily="34" charset="0"/>
            </a:endParaRPr>
          </a:p>
        </p:txBody>
      </p:sp>
      <p:sp>
        <p:nvSpPr>
          <p:cNvPr id="7" name="文字方塊 6">
            <a:extLst>
              <a:ext uri="{FF2B5EF4-FFF2-40B4-BE49-F238E27FC236}">
                <a16:creationId xmlns:a16="http://schemas.microsoft.com/office/drawing/2014/main" id="{36AAE198-0392-6A76-CF62-FA86D009D72B}"/>
              </a:ext>
            </a:extLst>
          </p:cNvPr>
          <p:cNvSpPr txBox="1"/>
          <p:nvPr/>
        </p:nvSpPr>
        <p:spPr>
          <a:xfrm>
            <a:off x="3046142" y="2209091"/>
            <a:ext cx="6099716" cy="2800767"/>
          </a:xfrm>
          <a:prstGeom prst="rect">
            <a:avLst/>
          </a:prstGeom>
          <a:noFill/>
        </p:spPr>
        <p:txBody>
          <a:bodyPr wrap="square">
            <a:spAutoFit/>
          </a:bodyPr>
          <a:lstStyle/>
          <a:p>
            <a:pPr algn="ctr"/>
            <a:r>
              <a:rPr lang="zh-TW" altLang="en-US" sz="8800" b="1" dirty="0">
                <a:solidFill>
                  <a:schemeClr val="bg1"/>
                </a:solidFill>
                <a:effectLst>
                  <a:outerShdw blurRad="101600" dist="38100" dir="2700000" sx="103000" sy="103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那該如何</a:t>
            </a:r>
            <a:endParaRPr lang="en-US" altLang="zh-TW" sz="8800" b="1" dirty="0">
              <a:solidFill>
                <a:schemeClr val="bg1"/>
              </a:solidFill>
              <a:effectLst>
                <a:outerShdw blurRad="101600" dist="38100" dir="2700000" sx="103000" sy="103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a:p>
            <a:pPr algn="ctr"/>
            <a:r>
              <a:rPr lang="zh-TW" altLang="en-US" sz="8800" b="1" dirty="0">
                <a:solidFill>
                  <a:schemeClr val="bg1"/>
                </a:solidFill>
                <a:effectLst>
                  <a:outerShdw blurRad="101600" dist="38100" dir="2700000" sx="103000" sy="103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控制呢</a:t>
            </a:r>
            <a:r>
              <a:rPr lang="en-US" altLang="zh-TW" sz="8800" b="1" dirty="0">
                <a:solidFill>
                  <a:schemeClr val="bg1"/>
                </a:solidFill>
                <a:effectLst>
                  <a:outerShdw blurRad="101600" dist="38100" dir="2700000" sx="103000" sy="103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a:t>
            </a:r>
            <a:endParaRPr lang="zh-TW" altLang="en-US" sz="8800" b="1" dirty="0">
              <a:solidFill>
                <a:schemeClr val="bg1"/>
              </a:solidFill>
              <a:effectLst>
                <a:outerShdw blurRad="101600" dist="38100" dir="2700000" sx="103000" sy="103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nvGrpSpPr>
          <p:cNvPr id="3" name="Google Shape;102;p15">
            <a:extLst>
              <a:ext uri="{FF2B5EF4-FFF2-40B4-BE49-F238E27FC236}">
                <a16:creationId xmlns:a16="http://schemas.microsoft.com/office/drawing/2014/main" id="{542F2733-0E86-D1D8-E47F-C5ECB7780424}"/>
              </a:ext>
            </a:extLst>
          </p:cNvPr>
          <p:cNvGrpSpPr/>
          <p:nvPr/>
        </p:nvGrpSpPr>
        <p:grpSpPr>
          <a:xfrm>
            <a:off x="10290705" y="447210"/>
            <a:ext cx="1134533" cy="264000"/>
            <a:chOff x="6248438" y="617700"/>
            <a:chExt cx="850900" cy="198000"/>
          </a:xfrm>
        </p:grpSpPr>
        <p:sp>
          <p:nvSpPr>
            <p:cNvPr id="4" name="Google Shape;103;p15">
              <a:extLst>
                <a:ext uri="{FF2B5EF4-FFF2-40B4-BE49-F238E27FC236}">
                  <a16:creationId xmlns:a16="http://schemas.microsoft.com/office/drawing/2014/main" id="{29491C91-5FCA-78B1-8B6B-36951B2B134C}"/>
                </a:ext>
              </a:extLst>
            </p:cNvPr>
            <p:cNvSpPr/>
            <p:nvPr/>
          </p:nvSpPr>
          <p:spPr>
            <a:xfrm>
              <a:off x="6248438" y="617700"/>
              <a:ext cx="198000" cy="198000"/>
            </a:xfrm>
            <a:prstGeom prst="rect">
              <a:avLst/>
            </a:prstGeom>
            <a:solidFill>
              <a:srgbClr val="1CB5E0"/>
            </a:solidFill>
            <a:ln>
              <a:noFill/>
            </a:ln>
          </p:spPr>
          <p:txBody>
            <a:bodyPr spcFirstLastPara="1" wrap="square" lIns="121900" tIns="121900" rIns="121900" bIns="121900" anchor="ctr" anchorCtr="0">
              <a:noAutofit/>
            </a:bodyPr>
            <a:lstStyle/>
            <a:p>
              <a:endParaRPr sz="2400" dirty="0"/>
            </a:p>
          </p:txBody>
        </p:sp>
        <p:sp>
          <p:nvSpPr>
            <p:cNvPr id="6" name="Google Shape;104;p15">
              <a:extLst>
                <a:ext uri="{FF2B5EF4-FFF2-40B4-BE49-F238E27FC236}">
                  <a16:creationId xmlns:a16="http://schemas.microsoft.com/office/drawing/2014/main" id="{384AA2F8-3437-F81D-6FEB-3E66ECE3C59B}"/>
                </a:ext>
              </a:extLst>
            </p:cNvPr>
            <p:cNvSpPr/>
            <p:nvPr/>
          </p:nvSpPr>
          <p:spPr>
            <a:xfrm>
              <a:off x="6574888" y="617700"/>
              <a:ext cx="198000" cy="198000"/>
            </a:xfrm>
            <a:prstGeom prst="rect">
              <a:avLst/>
            </a:prstGeom>
            <a:solidFill>
              <a:srgbClr val="0E5B93"/>
            </a:solidFill>
            <a:ln>
              <a:solidFill>
                <a:schemeClr val="bg1"/>
              </a:solidFill>
            </a:ln>
          </p:spPr>
          <p:txBody>
            <a:bodyPr spcFirstLastPara="1" wrap="square" lIns="121900" tIns="121900" rIns="121900" bIns="121900" anchor="ctr" anchorCtr="0">
              <a:noAutofit/>
            </a:bodyPr>
            <a:lstStyle/>
            <a:p>
              <a:endParaRPr sz="2400" dirty="0"/>
            </a:p>
          </p:txBody>
        </p:sp>
        <p:sp>
          <p:nvSpPr>
            <p:cNvPr id="8" name="Google Shape;105;p15">
              <a:extLst>
                <a:ext uri="{FF2B5EF4-FFF2-40B4-BE49-F238E27FC236}">
                  <a16:creationId xmlns:a16="http://schemas.microsoft.com/office/drawing/2014/main" id="{AE98A44B-3809-44DB-95AD-F73870625F6A}"/>
                </a:ext>
              </a:extLst>
            </p:cNvPr>
            <p:cNvSpPr/>
            <p:nvPr/>
          </p:nvSpPr>
          <p:spPr>
            <a:xfrm>
              <a:off x="6901338" y="617700"/>
              <a:ext cx="198000" cy="198000"/>
            </a:xfrm>
            <a:prstGeom prst="rect">
              <a:avLst/>
            </a:prstGeom>
            <a:solidFill>
              <a:srgbClr val="000046"/>
            </a:solidFill>
            <a:ln>
              <a:noFill/>
            </a:ln>
          </p:spPr>
          <p:txBody>
            <a:bodyPr spcFirstLastPara="1" wrap="square" lIns="121900" tIns="121900" rIns="121900" bIns="121900" anchor="ctr" anchorCtr="0">
              <a:noAutofit/>
            </a:bodyPr>
            <a:lstStyle/>
            <a:p>
              <a:endParaRPr sz="2400" dirty="0"/>
            </a:p>
          </p:txBody>
        </p:sp>
      </p:grpSp>
    </p:spTree>
    <p:custDataLst>
      <p:tags r:id="rId1"/>
    </p:custDataLst>
    <p:extLst>
      <p:ext uri="{BB962C8B-B14F-4D97-AF65-F5344CB8AC3E}">
        <p14:creationId xmlns:p14="http://schemas.microsoft.com/office/powerpoint/2010/main" val="230264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97D08-EDB6-3277-32DA-7245DAF58C7D}"/>
            </a:ext>
          </a:extLst>
        </p:cNvPr>
        <p:cNvGrpSpPr/>
        <p:nvPr/>
      </p:nvGrpSpPr>
      <p:grpSpPr>
        <a:xfrm>
          <a:off x="0" y="0"/>
          <a:ext cx="0" cy="0"/>
          <a:chOff x="0" y="0"/>
          <a:chExt cx="0" cy="0"/>
        </a:xfrm>
      </p:grpSpPr>
      <p:sp>
        <p:nvSpPr>
          <p:cNvPr id="16" name="矩形 15">
            <a:extLst>
              <a:ext uri="{FF2B5EF4-FFF2-40B4-BE49-F238E27FC236}">
                <a16:creationId xmlns:a16="http://schemas.microsoft.com/office/drawing/2014/main" id="{7854F3C4-C396-C4A9-A784-7D391655EA45}"/>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24" name="直線接點 23">
            <a:extLst>
              <a:ext uri="{FF2B5EF4-FFF2-40B4-BE49-F238E27FC236}">
                <a16:creationId xmlns:a16="http://schemas.microsoft.com/office/drawing/2014/main" id="{254E8A80-D3ED-CDFE-EC57-9266FA9CE415}"/>
              </a:ext>
            </a:extLst>
          </p:cNvPr>
          <p:cNvCxnSpPr>
            <a:cxnSpLocks/>
          </p:cNvCxnSpPr>
          <p:nvPr/>
        </p:nvCxnSpPr>
        <p:spPr>
          <a:xfrm>
            <a:off x="761554" y="825722"/>
            <a:ext cx="0" cy="994611"/>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grpSp>
        <p:nvGrpSpPr>
          <p:cNvPr id="47" name="群組 46">
            <a:extLst>
              <a:ext uri="{FF2B5EF4-FFF2-40B4-BE49-F238E27FC236}">
                <a16:creationId xmlns:a16="http://schemas.microsoft.com/office/drawing/2014/main" id="{4BCA9127-F0BD-1872-0086-D0AA6C5FA7E0}"/>
              </a:ext>
            </a:extLst>
          </p:cNvPr>
          <p:cNvGrpSpPr/>
          <p:nvPr/>
        </p:nvGrpSpPr>
        <p:grpSpPr>
          <a:xfrm>
            <a:off x="3191521" y="4515368"/>
            <a:ext cx="5808959" cy="1793390"/>
            <a:chOff x="3233280" y="4515368"/>
            <a:chExt cx="5808959" cy="1793390"/>
          </a:xfrm>
          <a:solidFill>
            <a:srgbClr val="0E5B93"/>
          </a:solidFill>
        </p:grpSpPr>
        <p:grpSp>
          <p:nvGrpSpPr>
            <p:cNvPr id="2" name="群組 1">
              <a:extLst>
                <a:ext uri="{FF2B5EF4-FFF2-40B4-BE49-F238E27FC236}">
                  <a16:creationId xmlns:a16="http://schemas.microsoft.com/office/drawing/2014/main" id="{6C99E39B-7D4F-2DE9-772F-C968959F8362}"/>
                </a:ext>
              </a:extLst>
            </p:cNvPr>
            <p:cNvGrpSpPr/>
            <p:nvPr/>
          </p:nvGrpSpPr>
          <p:grpSpPr>
            <a:xfrm>
              <a:off x="7257201" y="4515368"/>
              <a:ext cx="1785038" cy="1793390"/>
              <a:chOff x="8486133" y="2140952"/>
              <a:chExt cx="3210034" cy="3225055"/>
            </a:xfrm>
            <a:grpFill/>
          </p:grpSpPr>
          <p:sp>
            <p:nvSpPr>
              <p:cNvPr id="20" name="Google Shape;801;p37">
                <a:extLst>
                  <a:ext uri="{FF2B5EF4-FFF2-40B4-BE49-F238E27FC236}">
                    <a16:creationId xmlns:a16="http://schemas.microsoft.com/office/drawing/2014/main" id="{0B96F281-C2AB-ACCC-ADB0-599E19960A8B}"/>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1" name="橢圓 20">
                <a:extLst>
                  <a:ext uri="{FF2B5EF4-FFF2-40B4-BE49-F238E27FC236}">
                    <a16:creationId xmlns:a16="http://schemas.microsoft.com/office/drawing/2014/main" id="{3C69E3CE-A833-18CC-77DB-628913100314}"/>
                  </a:ext>
                </a:extLst>
              </p:cNvPr>
              <p:cNvSpPr>
                <a:spLocks/>
              </p:cNvSpPr>
              <p:nvPr/>
            </p:nvSpPr>
            <p:spPr>
              <a:xfrm>
                <a:off x="8486133" y="2140952"/>
                <a:ext cx="3209998"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停止吸菸</a:t>
                </a:r>
                <a:endParaRPr lang="en-US" altLang="zh-TW" sz="44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22" name="群組 21">
              <a:extLst>
                <a:ext uri="{FF2B5EF4-FFF2-40B4-BE49-F238E27FC236}">
                  <a16:creationId xmlns:a16="http://schemas.microsoft.com/office/drawing/2014/main" id="{D1B5D50C-12D4-1778-DF95-708C2F387861}"/>
                </a:ext>
              </a:extLst>
            </p:cNvPr>
            <p:cNvGrpSpPr>
              <a:grpSpLocks/>
            </p:cNvGrpSpPr>
            <p:nvPr/>
          </p:nvGrpSpPr>
          <p:grpSpPr>
            <a:xfrm>
              <a:off x="3233280" y="4515368"/>
              <a:ext cx="1785035" cy="1793390"/>
              <a:chOff x="8486136" y="2140952"/>
              <a:chExt cx="3210031" cy="3225055"/>
            </a:xfrm>
            <a:grpFill/>
          </p:grpSpPr>
          <p:sp>
            <p:nvSpPr>
              <p:cNvPr id="25" name="Google Shape;801;p37">
                <a:extLst>
                  <a:ext uri="{FF2B5EF4-FFF2-40B4-BE49-F238E27FC236}">
                    <a16:creationId xmlns:a16="http://schemas.microsoft.com/office/drawing/2014/main" id="{721E15D0-1888-2CA8-8553-CE4A17A71ACA}"/>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6" name="橢圓 25">
                <a:extLst>
                  <a:ext uri="{FF2B5EF4-FFF2-40B4-BE49-F238E27FC236}">
                    <a16:creationId xmlns:a16="http://schemas.microsoft.com/office/drawing/2014/main" id="{4CCC1E93-407A-C685-193C-C3327A475A63}"/>
                  </a:ext>
                </a:extLst>
              </p:cNvPr>
              <p:cNvSpPr>
                <a:spLocks/>
              </p:cNvSpPr>
              <p:nvPr/>
            </p:nvSpPr>
            <p:spPr>
              <a:xfrm>
                <a:off x="8486136" y="2140952"/>
                <a:ext cx="3210001"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3600" dirty="0" err="1">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Vit.D</a:t>
                </a:r>
                <a:endParaRPr lang="en-US" altLang="zh-TW" sz="4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grpSp>
        <p:nvGrpSpPr>
          <p:cNvPr id="63" name="群組 62">
            <a:extLst>
              <a:ext uri="{FF2B5EF4-FFF2-40B4-BE49-F238E27FC236}">
                <a16:creationId xmlns:a16="http://schemas.microsoft.com/office/drawing/2014/main" id="{266CA66E-C314-38F4-FE1F-C25D0D5FC9B1}"/>
              </a:ext>
            </a:extLst>
          </p:cNvPr>
          <p:cNvGrpSpPr/>
          <p:nvPr/>
        </p:nvGrpSpPr>
        <p:grpSpPr>
          <a:xfrm>
            <a:off x="3220012" y="450515"/>
            <a:ext cx="5751976" cy="1793390"/>
            <a:chOff x="3220012" y="450515"/>
            <a:chExt cx="5751976" cy="1793390"/>
          </a:xfrm>
        </p:grpSpPr>
        <p:grpSp>
          <p:nvGrpSpPr>
            <p:cNvPr id="3" name="群組 2">
              <a:extLst>
                <a:ext uri="{FF2B5EF4-FFF2-40B4-BE49-F238E27FC236}">
                  <a16:creationId xmlns:a16="http://schemas.microsoft.com/office/drawing/2014/main" id="{C2C80071-4F16-AF0E-7B9B-BD469ABF8850}"/>
                </a:ext>
              </a:extLst>
            </p:cNvPr>
            <p:cNvGrpSpPr/>
            <p:nvPr/>
          </p:nvGrpSpPr>
          <p:grpSpPr>
            <a:xfrm>
              <a:off x="7186950" y="450515"/>
              <a:ext cx="1785038" cy="1793390"/>
              <a:chOff x="8486133" y="2140952"/>
              <a:chExt cx="3210034" cy="3225055"/>
            </a:xfrm>
            <a:solidFill>
              <a:srgbClr val="0E5B93"/>
            </a:solidFill>
          </p:grpSpPr>
          <p:sp>
            <p:nvSpPr>
              <p:cNvPr id="5" name="Google Shape;801;p37">
                <a:extLst>
                  <a:ext uri="{FF2B5EF4-FFF2-40B4-BE49-F238E27FC236}">
                    <a16:creationId xmlns:a16="http://schemas.microsoft.com/office/drawing/2014/main" id="{E71483E7-FB59-5DAF-461E-7E339E429A6B}"/>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6" name="橢圓 5">
                <a:extLst>
                  <a:ext uri="{FF2B5EF4-FFF2-40B4-BE49-F238E27FC236}">
                    <a16:creationId xmlns:a16="http://schemas.microsoft.com/office/drawing/2014/main" id="{B6F97CC3-A212-BB60-F42B-AD9D044049C7}"/>
                  </a:ext>
                </a:extLst>
              </p:cNvPr>
              <p:cNvSpPr>
                <a:spLocks/>
              </p:cNvSpPr>
              <p:nvPr/>
            </p:nvSpPr>
            <p:spPr>
              <a:xfrm>
                <a:off x="8486133" y="2140952"/>
                <a:ext cx="3209998"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40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三高控制</a:t>
                </a:r>
                <a:endParaRPr lang="en-US" altLang="zh-TW" sz="4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8" name="群組 7">
              <a:extLst>
                <a:ext uri="{FF2B5EF4-FFF2-40B4-BE49-F238E27FC236}">
                  <a16:creationId xmlns:a16="http://schemas.microsoft.com/office/drawing/2014/main" id="{F1753322-1F2D-B985-3631-BD964F6CCB98}"/>
                </a:ext>
              </a:extLst>
            </p:cNvPr>
            <p:cNvGrpSpPr>
              <a:grpSpLocks/>
            </p:cNvGrpSpPr>
            <p:nvPr/>
          </p:nvGrpSpPr>
          <p:grpSpPr>
            <a:xfrm>
              <a:off x="3220012" y="450515"/>
              <a:ext cx="1785035" cy="1793390"/>
              <a:chOff x="8486136" y="2140952"/>
              <a:chExt cx="3210031" cy="3225055"/>
            </a:xfrm>
            <a:solidFill>
              <a:srgbClr val="0E5B93"/>
            </a:solidFill>
          </p:grpSpPr>
          <p:sp>
            <p:nvSpPr>
              <p:cNvPr id="10" name="Google Shape;801;p37">
                <a:extLst>
                  <a:ext uri="{FF2B5EF4-FFF2-40B4-BE49-F238E27FC236}">
                    <a16:creationId xmlns:a16="http://schemas.microsoft.com/office/drawing/2014/main" id="{787365C9-CF45-65C5-0EA6-9852244FD353}"/>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1" name="橢圓 10">
                <a:extLst>
                  <a:ext uri="{FF2B5EF4-FFF2-40B4-BE49-F238E27FC236}">
                    <a16:creationId xmlns:a16="http://schemas.microsoft.com/office/drawing/2014/main" id="{2870E1EE-2BF0-D732-8F6A-4AC054E22954}"/>
                  </a:ext>
                </a:extLst>
              </p:cNvPr>
              <p:cNvSpPr>
                <a:spLocks/>
              </p:cNvSpPr>
              <p:nvPr/>
            </p:nvSpPr>
            <p:spPr>
              <a:xfrm>
                <a:off x="8486136" y="2140952"/>
                <a:ext cx="3210001"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40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血糖控制</a:t>
                </a:r>
                <a:endParaRPr lang="en-US" altLang="zh-TW" sz="4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grpSp>
        <p:nvGrpSpPr>
          <p:cNvPr id="58" name="群組 57">
            <a:extLst>
              <a:ext uri="{FF2B5EF4-FFF2-40B4-BE49-F238E27FC236}">
                <a16:creationId xmlns:a16="http://schemas.microsoft.com/office/drawing/2014/main" id="{12AF5130-212B-81A8-8F56-B1B61BE8DA0D}"/>
              </a:ext>
            </a:extLst>
          </p:cNvPr>
          <p:cNvGrpSpPr/>
          <p:nvPr/>
        </p:nvGrpSpPr>
        <p:grpSpPr>
          <a:xfrm rot="2700000">
            <a:off x="4626428" y="1933072"/>
            <a:ext cx="2938993" cy="2938571"/>
            <a:chOff x="8475498" y="2145800"/>
            <a:chExt cx="3220669" cy="3220207"/>
          </a:xfrm>
        </p:grpSpPr>
        <p:sp>
          <p:nvSpPr>
            <p:cNvPr id="60" name="橢圓 59">
              <a:extLst>
                <a:ext uri="{FF2B5EF4-FFF2-40B4-BE49-F238E27FC236}">
                  <a16:creationId xmlns:a16="http://schemas.microsoft.com/office/drawing/2014/main" id="{2EB06FA2-5E49-268D-8156-C7A168A105F1}"/>
                </a:ext>
              </a:extLst>
            </p:cNvPr>
            <p:cNvSpPr>
              <a:spLocks/>
            </p:cNvSpPr>
            <p:nvPr/>
          </p:nvSpPr>
          <p:spPr>
            <a:xfrm rot="18900000">
              <a:off x="8475498" y="2145800"/>
              <a:ext cx="3210000" cy="3210000"/>
            </a:xfrm>
            <a:prstGeom prst="ellipse">
              <a:avLst/>
            </a:prstGeom>
            <a:solidFill>
              <a:srgbClr val="20876D"/>
            </a:solidFill>
            <a:ln>
              <a:solidFill>
                <a:srgbClr val="34E8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4800" dirty="0">
                  <a:solidFill>
                    <a:srgbClr val="FFFF00"/>
                  </a:solidFill>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怎麼辦</a:t>
              </a:r>
              <a:r>
                <a:rPr lang="en-US" altLang="zh-TW" sz="4800" dirty="0">
                  <a:solidFill>
                    <a:srgbClr val="FFFF00"/>
                  </a:solidFill>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a:t>
              </a:r>
            </a:p>
          </p:txBody>
        </p:sp>
        <p:sp>
          <p:nvSpPr>
            <p:cNvPr id="62" name="Google Shape;801;p37">
              <a:extLst>
                <a:ext uri="{FF2B5EF4-FFF2-40B4-BE49-F238E27FC236}">
                  <a16:creationId xmlns:a16="http://schemas.microsoft.com/office/drawing/2014/main" id="{4FE62ECD-F281-E152-E918-D54AD93860E3}"/>
                </a:ext>
              </a:extLst>
            </p:cNvPr>
            <p:cNvSpPr>
              <a:spLocks/>
            </p:cNvSpPr>
            <p:nvPr/>
          </p:nvSpPr>
          <p:spPr>
            <a:xfrm>
              <a:off x="8486167" y="2156007"/>
              <a:ext cx="3210000" cy="3210000"/>
            </a:xfrm>
            <a:prstGeom prst="arc">
              <a:avLst>
                <a:gd name="adj1" fmla="val 16200000"/>
                <a:gd name="adj2" fmla="val 16193818"/>
              </a:avLst>
            </a:prstGeom>
            <a:noFill/>
            <a:ln w="114300" cap="flat" cmpd="sng">
              <a:solidFill>
                <a:srgbClr val="34E89E"/>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64" name="群組 63">
            <a:extLst>
              <a:ext uri="{FF2B5EF4-FFF2-40B4-BE49-F238E27FC236}">
                <a16:creationId xmlns:a16="http://schemas.microsoft.com/office/drawing/2014/main" id="{7722816A-1711-6CA3-7C12-7C13F268EF5A}"/>
              </a:ext>
            </a:extLst>
          </p:cNvPr>
          <p:cNvGrpSpPr/>
          <p:nvPr/>
        </p:nvGrpSpPr>
        <p:grpSpPr>
          <a:xfrm rot="2700000">
            <a:off x="4626428" y="1933072"/>
            <a:ext cx="2938993" cy="2938571"/>
            <a:chOff x="8475498" y="2145800"/>
            <a:chExt cx="3220669" cy="3220207"/>
          </a:xfrm>
          <a:solidFill>
            <a:srgbClr val="0E5B93"/>
          </a:solidFill>
        </p:grpSpPr>
        <p:sp>
          <p:nvSpPr>
            <p:cNvPr id="66" name="Google Shape;801;p37">
              <a:extLst>
                <a:ext uri="{FF2B5EF4-FFF2-40B4-BE49-F238E27FC236}">
                  <a16:creationId xmlns:a16="http://schemas.microsoft.com/office/drawing/2014/main" id="{18FB7279-8E8A-2D14-DA89-BAD1F7B2018C}"/>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68" name="橢圓 67">
              <a:extLst>
                <a:ext uri="{FF2B5EF4-FFF2-40B4-BE49-F238E27FC236}">
                  <a16:creationId xmlns:a16="http://schemas.microsoft.com/office/drawing/2014/main" id="{68E567BF-3A62-793B-2455-3F776F0E2E08}"/>
                </a:ext>
              </a:extLst>
            </p:cNvPr>
            <p:cNvSpPr>
              <a:spLocks/>
            </p:cNvSpPr>
            <p:nvPr/>
          </p:nvSpPr>
          <p:spPr>
            <a:xfrm rot="18900000">
              <a:off x="8475498" y="2145800"/>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54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預防勝於治療</a:t>
              </a:r>
              <a:endParaRPr lang="en-US" altLang="zh-TW" sz="54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13" name="文字方塊 12">
            <a:extLst>
              <a:ext uri="{FF2B5EF4-FFF2-40B4-BE49-F238E27FC236}">
                <a16:creationId xmlns:a16="http://schemas.microsoft.com/office/drawing/2014/main" id="{0A8ACEA0-F85E-A54A-44C2-F33F951E5053}"/>
              </a:ext>
            </a:extLst>
          </p:cNvPr>
          <p:cNvSpPr txBox="1"/>
          <p:nvPr/>
        </p:nvSpPr>
        <p:spPr>
          <a:xfrm>
            <a:off x="9107064" y="772031"/>
            <a:ext cx="2750351" cy="12003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三高控制</a:t>
            </a: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p>
          <a:p>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不再讓血管</a:t>
            </a:r>
            <a:r>
              <a:rPr lang="zh-TW" altLang="en-US"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爛</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下去是不二法則</a:t>
            </a:r>
          </a:p>
        </p:txBody>
      </p:sp>
      <p:sp>
        <p:nvSpPr>
          <p:cNvPr id="15" name="文字方塊 14">
            <a:extLst>
              <a:ext uri="{FF2B5EF4-FFF2-40B4-BE49-F238E27FC236}">
                <a16:creationId xmlns:a16="http://schemas.microsoft.com/office/drawing/2014/main" id="{3023DD13-577E-BD14-353B-D542E6616522}"/>
              </a:ext>
            </a:extLst>
          </p:cNvPr>
          <p:cNvSpPr txBox="1"/>
          <p:nvPr/>
        </p:nvSpPr>
        <p:spPr>
          <a:xfrm>
            <a:off x="9107638" y="4758335"/>
            <a:ext cx="2456861" cy="12003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吸菸</a:t>
            </a: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p>
          <a:p>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是所有視網膜病變的危險因子</a:t>
            </a:r>
            <a:endPar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4" name="文字方塊 43">
            <a:extLst>
              <a:ext uri="{FF2B5EF4-FFF2-40B4-BE49-F238E27FC236}">
                <a16:creationId xmlns:a16="http://schemas.microsoft.com/office/drawing/2014/main" id="{DE8872BD-6B87-4122-F858-699247032701}"/>
              </a:ext>
            </a:extLst>
          </p:cNvPr>
          <p:cNvSpPr txBox="1"/>
          <p:nvPr/>
        </p:nvSpPr>
        <p:spPr>
          <a:xfrm>
            <a:off x="975030" y="5256807"/>
            <a:ext cx="2367737"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減少血管新生</a:t>
            </a:r>
            <a:endPar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穩定血糖</a:t>
            </a:r>
          </a:p>
        </p:txBody>
      </p:sp>
      <p:sp>
        <p:nvSpPr>
          <p:cNvPr id="50" name="文字方塊 49">
            <a:extLst>
              <a:ext uri="{FF2B5EF4-FFF2-40B4-BE49-F238E27FC236}">
                <a16:creationId xmlns:a16="http://schemas.microsoft.com/office/drawing/2014/main" id="{B8867FF7-12AD-97B8-9862-C8E9137C29FA}"/>
              </a:ext>
            </a:extLst>
          </p:cNvPr>
          <p:cNvSpPr txBox="1"/>
          <p:nvPr/>
        </p:nvSpPr>
        <p:spPr>
          <a:xfrm>
            <a:off x="4418618" y="6407485"/>
            <a:ext cx="3962944" cy="369332"/>
          </a:xfrm>
          <a:prstGeom prst="rect">
            <a:avLst/>
          </a:prstGeom>
          <a:noFill/>
        </p:spPr>
        <p:txBody>
          <a:bodyPr wrap="none" rtlCol="0">
            <a:spAutoFit/>
          </a:bodyPr>
          <a:lstStyle/>
          <a:p>
            <a:r>
              <a:rPr lang="en-US" altLang="zh-TW"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Ref: TADE 2020</a:t>
            </a:r>
            <a:r>
              <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糖尿病衛教核心教材</a:t>
            </a:r>
          </a:p>
        </p:txBody>
      </p:sp>
      <p:pic>
        <p:nvPicPr>
          <p:cNvPr id="51" name="圖形 50" descr="眼睛">
            <a:extLst>
              <a:ext uri="{FF2B5EF4-FFF2-40B4-BE49-F238E27FC236}">
                <a16:creationId xmlns:a16="http://schemas.microsoft.com/office/drawing/2014/main" id="{D07FEED2-2F4A-40BD-9812-C8966035D77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38800" y="4713121"/>
            <a:ext cx="914400" cy="914400"/>
          </a:xfrm>
          <a:prstGeom prst="rect">
            <a:avLst/>
          </a:prstGeom>
        </p:spPr>
      </p:pic>
      <p:sp>
        <p:nvSpPr>
          <p:cNvPr id="18" name="十字形 17">
            <a:extLst>
              <a:ext uri="{FF2B5EF4-FFF2-40B4-BE49-F238E27FC236}">
                <a16:creationId xmlns:a16="http://schemas.microsoft.com/office/drawing/2014/main" id="{655A3CBC-70A1-A28E-4556-D49E00718E90}"/>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27" name="群組 26">
            <a:extLst>
              <a:ext uri="{FF2B5EF4-FFF2-40B4-BE49-F238E27FC236}">
                <a16:creationId xmlns:a16="http://schemas.microsoft.com/office/drawing/2014/main" id="{F610EC1F-2CDD-FF3D-2831-86503C26C1FA}"/>
              </a:ext>
            </a:extLst>
          </p:cNvPr>
          <p:cNvGrpSpPr/>
          <p:nvPr/>
        </p:nvGrpSpPr>
        <p:grpSpPr>
          <a:xfrm>
            <a:off x="450442" y="6388100"/>
            <a:ext cx="311112" cy="311112"/>
            <a:chOff x="9285316" y="4586316"/>
            <a:chExt cx="311112" cy="311112"/>
          </a:xfrm>
          <a:solidFill>
            <a:srgbClr val="0E5B93"/>
          </a:solidFill>
        </p:grpSpPr>
        <p:sp>
          <p:nvSpPr>
            <p:cNvPr id="28" name="圓形: 空心 27">
              <a:extLst>
                <a:ext uri="{FF2B5EF4-FFF2-40B4-BE49-F238E27FC236}">
                  <a16:creationId xmlns:a16="http://schemas.microsoft.com/office/drawing/2014/main" id="{E02A4644-817C-0FBC-EE94-7D7264B231FF}"/>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29" name="直線接點 28">
              <a:extLst>
                <a:ext uri="{FF2B5EF4-FFF2-40B4-BE49-F238E27FC236}">
                  <a16:creationId xmlns:a16="http://schemas.microsoft.com/office/drawing/2014/main" id="{C2AC1AF2-E8A3-18CB-75F4-0822B38F9D69}"/>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1" name="群組 30">
            <a:extLst>
              <a:ext uri="{FF2B5EF4-FFF2-40B4-BE49-F238E27FC236}">
                <a16:creationId xmlns:a16="http://schemas.microsoft.com/office/drawing/2014/main" id="{E6BBA953-1EEF-6503-67CE-582143A47F58}"/>
              </a:ext>
            </a:extLst>
          </p:cNvPr>
          <p:cNvGrpSpPr>
            <a:grpSpLocks/>
          </p:cNvGrpSpPr>
          <p:nvPr/>
        </p:nvGrpSpPr>
        <p:grpSpPr>
          <a:xfrm>
            <a:off x="-2010218" y="2023673"/>
            <a:ext cx="3356010" cy="3361512"/>
            <a:chOff x="9183091" y="4475589"/>
            <a:chExt cx="2103005" cy="2103005"/>
          </a:xfrm>
          <a:solidFill>
            <a:srgbClr val="0E5B93">
              <a:alpha val="50000"/>
            </a:srgbClr>
          </a:solidFill>
        </p:grpSpPr>
        <p:grpSp>
          <p:nvGrpSpPr>
            <p:cNvPr id="32" name="群組 31">
              <a:extLst>
                <a:ext uri="{FF2B5EF4-FFF2-40B4-BE49-F238E27FC236}">
                  <a16:creationId xmlns:a16="http://schemas.microsoft.com/office/drawing/2014/main" id="{37F61986-A718-CDFE-2CBD-57BCBB8F95B1}"/>
                </a:ext>
              </a:extLst>
            </p:cNvPr>
            <p:cNvGrpSpPr/>
            <p:nvPr/>
          </p:nvGrpSpPr>
          <p:grpSpPr>
            <a:xfrm rot="2700000">
              <a:off x="9183091" y="4475589"/>
              <a:ext cx="2103005" cy="2103005"/>
              <a:chOff x="9285315" y="4586316"/>
              <a:chExt cx="311112" cy="311112"/>
            </a:xfrm>
            <a:grpFill/>
          </p:grpSpPr>
          <p:sp>
            <p:nvSpPr>
              <p:cNvPr id="46" name="圓形: 空心 45">
                <a:extLst>
                  <a:ext uri="{FF2B5EF4-FFF2-40B4-BE49-F238E27FC236}">
                    <a16:creationId xmlns:a16="http://schemas.microsoft.com/office/drawing/2014/main" id="{85370E11-7DB4-4C6B-2E8E-314E55E07065}"/>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8" name="直線接點 47">
                <a:extLst>
                  <a:ext uri="{FF2B5EF4-FFF2-40B4-BE49-F238E27FC236}">
                    <a16:creationId xmlns:a16="http://schemas.microsoft.com/office/drawing/2014/main" id="{C11453DB-F606-48FF-46C4-D006810F8F62}"/>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7" name="文字方塊 36">
              <a:extLst>
                <a:ext uri="{FF2B5EF4-FFF2-40B4-BE49-F238E27FC236}">
                  <a16:creationId xmlns:a16="http://schemas.microsoft.com/office/drawing/2014/main" id="{190FABB8-28BE-9CE1-32C7-6A1B664A1679}"/>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5" name="文字方塊 44">
              <a:extLst>
                <a:ext uri="{FF2B5EF4-FFF2-40B4-BE49-F238E27FC236}">
                  <a16:creationId xmlns:a16="http://schemas.microsoft.com/office/drawing/2014/main" id="{49199078-5FDD-6DFF-942F-3848F84BE3DD}"/>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49" name="群組 48">
            <a:extLst>
              <a:ext uri="{FF2B5EF4-FFF2-40B4-BE49-F238E27FC236}">
                <a16:creationId xmlns:a16="http://schemas.microsoft.com/office/drawing/2014/main" id="{C218827E-ECEC-0CAB-CDA2-7352DDEC8DB1}"/>
              </a:ext>
            </a:extLst>
          </p:cNvPr>
          <p:cNvGrpSpPr>
            <a:grpSpLocks/>
          </p:cNvGrpSpPr>
          <p:nvPr/>
        </p:nvGrpSpPr>
        <p:grpSpPr>
          <a:xfrm>
            <a:off x="10647012" y="2023673"/>
            <a:ext cx="3356010" cy="3361512"/>
            <a:chOff x="9183091" y="4475589"/>
            <a:chExt cx="2103005" cy="2103005"/>
          </a:xfrm>
          <a:solidFill>
            <a:srgbClr val="0E5B93">
              <a:alpha val="50000"/>
            </a:srgbClr>
          </a:solidFill>
        </p:grpSpPr>
        <p:grpSp>
          <p:nvGrpSpPr>
            <p:cNvPr id="52" name="群組 51">
              <a:extLst>
                <a:ext uri="{FF2B5EF4-FFF2-40B4-BE49-F238E27FC236}">
                  <a16:creationId xmlns:a16="http://schemas.microsoft.com/office/drawing/2014/main" id="{AF8172A5-26B5-B2F6-E070-82D94BEFD84F}"/>
                </a:ext>
              </a:extLst>
            </p:cNvPr>
            <p:cNvGrpSpPr/>
            <p:nvPr/>
          </p:nvGrpSpPr>
          <p:grpSpPr>
            <a:xfrm rot="2700000">
              <a:off x="9183091" y="4475589"/>
              <a:ext cx="2103005" cy="2103005"/>
              <a:chOff x="9285315" y="4586316"/>
              <a:chExt cx="311112" cy="311112"/>
            </a:xfrm>
            <a:grpFill/>
          </p:grpSpPr>
          <p:sp>
            <p:nvSpPr>
              <p:cNvPr id="55" name="圓形: 空心 54">
                <a:extLst>
                  <a:ext uri="{FF2B5EF4-FFF2-40B4-BE49-F238E27FC236}">
                    <a16:creationId xmlns:a16="http://schemas.microsoft.com/office/drawing/2014/main" id="{3B642975-9536-BD90-9CDC-D1BE7F799EEC}"/>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56" name="直線接點 55">
                <a:extLst>
                  <a:ext uri="{FF2B5EF4-FFF2-40B4-BE49-F238E27FC236}">
                    <a16:creationId xmlns:a16="http://schemas.microsoft.com/office/drawing/2014/main" id="{0EB168CE-FFBD-1FD4-3C1A-EC9DDE1A176A}"/>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53" name="文字方塊 52">
              <a:extLst>
                <a:ext uri="{FF2B5EF4-FFF2-40B4-BE49-F238E27FC236}">
                  <a16:creationId xmlns:a16="http://schemas.microsoft.com/office/drawing/2014/main" id="{1D9EA6D3-41C6-F076-9ED1-8B735F9059AD}"/>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4" name="文字方塊 53">
              <a:extLst>
                <a:ext uri="{FF2B5EF4-FFF2-40B4-BE49-F238E27FC236}">
                  <a16:creationId xmlns:a16="http://schemas.microsoft.com/office/drawing/2014/main" id="{B222B4EA-F3BE-EA0D-9BB1-C0C45D15F883}"/>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57" name="矩形: 圓角 56">
            <a:extLst>
              <a:ext uri="{FF2B5EF4-FFF2-40B4-BE49-F238E27FC236}">
                <a16:creationId xmlns:a16="http://schemas.microsoft.com/office/drawing/2014/main" id="{8906899E-0378-348E-2992-DBF414F79663}"/>
              </a:ext>
            </a:extLst>
          </p:cNvPr>
          <p:cNvSpPr/>
          <p:nvPr/>
        </p:nvSpPr>
        <p:spPr>
          <a:xfrm>
            <a:off x="1202726" y="480213"/>
            <a:ext cx="1740732" cy="620785"/>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很重要</a:t>
            </a:r>
          </a:p>
        </p:txBody>
      </p:sp>
      <p:sp>
        <p:nvSpPr>
          <p:cNvPr id="59" name="矩形: 圓角 58">
            <a:extLst>
              <a:ext uri="{FF2B5EF4-FFF2-40B4-BE49-F238E27FC236}">
                <a16:creationId xmlns:a16="http://schemas.microsoft.com/office/drawing/2014/main" id="{998C144E-DECF-0935-146F-38D56F59BB05}"/>
              </a:ext>
            </a:extLst>
          </p:cNvPr>
          <p:cNvSpPr/>
          <p:nvPr/>
        </p:nvSpPr>
        <p:spPr>
          <a:xfrm>
            <a:off x="1202726" y="1277618"/>
            <a:ext cx="1740732" cy="620785"/>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很重要</a:t>
            </a:r>
          </a:p>
        </p:txBody>
      </p:sp>
      <p:sp>
        <p:nvSpPr>
          <p:cNvPr id="61" name="矩形: 圓角 60">
            <a:extLst>
              <a:ext uri="{FF2B5EF4-FFF2-40B4-BE49-F238E27FC236}">
                <a16:creationId xmlns:a16="http://schemas.microsoft.com/office/drawing/2014/main" id="{585739D2-F3C7-7055-9EA0-85CAC36F006A}"/>
              </a:ext>
            </a:extLst>
          </p:cNvPr>
          <p:cNvSpPr/>
          <p:nvPr/>
        </p:nvSpPr>
        <p:spPr>
          <a:xfrm>
            <a:off x="1202726" y="2075023"/>
            <a:ext cx="1740732" cy="620785"/>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很重要</a:t>
            </a:r>
          </a:p>
        </p:txBody>
      </p:sp>
    </p:spTree>
    <p:custDataLst>
      <p:tags r:id="rId1"/>
    </p:custDataLst>
    <p:extLst>
      <p:ext uri="{BB962C8B-B14F-4D97-AF65-F5344CB8AC3E}">
        <p14:creationId xmlns:p14="http://schemas.microsoft.com/office/powerpoint/2010/main" val="277900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1000" fill="hold"/>
                                        <p:tgtEl>
                                          <p:spTgt spid="63"/>
                                        </p:tgtEl>
                                        <p:attrNameLst>
                                          <p:attrName>ppt_w</p:attrName>
                                        </p:attrNameLst>
                                      </p:cBhvr>
                                      <p:tavLst>
                                        <p:tav tm="0">
                                          <p:val>
                                            <p:fltVal val="0"/>
                                          </p:val>
                                        </p:tav>
                                        <p:tav tm="100000">
                                          <p:val>
                                            <p:strVal val="#ppt_w"/>
                                          </p:val>
                                        </p:tav>
                                      </p:tavLst>
                                    </p:anim>
                                    <p:anim calcmode="lin" valueType="num">
                                      <p:cBhvr>
                                        <p:cTn id="8" dur="1000" fill="hold"/>
                                        <p:tgtEl>
                                          <p:spTgt spid="63"/>
                                        </p:tgtEl>
                                        <p:attrNameLst>
                                          <p:attrName>ppt_h</p:attrName>
                                        </p:attrNameLst>
                                      </p:cBhvr>
                                      <p:tavLst>
                                        <p:tav tm="0">
                                          <p:val>
                                            <p:fltVal val="0"/>
                                          </p:val>
                                        </p:tav>
                                        <p:tav tm="100000">
                                          <p:val>
                                            <p:strVal val="#ppt_h"/>
                                          </p:val>
                                        </p:tav>
                                      </p:tavLst>
                                    </p:anim>
                                    <p:anim calcmode="lin" valueType="num">
                                      <p:cBhvr>
                                        <p:cTn id="9" dur="1000" fill="hold"/>
                                        <p:tgtEl>
                                          <p:spTgt spid="63"/>
                                        </p:tgtEl>
                                        <p:attrNameLst>
                                          <p:attrName>style.rotation</p:attrName>
                                        </p:attrNameLst>
                                      </p:cBhvr>
                                      <p:tavLst>
                                        <p:tav tm="0">
                                          <p:val>
                                            <p:fltVal val="90"/>
                                          </p:val>
                                        </p:tav>
                                        <p:tav tm="100000">
                                          <p:val>
                                            <p:fltVal val="0"/>
                                          </p:val>
                                        </p:tav>
                                      </p:tavLst>
                                    </p:anim>
                                    <p:animEffect transition="in" filter="fade">
                                      <p:cBhvr>
                                        <p:cTn id="10" dur="1000"/>
                                        <p:tgtEl>
                                          <p:spTgt spid="6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1000" fill="hold"/>
                                        <p:tgtEl>
                                          <p:spTgt spid="47"/>
                                        </p:tgtEl>
                                        <p:attrNameLst>
                                          <p:attrName>ppt_w</p:attrName>
                                        </p:attrNameLst>
                                      </p:cBhvr>
                                      <p:tavLst>
                                        <p:tav tm="0">
                                          <p:val>
                                            <p:fltVal val="0"/>
                                          </p:val>
                                        </p:tav>
                                        <p:tav tm="100000">
                                          <p:val>
                                            <p:strVal val="#ppt_w"/>
                                          </p:val>
                                        </p:tav>
                                      </p:tavLst>
                                    </p:anim>
                                    <p:anim calcmode="lin" valueType="num">
                                      <p:cBhvr>
                                        <p:cTn id="15" dur="1000" fill="hold"/>
                                        <p:tgtEl>
                                          <p:spTgt spid="47"/>
                                        </p:tgtEl>
                                        <p:attrNameLst>
                                          <p:attrName>ppt_h</p:attrName>
                                        </p:attrNameLst>
                                      </p:cBhvr>
                                      <p:tavLst>
                                        <p:tav tm="0">
                                          <p:val>
                                            <p:fltVal val="0"/>
                                          </p:val>
                                        </p:tav>
                                        <p:tav tm="100000">
                                          <p:val>
                                            <p:strVal val="#ppt_h"/>
                                          </p:val>
                                        </p:tav>
                                      </p:tavLst>
                                    </p:anim>
                                    <p:anim calcmode="lin" valueType="num">
                                      <p:cBhvr>
                                        <p:cTn id="16" dur="1000" fill="hold"/>
                                        <p:tgtEl>
                                          <p:spTgt spid="47"/>
                                        </p:tgtEl>
                                        <p:attrNameLst>
                                          <p:attrName>style.rotation</p:attrName>
                                        </p:attrNameLst>
                                      </p:cBhvr>
                                      <p:tavLst>
                                        <p:tav tm="0">
                                          <p:val>
                                            <p:fltVal val="90"/>
                                          </p:val>
                                        </p:tav>
                                        <p:tav tm="100000">
                                          <p:val>
                                            <p:fltVal val="0"/>
                                          </p:val>
                                        </p:tav>
                                      </p:tavLst>
                                    </p:anim>
                                    <p:animEffect transition="in" filter="fade">
                                      <p:cBhvr>
                                        <p:cTn id="17" dur="10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1000"/>
                                        <p:tgtEl>
                                          <p:spTgt spid="59"/>
                                        </p:tgtEl>
                                      </p:cBhvr>
                                    </p:animEffect>
                                    <p:anim calcmode="lin" valueType="num">
                                      <p:cBhvr>
                                        <p:cTn id="29" dur="1000" fill="hold"/>
                                        <p:tgtEl>
                                          <p:spTgt spid="59"/>
                                        </p:tgtEl>
                                        <p:attrNameLst>
                                          <p:attrName>ppt_x</p:attrName>
                                        </p:attrNameLst>
                                      </p:cBhvr>
                                      <p:tavLst>
                                        <p:tav tm="0">
                                          <p:val>
                                            <p:strVal val="#ppt_x"/>
                                          </p:val>
                                        </p:tav>
                                        <p:tav tm="100000">
                                          <p:val>
                                            <p:strVal val="#ppt_x"/>
                                          </p:val>
                                        </p:tav>
                                      </p:tavLst>
                                    </p:anim>
                                    <p:anim calcmode="lin" valueType="num">
                                      <p:cBhvr>
                                        <p:cTn id="30" dur="1000" fill="hold"/>
                                        <p:tgtEl>
                                          <p:spTgt spid="59"/>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grpId="0" nodeType="after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1000"/>
                                        <p:tgtEl>
                                          <p:spTgt spid="61"/>
                                        </p:tgtEl>
                                      </p:cBhvr>
                                    </p:animEffect>
                                    <p:anim calcmode="lin" valueType="num">
                                      <p:cBhvr>
                                        <p:cTn id="35" dur="1000" fill="hold"/>
                                        <p:tgtEl>
                                          <p:spTgt spid="61"/>
                                        </p:tgtEl>
                                        <p:attrNameLst>
                                          <p:attrName>ppt_x</p:attrName>
                                        </p:attrNameLst>
                                      </p:cBhvr>
                                      <p:tavLst>
                                        <p:tav tm="0">
                                          <p:val>
                                            <p:strVal val="#ppt_x"/>
                                          </p:val>
                                        </p:tav>
                                        <p:tav tm="100000">
                                          <p:val>
                                            <p:strVal val="#ppt_x"/>
                                          </p:val>
                                        </p:tav>
                                      </p:tavLst>
                                    </p:anim>
                                    <p:anim calcmode="lin" valueType="num">
                                      <p:cBhvr>
                                        <p:cTn id="36"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1000"/>
                                        <p:tgtEl>
                                          <p:spTgt spid="44"/>
                                        </p:tgtEl>
                                      </p:cBhvr>
                                    </p:animEffect>
                                    <p:anim calcmode="lin" valueType="num">
                                      <p:cBhvr>
                                        <p:cTn id="56" dur="1000" fill="hold"/>
                                        <p:tgtEl>
                                          <p:spTgt spid="44"/>
                                        </p:tgtEl>
                                        <p:attrNameLst>
                                          <p:attrName>ppt_x</p:attrName>
                                        </p:attrNameLst>
                                      </p:cBhvr>
                                      <p:tavLst>
                                        <p:tav tm="0">
                                          <p:val>
                                            <p:strVal val="#ppt_x"/>
                                          </p:val>
                                        </p:tav>
                                        <p:tav tm="100000">
                                          <p:val>
                                            <p:strVal val="#ppt_x"/>
                                          </p:val>
                                        </p:tav>
                                      </p:tavLst>
                                    </p:anim>
                                    <p:anim calcmode="lin" valueType="num">
                                      <p:cBhvr>
                                        <p:cTn id="5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44" grpId="0"/>
      <p:bldP spid="57" grpId="0" animBg="1"/>
      <p:bldP spid="59" grpId="0" animBg="1"/>
      <p:bldP spid="6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F2B284A7-2316-9BA2-9C40-19D7FFB4F231}"/>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文字版面配置區 3">
            <a:extLst>
              <a:ext uri="{FF2B5EF4-FFF2-40B4-BE49-F238E27FC236}">
                <a16:creationId xmlns:a16="http://schemas.microsoft.com/office/drawing/2014/main" id="{9291F7CA-7BD7-44F3-864F-396647C06E92}"/>
              </a:ext>
            </a:extLst>
          </p:cNvPr>
          <p:cNvSpPr>
            <a:spLocks noGrp="1"/>
          </p:cNvSpPr>
          <p:nvPr>
            <p:ph type="body" sz="half" idx="2"/>
          </p:nvPr>
        </p:nvSpPr>
        <p:spPr/>
        <p:txBody>
          <a:bodyPr/>
          <a:lstStyle/>
          <a:p>
            <a:r>
              <a:rPr lang="en-US" altLang="zh-TW" dirty="0">
                <a:latin typeface="Berlin Sans FB Demi" panose="020E0802020502020306" pitchFamily="34" charset="0"/>
              </a:rPr>
              <a:t>Aged-related Macular Degeneration</a:t>
            </a:r>
          </a:p>
          <a:p>
            <a:r>
              <a:rPr lang="en-US" altLang="zh-TW" dirty="0">
                <a:latin typeface="Berlin Sans FB Demi" panose="020E0802020502020306" pitchFamily="34" charset="0"/>
              </a:rPr>
              <a:t>-Dry-AMD</a:t>
            </a:r>
          </a:p>
          <a:p>
            <a:r>
              <a:rPr lang="en-US" altLang="zh-TW" dirty="0">
                <a:latin typeface="Berlin Sans FB Demi" panose="020E0802020502020306" pitchFamily="34" charset="0"/>
              </a:rPr>
              <a:t>-Wet-AMD</a:t>
            </a:r>
            <a:endParaRPr lang="zh-TW" altLang="en-US" dirty="0">
              <a:latin typeface="Berlin Sans FB Demi" panose="020E0802020502020306" pitchFamily="34" charset="0"/>
            </a:endParaRPr>
          </a:p>
        </p:txBody>
      </p:sp>
      <p:pic>
        <p:nvPicPr>
          <p:cNvPr id="9" name="圖片 8">
            <a:extLst>
              <a:ext uri="{FF2B5EF4-FFF2-40B4-BE49-F238E27FC236}">
                <a16:creationId xmlns:a16="http://schemas.microsoft.com/office/drawing/2014/main" id="{67489D76-FF22-ECEC-AE4F-C59E5B8FFC63}"/>
              </a:ext>
            </a:extLst>
          </p:cNvPr>
          <p:cNvPicPr>
            <a:picLocks noChangeAspect="1"/>
          </p:cNvPicPr>
          <p:nvPr/>
        </p:nvPicPr>
        <p:blipFill>
          <a:blip r:embed="rId3"/>
          <a:srcRect t="42192"/>
          <a:stretch/>
        </p:blipFill>
        <p:spPr>
          <a:xfrm>
            <a:off x="-3048" y="-9571"/>
            <a:ext cx="12192000" cy="4698629"/>
          </a:xfrm>
          <a:prstGeom prst="rect">
            <a:avLst/>
          </a:prstGeom>
        </p:spPr>
      </p:pic>
      <p:sp>
        <p:nvSpPr>
          <p:cNvPr id="13" name="橢圓 12">
            <a:extLst>
              <a:ext uri="{FF2B5EF4-FFF2-40B4-BE49-F238E27FC236}">
                <a16:creationId xmlns:a16="http://schemas.microsoft.com/office/drawing/2014/main" id="{D71DD29E-890F-492D-A4E8-274AFD198155}"/>
              </a:ext>
            </a:extLst>
          </p:cNvPr>
          <p:cNvSpPr/>
          <p:nvPr/>
        </p:nvSpPr>
        <p:spPr>
          <a:xfrm>
            <a:off x="4025462" y="1555531"/>
            <a:ext cx="4813738" cy="1873469"/>
          </a:xfrm>
          <a:prstGeom prst="ellipse">
            <a:avLst/>
          </a:prstGeom>
          <a:gradFill flip="none" rotWithShape="1">
            <a:gsLst>
              <a:gs pos="0">
                <a:schemeClr val="tx1"/>
              </a:gs>
              <a:gs pos="97000">
                <a:schemeClr val="bg1">
                  <a:lumMod val="50000"/>
                </a:schemeClr>
              </a:gs>
            </a:gsLst>
            <a:path path="circle">
              <a:fillToRect l="50000" t="50000" r="50000" b="50000"/>
            </a:path>
            <a:tileRect/>
          </a:gradFill>
          <a:ln>
            <a:noFill/>
          </a:ln>
          <a:effectLst>
            <a:glow rad="1066800">
              <a:schemeClr val="tx1">
                <a:lumMod val="95000"/>
                <a:lumOff val="5000"/>
                <a:alpha val="54000"/>
              </a:schemeClr>
            </a:glow>
            <a:softEdge rad="215900"/>
          </a:effectLst>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dirty="0"/>
          </a:p>
        </p:txBody>
      </p:sp>
      <p:sp>
        <p:nvSpPr>
          <p:cNvPr id="3" name="標題 3">
            <a:extLst>
              <a:ext uri="{FF2B5EF4-FFF2-40B4-BE49-F238E27FC236}">
                <a16:creationId xmlns:a16="http://schemas.microsoft.com/office/drawing/2014/main" id="{7AAC956E-923A-79D4-5F49-4236E0BE28B8}"/>
              </a:ext>
            </a:extLst>
          </p:cNvPr>
          <p:cNvSpPr txBox="1">
            <a:spLocks/>
          </p:cNvSpPr>
          <p:nvPr/>
        </p:nvSpPr>
        <p:spPr>
          <a:xfrm>
            <a:off x="2574759" y="5320818"/>
            <a:ext cx="5596930" cy="766235"/>
          </a:xfrm>
          <a:prstGeom prst="rect">
            <a:avLst/>
          </a:prstGeom>
          <a:solidFill>
            <a:schemeClr val="bg1"/>
          </a:solidFill>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r"/>
            <a:r>
              <a:rPr lang="zh-TW" altLang="en-US" dirty="0">
                <a:latin typeface="Gen Jyuu Gothic P Bold" panose="020B0602020203020207" pitchFamily="34" charset="-120"/>
                <a:ea typeface="Gen Jyuu Gothic P Bold" panose="020B0602020203020207" pitchFamily="34" charset="-120"/>
                <a:cs typeface="Gen Jyuu Gothic P Bold" panose="020B0602020203020207" pitchFamily="34" charset="-120"/>
              </a:rPr>
              <a:t>老年性黃斑部病變</a:t>
            </a:r>
          </a:p>
        </p:txBody>
      </p:sp>
      <p:cxnSp>
        <p:nvCxnSpPr>
          <p:cNvPr id="5" name="直線接點 4">
            <a:extLst>
              <a:ext uri="{FF2B5EF4-FFF2-40B4-BE49-F238E27FC236}">
                <a16:creationId xmlns:a16="http://schemas.microsoft.com/office/drawing/2014/main" id="{944F1B67-FEF0-099C-B06A-F7C906735582}"/>
              </a:ext>
            </a:extLst>
          </p:cNvPr>
          <p:cNvCxnSpPr>
            <a:cxnSpLocks/>
          </p:cNvCxnSpPr>
          <p:nvPr/>
        </p:nvCxnSpPr>
        <p:spPr>
          <a:xfrm>
            <a:off x="8370124" y="5219218"/>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pic>
        <p:nvPicPr>
          <p:cNvPr id="10" name="圖片 9">
            <a:extLst>
              <a:ext uri="{FF2B5EF4-FFF2-40B4-BE49-F238E27FC236}">
                <a16:creationId xmlns:a16="http://schemas.microsoft.com/office/drawing/2014/main" id="{96079404-B893-1F47-A072-60FF3426B436}"/>
              </a:ext>
            </a:extLst>
          </p:cNvPr>
          <p:cNvPicPr>
            <a:picLocks noChangeAspect="1"/>
          </p:cNvPicPr>
          <p:nvPr/>
        </p:nvPicPr>
        <p:blipFill>
          <a:blip r:embed="rId3"/>
          <a:srcRect t="42192"/>
          <a:stretch/>
        </p:blipFill>
        <p:spPr>
          <a:xfrm>
            <a:off x="-3048" y="-9571"/>
            <a:ext cx="12192000" cy="4698629"/>
          </a:xfrm>
          <a:prstGeom prst="rect">
            <a:avLst/>
          </a:prstGeom>
        </p:spPr>
      </p:pic>
      <p:pic>
        <p:nvPicPr>
          <p:cNvPr id="14" name="圖片 13">
            <a:extLst>
              <a:ext uri="{FF2B5EF4-FFF2-40B4-BE49-F238E27FC236}">
                <a16:creationId xmlns:a16="http://schemas.microsoft.com/office/drawing/2014/main" id="{A7D50D1C-5329-CB63-4972-14CF77813EC8}"/>
              </a:ext>
            </a:extLst>
          </p:cNvPr>
          <p:cNvPicPr>
            <a:picLocks noChangeAspect="1"/>
          </p:cNvPicPr>
          <p:nvPr/>
        </p:nvPicPr>
        <p:blipFill>
          <a:blip r:embed="rId4"/>
          <a:stretch>
            <a:fillRect/>
          </a:stretch>
        </p:blipFill>
        <p:spPr>
          <a:xfrm>
            <a:off x="-3048" y="-1572751"/>
            <a:ext cx="12195048" cy="8130032"/>
          </a:xfrm>
          <a:prstGeom prst="rect">
            <a:avLst/>
          </a:prstGeom>
        </p:spPr>
      </p:pic>
      <p:pic>
        <p:nvPicPr>
          <p:cNvPr id="17" name="圖片 16">
            <a:extLst>
              <a:ext uri="{FF2B5EF4-FFF2-40B4-BE49-F238E27FC236}">
                <a16:creationId xmlns:a16="http://schemas.microsoft.com/office/drawing/2014/main" id="{1D422555-0B0C-7292-F143-EE8E5C515A6A}"/>
              </a:ext>
            </a:extLst>
          </p:cNvPr>
          <p:cNvPicPr>
            <a:picLocks noChangeAspect="1"/>
          </p:cNvPicPr>
          <p:nvPr/>
        </p:nvPicPr>
        <p:blipFill>
          <a:blip r:embed="rId5"/>
          <a:stretch>
            <a:fillRect/>
          </a:stretch>
        </p:blipFill>
        <p:spPr>
          <a:xfrm>
            <a:off x="0" y="4689058"/>
            <a:ext cx="12192000" cy="2153772"/>
          </a:xfrm>
          <a:prstGeom prst="rect">
            <a:avLst/>
          </a:prstGeom>
        </p:spPr>
      </p:pic>
      <p:sp>
        <p:nvSpPr>
          <p:cNvPr id="2" name="文字方塊 1">
            <a:extLst>
              <a:ext uri="{FF2B5EF4-FFF2-40B4-BE49-F238E27FC236}">
                <a16:creationId xmlns:a16="http://schemas.microsoft.com/office/drawing/2014/main" id="{3F3D4A76-236C-A4F4-EFF2-CAEC3A3C7895}"/>
              </a:ext>
            </a:extLst>
          </p:cNvPr>
          <p:cNvSpPr txBox="1"/>
          <p:nvPr/>
        </p:nvSpPr>
        <p:spPr>
          <a:xfrm>
            <a:off x="6467475" y="4671475"/>
            <a:ext cx="8599251" cy="307777"/>
          </a:xfrm>
          <a:prstGeom prst="rect">
            <a:avLst/>
          </a:prstGeom>
          <a:noFill/>
        </p:spPr>
        <p:txBody>
          <a:bodyPr wrap="square">
            <a:spAutoFit/>
          </a:bodyPr>
          <a:lstStyle/>
          <a:p>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Copyright © 2025 </a:t>
            </a:r>
            <a:r>
              <a:rPr lang="zh-TW" altLang="en-US" sz="1400" dirty="0">
                <a:latin typeface="Berlin Sans FB Demi" panose="020E0802020502020306" pitchFamily="34" charset="0"/>
                <a:ea typeface="Gen Jyuu Gothic Bold" panose="020B0602020203020207" pitchFamily="34" charset="-120"/>
                <a:cs typeface="Gen Jyuu Gothic Bold" panose="020B0602020203020207" pitchFamily="34" charset="-120"/>
              </a:rPr>
              <a:t>方知樂學教育有限公司 </a:t>
            </a:r>
            <a:r>
              <a:rPr lang="en-US" altLang="zh-TW" sz="1400" dirty="0" err="1">
                <a:latin typeface="Berlin Sans FB Demi" panose="020E0802020502020306" pitchFamily="34" charset="0"/>
                <a:ea typeface="Gen Jyuu Gothic Bold" panose="020B0602020203020207" pitchFamily="34" charset="-120"/>
                <a:cs typeface="Gen Jyuu Gothic Bold" panose="020B0602020203020207" pitchFamily="34" charset="-120"/>
              </a:rPr>
              <a:t>FunPharm</a:t>
            </a:r>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 All rights reserved.</a:t>
            </a:r>
            <a:endParaRPr lang="zh-TW" altLang="en-US" sz="1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Tree>
    <p:custDataLst>
      <p:tags r:id="rId1"/>
    </p:custDataLst>
    <p:extLst>
      <p:ext uri="{BB962C8B-B14F-4D97-AF65-F5344CB8AC3E}">
        <p14:creationId xmlns:p14="http://schemas.microsoft.com/office/powerpoint/2010/main" val="58437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19E55-0750-1960-58D8-2CB82457DB52}"/>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C6FFB4F1-AB7C-5A11-EE0E-CB7D886DDD2F}"/>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10" name="群組 9">
            <a:extLst>
              <a:ext uri="{FF2B5EF4-FFF2-40B4-BE49-F238E27FC236}">
                <a16:creationId xmlns:a16="http://schemas.microsoft.com/office/drawing/2014/main" id="{119F0D2E-EE82-6747-9E07-FBE5E3ACE366}"/>
              </a:ext>
            </a:extLst>
          </p:cNvPr>
          <p:cNvGrpSpPr>
            <a:grpSpLocks/>
          </p:cNvGrpSpPr>
          <p:nvPr/>
        </p:nvGrpSpPr>
        <p:grpSpPr>
          <a:xfrm>
            <a:off x="7655887" y="2819469"/>
            <a:ext cx="6086598" cy="6096577"/>
            <a:chOff x="9183091" y="4475589"/>
            <a:chExt cx="2103005" cy="2103005"/>
          </a:xfrm>
          <a:solidFill>
            <a:srgbClr val="0E5B93">
              <a:alpha val="50000"/>
            </a:srgbClr>
          </a:solidFill>
        </p:grpSpPr>
        <p:grpSp>
          <p:nvGrpSpPr>
            <p:cNvPr id="11" name="群組 10">
              <a:extLst>
                <a:ext uri="{FF2B5EF4-FFF2-40B4-BE49-F238E27FC236}">
                  <a16:creationId xmlns:a16="http://schemas.microsoft.com/office/drawing/2014/main" id="{920FD145-DF91-5479-9D92-5A0B5E493C67}"/>
                </a:ext>
              </a:extLst>
            </p:cNvPr>
            <p:cNvGrpSpPr/>
            <p:nvPr/>
          </p:nvGrpSpPr>
          <p:grpSpPr>
            <a:xfrm rot="2700000">
              <a:off x="9183091" y="4475589"/>
              <a:ext cx="2103005" cy="2103005"/>
              <a:chOff x="9285315" y="4586316"/>
              <a:chExt cx="311112" cy="311112"/>
            </a:xfrm>
            <a:grpFill/>
          </p:grpSpPr>
          <p:sp>
            <p:nvSpPr>
              <p:cNvPr id="16" name="圓形: 空心 15">
                <a:extLst>
                  <a:ext uri="{FF2B5EF4-FFF2-40B4-BE49-F238E27FC236}">
                    <a16:creationId xmlns:a16="http://schemas.microsoft.com/office/drawing/2014/main" id="{3577E3D0-8A30-E0D8-3C29-8695AF31F9CF}"/>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17" name="直線接點 16">
                <a:extLst>
                  <a:ext uri="{FF2B5EF4-FFF2-40B4-BE49-F238E27FC236}">
                    <a16:creationId xmlns:a16="http://schemas.microsoft.com/office/drawing/2014/main" id="{B59193D9-1AEE-430F-0A3A-D15DCC56A848}"/>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12" name="文字方塊 11">
              <a:extLst>
                <a:ext uri="{FF2B5EF4-FFF2-40B4-BE49-F238E27FC236}">
                  <a16:creationId xmlns:a16="http://schemas.microsoft.com/office/drawing/2014/main" id="{59AEFAE5-43C6-C928-3833-07A73F930204}"/>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5" name="文字方塊 14">
              <a:extLst>
                <a:ext uri="{FF2B5EF4-FFF2-40B4-BE49-F238E27FC236}">
                  <a16:creationId xmlns:a16="http://schemas.microsoft.com/office/drawing/2014/main" id="{8F6ED588-C80B-105D-CAF1-8925B3AF7DC9}"/>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29" name="群組 28">
            <a:extLst>
              <a:ext uri="{FF2B5EF4-FFF2-40B4-BE49-F238E27FC236}">
                <a16:creationId xmlns:a16="http://schemas.microsoft.com/office/drawing/2014/main" id="{3ABE55B7-2DCD-0359-2E38-736C75D3C458}"/>
              </a:ext>
            </a:extLst>
          </p:cNvPr>
          <p:cNvGrpSpPr/>
          <p:nvPr/>
        </p:nvGrpSpPr>
        <p:grpSpPr>
          <a:xfrm>
            <a:off x="11388725" y="4264209"/>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B0E547D3-E965-6E2D-08E2-B140D444CDF7}"/>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FC6E9DCE-53DE-F525-3032-4E8F1E6554C9}"/>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09F1DAFC-6686-3CA3-08DA-07A854016579}"/>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D0FA6661-EF06-A57D-BB46-F52CD2785886}"/>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03A6E0ED-9525-1430-B3D2-280F2D05E2F5}"/>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D3EB2486-1836-FA29-4608-4D2D12BDB10A}"/>
              </a:ext>
            </a:extLst>
          </p:cNvPr>
          <p:cNvSpPr/>
          <p:nvPr/>
        </p:nvSpPr>
        <p:spPr>
          <a:xfrm flipH="1">
            <a:off x="127769"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8" name="文字方塊 7">
            <a:extLst>
              <a:ext uri="{FF2B5EF4-FFF2-40B4-BE49-F238E27FC236}">
                <a16:creationId xmlns:a16="http://schemas.microsoft.com/office/drawing/2014/main" id="{B04C2643-3B00-EF9D-2401-47B69CC43304}"/>
              </a:ext>
            </a:extLst>
          </p:cNvPr>
          <p:cNvSpPr txBox="1"/>
          <p:nvPr/>
        </p:nvSpPr>
        <p:spPr>
          <a:xfrm>
            <a:off x="771859" y="487858"/>
            <a:ext cx="861774" cy="5863144"/>
          </a:xfrm>
          <a:prstGeom prst="rect">
            <a:avLst/>
          </a:prstGeom>
          <a:noFill/>
        </p:spPr>
        <p:txBody>
          <a:bodyPr vert="eaVert" wrap="none" rtlCol="0">
            <a:spAutoFit/>
          </a:bodyPr>
          <a:lstStyle/>
          <a:p>
            <a:r>
              <a:rPr lang="zh-TW" altLang="en-US" sz="44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何謂老年性黃斑部病變</a:t>
            </a:r>
          </a:p>
        </p:txBody>
      </p:sp>
      <p:cxnSp>
        <p:nvCxnSpPr>
          <p:cNvPr id="13" name="直線接點 12">
            <a:extLst>
              <a:ext uri="{FF2B5EF4-FFF2-40B4-BE49-F238E27FC236}">
                <a16:creationId xmlns:a16="http://schemas.microsoft.com/office/drawing/2014/main" id="{791F8278-FAF0-1D3E-9D67-C3F5AD3B9F33}"/>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145223B7-CE7F-8F09-BBB6-818B6617940E}"/>
              </a:ext>
            </a:extLst>
          </p:cNvPr>
          <p:cNvSpPr txBox="1"/>
          <p:nvPr/>
        </p:nvSpPr>
        <p:spPr>
          <a:xfrm>
            <a:off x="262530" y="6499951"/>
            <a:ext cx="11833825" cy="338554"/>
          </a:xfrm>
          <a:prstGeom prst="rect">
            <a:avLst/>
          </a:prstGeom>
          <a:solidFill>
            <a:srgbClr val="FFFFFF">
              <a:alpha val="50000"/>
            </a:srgbClr>
          </a:solidFill>
        </p:spPr>
        <p:txBody>
          <a:bodyPr wrap="square" rtlCol="0">
            <a:spAutoFit/>
          </a:bodyPr>
          <a:lstStyle/>
          <a:p>
            <a:r>
              <a:rPr lang="en-US" altLang="zh-TW" sz="1600" dirty="0">
                <a:latin typeface="Berlin Sans FB Demi" panose="020E0802020502020306" pitchFamily="34" charset="0"/>
              </a:rPr>
              <a:t>Image Source :</a:t>
            </a:r>
            <a:r>
              <a:rPr lang="zh-TW" altLang="en-US" sz="1600" dirty="0">
                <a:latin typeface="Berlin Sans FB Demi" panose="020E0802020502020306" pitchFamily="34" charset="0"/>
              </a:rPr>
              <a:t> </a:t>
            </a:r>
            <a:r>
              <a:rPr lang="en-US" altLang="zh-TW" sz="1600" dirty="0">
                <a:latin typeface="Berlin Sans FB Demi" panose="020E0802020502020306" pitchFamily="34" charset="0"/>
              </a:rPr>
              <a:t>This image is licensed as U.S. Government Works, see </a:t>
            </a:r>
            <a:r>
              <a:rPr lang="en-US" altLang="zh-TW" sz="1600" dirty="0">
                <a:latin typeface="Berlin Sans FB Demi" panose="020E0802020502020306" pitchFamily="34" charset="0"/>
                <a:hlinkClick r:id="rId4"/>
              </a:rPr>
              <a:t>https://www.usa.gov/government-works</a:t>
            </a:r>
            <a:r>
              <a:rPr lang="en-US" altLang="zh-TW" sz="1600" dirty="0">
                <a:latin typeface="Berlin Sans FB Demi" panose="020E0802020502020306" pitchFamily="34" charset="0"/>
              </a:rPr>
              <a:t>, for education only.</a:t>
            </a:r>
            <a:endParaRPr lang="zh-TW" altLang="en-US" sz="1600" dirty="0">
              <a:latin typeface="Berlin Sans FB Demi" panose="020E0802020502020306" pitchFamily="34" charset="0"/>
            </a:endParaRPr>
          </a:p>
        </p:txBody>
      </p:sp>
      <p:sp>
        <p:nvSpPr>
          <p:cNvPr id="18" name="文字方塊 17">
            <a:extLst>
              <a:ext uri="{FF2B5EF4-FFF2-40B4-BE49-F238E27FC236}">
                <a16:creationId xmlns:a16="http://schemas.microsoft.com/office/drawing/2014/main" id="{148D4A74-5157-6892-08C1-B2196D97573B}"/>
              </a:ext>
            </a:extLst>
          </p:cNvPr>
          <p:cNvSpPr txBox="1"/>
          <p:nvPr/>
        </p:nvSpPr>
        <p:spPr>
          <a:xfrm>
            <a:off x="8440354" y="1055954"/>
            <a:ext cx="2663404" cy="1200329"/>
          </a:xfrm>
          <a:prstGeom prst="rect">
            <a:avLst/>
          </a:prstGeom>
          <a:noFill/>
        </p:spPr>
        <p:txBody>
          <a:bodyPr wrap="square">
            <a:spAutoFit/>
          </a:bodyPr>
          <a:lstStyle/>
          <a:p>
            <a:r>
              <a:rPr lang="zh-TW" altLang="en-US" sz="2400" dirty="0">
                <a:solidFill>
                  <a:srgbClr val="72331B"/>
                </a:solidFill>
                <a:latin typeface="Gen Jyuu Gothic P Bold" panose="020B0602020203020207" pitchFamily="34" charset="-120"/>
                <a:ea typeface="Gen Jyuu Gothic P Bold" panose="020B0602020203020207" pitchFamily="34" charset="-120"/>
                <a:cs typeface="Gen Jyuu Gothic P Bold" panose="020B0602020203020207" pitchFamily="34" charset="-120"/>
              </a:rPr>
              <a:t>黃斑部</a:t>
            </a:r>
            <a:r>
              <a:rPr lang="zh-TW" altLang="en-US"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t>跟身體組織一樣，會因</a:t>
            </a:r>
            <a:r>
              <a:rPr lang="zh-TW" altLang="en-US" sz="2400" dirty="0">
                <a:solidFill>
                  <a:srgbClr val="FF0000"/>
                </a:solidFill>
                <a:latin typeface="Gen Jyuu Gothic P Bold" panose="020B0602020203020207" pitchFamily="34" charset="-120"/>
                <a:ea typeface="Gen Jyuu Gothic P Bold" panose="020B0602020203020207" pitchFamily="34" charset="-120"/>
                <a:cs typeface="Gen Jyuu Gothic P Bold" panose="020B0602020203020207" pitchFamily="34" charset="-120"/>
              </a:rPr>
              <a:t>老化</a:t>
            </a:r>
            <a:r>
              <a:rPr lang="zh-TW" altLang="en-US"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t>而使組織逐漸受損</a:t>
            </a:r>
          </a:p>
        </p:txBody>
      </p:sp>
      <p:sp>
        <p:nvSpPr>
          <p:cNvPr id="19" name="文字方塊 18">
            <a:extLst>
              <a:ext uri="{FF2B5EF4-FFF2-40B4-BE49-F238E27FC236}">
                <a16:creationId xmlns:a16="http://schemas.microsoft.com/office/drawing/2014/main" id="{4F593C49-C9EB-ADC1-BD05-A8A4A43FBE01}"/>
              </a:ext>
            </a:extLst>
          </p:cNvPr>
          <p:cNvSpPr txBox="1"/>
          <p:nvPr/>
        </p:nvSpPr>
        <p:spPr>
          <a:xfrm>
            <a:off x="8724330" y="4775574"/>
            <a:ext cx="2379528" cy="1200329"/>
          </a:xfrm>
          <a:prstGeom prst="rect">
            <a:avLst/>
          </a:prstGeom>
          <a:solidFill>
            <a:srgbClr val="FFFFFF">
              <a:alpha val="50000"/>
            </a:srgbClr>
          </a:solidFill>
        </p:spPr>
        <p:txBody>
          <a:bodyPr wrap="square">
            <a:spAutoFit/>
          </a:bodyPr>
          <a:lstStyle/>
          <a:p>
            <a:r>
              <a:rPr lang="zh-TW" altLang="en-US"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t>接觸</a:t>
            </a:r>
            <a:r>
              <a:rPr lang="zh-TW" altLang="en-US" sz="2400" dirty="0">
                <a:solidFill>
                  <a:srgbClr val="FF0000"/>
                </a:solidFill>
                <a:latin typeface="Gen Jyuu Gothic P Bold" panose="020B0602020203020207" pitchFamily="34" charset="-120"/>
                <a:ea typeface="Gen Jyuu Gothic P Bold" panose="020B0602020203020207" pitchFamily="34" charset="-120"/>
                <a:cs typeface="Gen Jyuu Gothic P Bold" panose="020B0602020203020207" pitchFamily="34" charset="-120"/>
              </a:rPr>
              <a:t>光線</a:t>
            </a:r>
            <a:r>
              <a:rPr lang="zh-TW" altLang="en-US"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t>的關係，所以也會有累積的氧化傷害</a:t>
            </a:r>
          </a:p>
        </p:txBody>
      </p:sp>
      <p:sp>
        <p:nvSpPr>
          <p:cNvPr id="4" name="文字方塊 3">
            <a:extLst>
              <a:ext uri="{FF2B5EF4-FFF2-40B4-BE49-F238E27FC236}">
                <a16:creationId xmlns:a16="http://schemas.microsoft.com/office/drawing/2014/main" id="{183B5C54-451E-D7D8-E18C-2057689D9D3C}"/>
              </a:ext>
            </a:extLst>
          </p:cNvPr>
          <p:cNvSpPr txBox="1"/>
          <p:nvPr/>
        </p:nvSpPr>
        <p:spPr>
          <a:xfrm>
            <a:off x="5811353" y="-37112"/>
            <a:ext cx="6847858" cy="449617"/>
          </a:xfrm>
          <a:prstGeom prst="rect">
            <a:avLst/>
          </a:prstGeom>
        </p:spPr>
        <p:txBody>
          <a:bodyPr spcFirstLastPara="1" vert="horz" wrap="square" lIns="121900" tIns="121900" rIns="121900" bIns="121900" rtlCol="0" anchor="t" anchorCtr="0">
            <a:noAutofit/>
          </a:bodyPr>
          <a:lstStyle/>
          <a:p>
            <a:pPr algn="ctr"/>
            <a:r>
              <a:rPr lang="en-US" altLang="zh-TW" sz="1800" cap="all" spc="1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Aged-related</a:t>
            </a:r>
            <a:r>
              <a:rPr lang="en-US" altLang="zh-TW" sz="1800" cap="all" spc="1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 Macular Degeneration(AMD)</a:t>
            </a:r>
            <a:endParaRPr lang="zh-TW" altLang="en-US" dirty="0"/>
          </a:p>
          <a:p>
            <a:pPr algn="ctr">
              <a:spcAft>
                <a:spcPts val="0"/>
              </a:spcAft>
            </a:pPr>
            <a:endParaRPr lang="zh-TW" altLang="en-US" dirty="0" err="1">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pic>
        <p:nvPicPr>
          <p:cNvPr id="20" name="圖形 19" descr="手持拐杖的男人">
            <a:extLst>
              <a:ext uri="{FF2B5EF4-FFF2-40B4-BE49-F238E27FC236}">
                <a16:creationId xmlns:a16="http://schemas.microsoft.com/office/drawing/2014/main" id="{345443D8-A2C9-70B5-C4DA-51E6152656A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601749" y="1712410"/>
            <a:ext cx="914400" cy="914400"/>
          </a:xfrm>
          <a:prstGeom prst="rect">
            <a:avLst/>
          </a:prstGeom>
        </p:spPr>
      </p:pic>
      <p:sp>
        <p:nvSpPr>
          <p:cNvPr id="21" name="文字方塊 20">
            <a:extLst>
              <a:ext uri="{FF2B5EF4-FFF2-40B4-BE49-F238E27FC236}">
                <a16:creationId xmlns:a16="http://schemas.microsoft.com/office/drawing/2014/main" id="{98096DB8-4CD2-EA3A-6370-ADF062EDE2B9}"/>
              </a:ext>
            </a:extLst>
          </p:cNvPr>
          <p:cNvSpPr txBox="1"/>
          <p:nvPr/>
        </p:nvSpPr>
        <p:spPr>
          <a:xfrm>
            <a:off x="10563051" y="5490952"/>
            <a:ext cx="1081414" cy="914400"/>
          </a:xfrm>
          <a:prstGeom prst="rect">
            <a:avLst/>
          </a:prstGeom>
          <a:solidFill>
            <a:srgbClr val="FFFFFF">
              <a:alpha val="50000"/>
            </a:srgbClr>
          </a:solidFill>
        </p:spPr>
        <p:txBody>
          <a:bodyPr spcFirstLastPara="1" vert="horz" wrap="none" lIns="121900" tIns="121900" rIns="121900" bIns="121900" rtlCol="0" anchor="t" anchorCtr="0">
            <a:noAutofit/>
          </a:bodyPr>
          <a:lstStyle/>
          <a:p>
            <a:pPr algn="l">
              <a:spcAft>
                <a:spcPts val="0"/>
              </a:spcAft>
            </a:pPr>
            <a:r>
              <a:rPr lang="en-US" altLang="zh-TW" sz="48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UV</a:t>
            </a:r>
            <a:endParaRPr lang="zh-TW" altLang="en-US" sz="4800" dirty="0" err="1">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pic>
        <p:nvPicPr>
          <p:cNvPr id="5" name="圖片 4">
            <a:extLst>
              <a:ext uri="{FF2B5EF4-FFF2-40B4-BE49-F238E27FC236}">
                <a16:creationId xmlns:a16="http://schemas.microsoft.com/office/drawing/2014/main" id="{87CF978E-7656-B9D4-D1DD-896D72DC3EC9}"/>
              </a:ext>
            </a:extLst>
          </p:cNvPr>
          <p:cNvPicPr>
            <a:picLocks/>
          </p:cNvPicPr>
          <p:nvPr/>
        </p:nvPicPr>
        <p:blipFill>
          <a:blip r:embed="rId6"/>
          <a:srcRect l="30875" t="49213" r="31655" b="1"/>
          <a:stretch/>
        </p:blipFill>
        <p:spPr>
          <a:xfrm>
            <a:off x="5439908" y="428603"/>
            <a:ext cx="1632135" cy="1641477"/>
          </a:xfrm>
          <a:prstGeom prst="ellipse">
            <a:avLst/>
          </a:prstGeom>
        </p:spPr>
      </p:pic>
      <p:sp>
        <p:nvSpPr>
          <p:cNvPr id="76" name="文字方塊 75">
            <a:extLst>
              <a:ext uri="{FF2B5EF4-FFF2-40B4-BE49-F238E27FC236}">
                <a16:creationId xmlns:a16="http://schemas.microsoft.com/office/drawing/2014/main" id="{81D3E9B5-E413-E7DE-9BDC-96923DBFDD7F}"/>
              </a:ext>
            </a:extLst>
          </p:cNvPr>
          <p:cNvSpPr txBox="1"/>
          <p:nvPr/>
        </p:nvSpPr>
        <p:spPr>
          <a:xfrm>
            <a:off x="6565731" y="3028708"/>
            <a:ext cx="1866265" cy="830997"/>
          </a:xfrm>
          <a:prstGeom prst="rect">
            <a:avLst/>
          </a:prstGeom>
          <a:noFill/>
        </p:spPr>
        <p:txBody>
          <a:bodyPr wrap="square">
            <a:spAutoFit/>
          </a:bodyPr>
          <a:lstStyle/>
          <a:p>
            <a:pPr algn="ctr"/>
            <a:r>
              <a:rPr lang="zh-TW" altLang="en-US"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t>模糊且中央</a:t>
            </a:r>
            <a:br>
              <a:rPr lang="en-US" altLang="zh-TW"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br>
            <a:r>
              <a:rPr lang="zh-TW" altLang="en-US"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t>視野扭曲</a:t>
            </a:r>
          </a:p>
        </p:txBody>
      </p:sp>
      <p:sp>
        <p:nvSpPr>
          <p:cNvPr id="77" name="文字方塊 76">
            <a:extLst>
              <a:ext uri="{FF2B5EF4-FFF2-40B4-BE49-F238E27FC236}">
                <a16:creationId xmlns:a16="http://schemas.microsoft.com/office/drawing/2014/main" id="{DEB09662-BDBA-B50E-55EC-553B45DE9F28}"/>
              </a:ext>
            </a:extLst>
          </p:cNvPr>
          <p:cNvSpPr txBox="1"/>
          <p:nvPr/>
        </p:nvSpPr>
        <p:spPr>
          <a:xfrm>
            <a:off x="5322842" y="5230630"/>
            <a:ext cx="1866265" cy="830997"/>
          </a:xfrm>
          <a:prstGeom prst="rect">
            <a:avLst/>
          </a:prstGeom>
          <a:noFill/>
        </p:spPr>
        <p:txBody>
          <a:bodyPr wrap="square">
            <a:spAutoFit/>
          </a:bodyPr>
          <a:lstStyle/>
          <a:p>
            <a:pPr algn="ctr"/>
            <a:r>
              <a:rPr lang="zh-TW" altLang="en-US"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t>中央視野</a:t>
            </a:r>
            <a:br>
              <a:rPr lang="en-US" altLang="zh-TW" sz="2400" dirty="0">
                <a:latin typeface="Gen Jyuu Gothic P Bold" panose="020B0602020203020207" pitchFamily="34" charset="-120"/>
                <a:ea typeface="Gen Jyuu Gothic P Bold" panose="020B0602020203020207" pitchFamily="34" charset="-120"/>
                <a:cs typeface="Gen Jyuu Gothic P Bold" panose="020B0602020203020207" pitchFamily="34" charset="-120"/>
              </a:rPr>
            </a:br>
            <a:r>
              <a:rPr lang="zh-TW" altLang="en-US" sz="2400" dirty="0">
                <a:solidFill>
                  <a:srgbClr val="FF0000"/>
                </a:solidFill>
                <a:latin typeface="Gen Jyuu Gothic P Bold" panose="020B0602020203020207" pitchFamily="34" charset="-120"/>
                <a:ea typeface="Gen Jyuu Gothic P Bold" panose="020B0602020203020207" pitchFamily="34" charset="-120"/>
                <a:cs typeface="Gen Jyuu Gothic P Bold" panose="020B0602020203020207" pitchFamily="34" charset="-120"/>
              </a:rPr>
              <a:t>喪失</a:t>
            </a:r>
          </a:p>
        </p:txBody>
      </p:sp>
      <p:pic>
        <p:nvPicPr>
          <p:cNvPr id="37" name="圖片 36">
            <a:extLst>
              <a:ext uri="{FF2B5EF4-FFF2-40B4-BE49-F238E27FC236}">
                <a16:creationId xmlns:a16="http://schemas.microsoft.com/office/drawing/2014/main" id="{BB97F2BE-D41C-47EF-0AF4-A8EF078BA0C4}"/>
              </a:ext>
            </a:extLst>
          </p:cNvPr>
          <p:cNvPicPr>
            <a:picLocks/>
          </p:cNvPicPr>
          <p:nvPr/>
        </p:nvPicPr>
        <p:blipFill>
          <a:blip r:embed="rId7"/>
          <a:srcRect l="12182" r="15509"/>
          <a:stretch/>
        </p:blipFill>
        <p:spPr>
          <a:xfrm>
            <a:off x="5402405" y="4706517"/>
            <a:ext cx="1707141" cy="1641477"/>
          </a:xfrm>
          <a:prstGeom prst="ellipse">
            <a:avLst/>
          </a:prstGeom>
        </p:spPr>
      </p:pic>
      <p:pic>
        <p:nvPicPr>
          <p:cNvPr id="22" name="圖片 21">
            <a:extLst>
              <a:ext uri="{FF2B5EF4-FFF2-40B4-BE49-F238E27FC236}">
                <a16:creationId xmlns:a16="http://schemas.microsoft.com/office/drawing/2014/main" id="{AD1BEFD4-A6AC-1538-9EDA-2D194EA5F91E}"/>
              </a:ext>
            </a:extLst>
          </p:cNvPr>
          <p:cNvPicPr>
            <a:picLocks/>
          </p:cNvPicPr>
          <p:nvPr/>
        </p:nvPicPr>
        <p:blipFill>
          <a:blip r:embed="rId8"/>
          <a:stretch>
            <a:fillRect/>
          </a:stretch>
        </p:blipFill>
        <p:spPr>
          <a:xfrm>
            <a:off x="6632615" y="2580203"/>
            <a:ext cx="1694924" cy="1641477"/>
          </a:xfrm>
          <a:prstGeom prst="ellipse">
            <a:avLst/>
          </a:prstGeom>
        </p:spPr>
      </p:pic>
      <p:grpSp>
        <p:nvGrpSpPr>
          <p:cNvPr id="9" name="群組 8">
            <a:extLst>
              <a:ext uri="{FF2B5EF4-FFF2-40B4-BE49-F238E27FC236}">
                <a16:creationId xmlns:a16="http://schemas.microsoft.com/office/drawing/2014/main" id="{1A3927B1-D613-AB6B-FB3C-2F5A1CAC67E6}"/>
              </a:ext>
            </a:extLst>
          </p:cNvPr>
          <p:cNvGrpSpPr>
            <a:grpSpLocks/>
          </p:cNvGrpSpPr>
          <p:nvPr/>
        </p:nvGrpSpPr>
        <p:grpSpPr>
          <a:xfrm>
            <a:off x="3739913" y="2145412"/>
            <a:ext cx="2508918" cy="2523276"/>
            <a:chOff x="4426496" y="1825727"/>
            <a:chExt cx="3206550" cy="3206548"/>
          </a:xfrm>
        </p:grpSpPr>
        <p:pic>
          <p:nvPicPr>
            <p:cNvPr id="3" name="圖片 2">
              <a:extLst>
                <a:ext uri="{FF2B5EF4-FFF2-40B4-BE49-F238E27FC236}">
                  <a16:creationId xmlns:a16="http://schemas.microsoft.com/office/drawing/2014/main" id="{12ABD571-B9DC-3F30-DDED-04CFB4B80BE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473" b="91211" l="9570" r="94727">
                          <a14:foregroundMark x1="94824" y1="53516" x2="94824" y2="53516"/>
                          <a14:foregroundMark x1="94629" y1="53711" x2="94629" y2="53711"/>
                          <a14:foregroundMark x1="60449" y1="91211" x2="60449" y2="91211"/>
                          <a14:foregroundMark x1="12109" y1="48242" x2="12109" y2="48242"/>
                          <a14:foregroundMark x1="61719" y1="9473" x2="61719" y2="9473"/>
                          <a14:foregroundMark x1="34277" y1="19336" x2="34277" y2="19336"/>
                          <a14:foregroundMark x1="22852" y1="28223" x2="22852" y2="28223"/>
                          <a14:foregroundMark x1="10352" y1="50684" x2="10352" y2="50684"/>
                          <a14:foregroundMark x1="10352" y1="50684" x2="10352" y2="50684"/>
                          <a14:foregroundMark x1="10352" y1="50684" x2="10352" y2="50684"/>
                          <a14:foregroundMark x1="10352" y1="50684" x2="10352" y2="50684"/>
                          <a14:foregroundMark x1="10352" y1="50684" x2="10352" y2="50684"/>
                          <a14:foregroundMark x1="9570" y1="49609" x2="9570" y2="49609"/>
                          <a14:backgroundMark x1="54395" y1="14844" x2="54395" y2="14844"/>
                        </a14:backgroundRemoval>
                      </a14:imgEffect>
                    </a14:imgLayer>
                  </a14:imgProps>
                </a:ext>
              </a:extLst>
            </a:blip>
            <a:stretch>
              <a:fillRect/>
            </a:stretch>
          </p:blipFill>
          <p:spPr>
            <a:xfrm>
              <a:off x="4426496" y="1825727"/>
              <a:ext cx="3206550" cy="3206548"/>
            </a:xfrm>
            <a:prstGeom prst="rect">
              <a:avLst/>
            </a:prstGeom>
          </p:spPr>
        </p:pic>
        <p:sp>
          <p:nvSpPr>
            <p:cNvPr id="6" name="橢圓 5">
              <a:extLst>
                <a:ext uri="{FF2B5EF4-FFF2-40B4-BE49-F238E27FC236}">
                  <a16:creationId xmlns:a16="http://schemas.microsoft.com/office/drawing/2014/main" id="{57BE87DC-5661-2306-9229-E82EE253C1C0}"/>
                </a:ext>
              </a:extLst>
            </p:cNvPr>
            <p:cNvSpPr/>
            <p:nvPr/>
          </p:nvSpPr>
          <p:spPr>
            <a:xfrm>
              <a:off x="6787522" y="3373711"/>
              <a:ext cx="45719" cy="45719"/>
            </a:xfrm>
            <a:prstGeom prst="ellipse">
              <a:avLst/>
            </a:prstGeom>
            <a:solidFill>
              <a:srgbClr val="663E1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3" name="群組 22">
            <a:extLst>
              <a:ext uri="{FF2B5EF4-FFF2-40B4-BE49-F238E27FC236}">
                <a16:creationId xmlns:a16="http://schemas.microsoft.com/office/drawing/2014/main" id="{2AE4EF8B-F89A-CEC2-5DA5-A546C0F21962}"/>
              </a:ext>
            </a:extLst>
          </p:cNvPr>
          <p:cNvGrpSpPr/>
          <p:nvPr/>
        </p:nvGrpSpPr>
        <p:grpSpPr>
          <a:xfrm>
            <a:off x="6715611" y="1670319"/>
            <a:ext cx="1257975" cy="642024"/>
            <a:chOff x="8486135" y="2140952"/>
            <a:chExt cx="3210032" cy="3225055"/>
          </a:xfrm>
          <a:solidFill>
            <a:srgbClr val="0E5B93"/>
          </a:solidFill>
        </p:grpSpPr>
        <p:sp>
          <p:nvSpPr>
            <p:cNvPr id="24" name="Google Shape;801;p37">
              <a:extLst>
                <a:ext uri="{FF2B5EF4-FFF2-40B4-BE49-F238E27FC236}">
                  <a16:creationId xmlns:a16="http://schemas.microsoft.com/office/drawing/2014/main" id="{65C66A10-7BD4-57A1-E5DA-D28E7424095B}"/>
                </a:ext>
              </a:extLst>
            </p:cNvPr>
            <p:cNvSpPr>
              <a:spLocks/>
            </p:cNvSpPr>
            <p:nvPr/>
          </p:nvSpPr>
          <p:spPr>
            <a:xfrm>
              <a:off x="8486167" y="2156007"/>
              <a:ext cx="3210000" cy="3210000"/>
            </a:xfrm>
            <a:prstGeom prst="roundRect">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5" name="橢圓 11">
              <a:extLst>
                <a:ext uri="{FF2B5EF4-FFF2-40B4-BE49-F238E27FC236}">
                  <a16:creationId xmlns:a16="http://schemas.microsoft.com/office/drawing/2014/main" id="{B58F92C8-373B-20AB-054D-B7B60C7E80EA}"/>
                </a:ext>
              </a:extLst>
            </p:cNvPr>
            <p:cNvSpPr>
              <a:spLocks/>
            </p:cNvSpPr>
            <p:nvPr/>
          </p:nvSpPr>
          <p:spPr>
            <a:xfrm>
              <a:off x="8486135" y="2140952"/>
              <a:ext cx="3210000" cy="3210000"/>
            </a:xfrm>
            <a:prstGeom prst="roundRect">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視野</a:t>
              </a:r>
              <a:endPar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26" name="群組 25">
            <a:extLst>
              <a:ext uri="{FF2B5EF4-FFF2-40B4-BE49-F238E27FC236}">
                <a16:creationId xmlns:a16="http://schemas.microsoft.com/office/drawing/2014/main" id="{4CE59484-B7C4-8A33-E986-CF956E456DF7}"/>
              </a:ext>
            </a:extLst>
          </p:cNvPr>
          <p:cNvGrpSpPr/>
          <p:nvPr/>
        </p:nvGrpSpPr>
        <p:grpSpPr>
          <a:xfrm>
            <a:off x="7827186" y="3814899"/>
            <a:ext cx="1257974" cy="642024"/>
            <a:chOff x="8486136" y="2140952"/>
            <a:chExt cx="3210031" cy="3225055"/>
          </a:xfrm>
          <a:solidFill>
            <a:srgbClr val="0E5B93"/>
          </a:solidFill>
        </p:grpSpPr>
        <p:sp>
          <p:nvSpPr>
            <p:cNvPr id="28" name="Google Shape;801;p37">
              <a:extLst>
                <a:ext uri="{FF2B5EF4-FFF2-40B4-BE49-F238E27FC236}">
                  <a16:creationId xmlns:a16="http://schemas.microsoft.com/office/drawing/2014/main" id="{4FF7F584-F408-E431-1C2A-88CBCEF7DA45}"/>
                </a:ext>
              </a:extLst>
            </p:cNvPr>
            <p:cNvSpPr>
              <a:spLocks/>
            </p:cNvSpPr>
            <p:nvPr/>
          </p:nvSpPr>
          <p:spPr>
            <a:xfrm>
              <a:off x="8486167" y="2156007"/>
              <a:ext cx="3210000" cy="3210000"/>
            </a:xfrm>
            <a:prstGeom prst="roundRect">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8" name="橢圓 11">
              <a:extLst>
                <a:ext uri="{FF2B5EF4-FFF2-40B4-BE49-F238E27FC236}">
                  <a16:creationId xmlns:a16="http://schemas.microsoft.com/office/drawing/2014/main" id="{0EAE4E93-C45A-23C4-C66D-D0C49368DF22}"/>
                </a:ext>
              </a:extLst>
            </p:cNvPr>
            <p:cNvSpPr>
              <a:spLocks/>
            </p:cNvSpPr>
            <p:nvPr/>
          </p:nvSpPr>
          <p:spPr>
            <a:xfrm>
              <a:off x="8486136" y="2140952"/>
              <a:ext cx="3209999" cy="3210000"/>
            </a:xfrm>
            <a:prstGeom prst="roundRect">
              <a:avLst/>
            </a:prstGeom>
            <a:solidFill>
              <a:schemeClr val="accent2"/>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視野</a:t>
              </a:r>
              <a:endPar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49" name="群組 48">
            <a:extLst>
              <a:ext uri="{FF2B5EF4-FFF2-40B4-BE49-F238E27FC236}">
                <a16:creationId xmlns:a16="http://schemas.microsoft.com/office/drawing/2014/main" id="{124AEEC3-D871-0C92-54C0-308F8A283DAD}"/>
              </a:ext>
            </a:extLst>
          </p:cNvPr>
          <p:cNvGrpSpPr/>
          <p:nvPr/>
        </p:nvGrpSpPr>
        <p:grpSpPr>
          <a:xfrm>
            <a:off x="6715611" y="5627221"/>
            <a:ext cx="1257975" cy="642024"/>
            <a:chOff x="8486135" y="2140952"/>
            <a:chExt cx="3210032" cy="3225055"/>
          </a:xfrm>
          <a:solidFill>
            <a:srgbClr val="FF0000"/>
          </a:solidFill>
        </p:grpSpPr>
        <p:sp>
          <p:nvSpPr>
            <p:cNvPr id="50" name="Google Shape;801;p37">
              <a:extLst>
                <a:ext uri="{FF2B5EF4-FFF2-40B4-BE49-F238E27FC236}">
                  <a16:creationId xmlns:a16="http://schemas.microsoft.com/office/drawing/2014/main" id="{7E167FA3-F12F-74BA-A667-85FD400ADDC9}"/>
                </a:ext>
              </a:extLst>
            </p:cNvPr>
            <p:cNvSpPr>
              <a:spLocks/>
            </p:cNvSpPr>
            <p:nvPr/>
          </p:nvSpPr>
          <p:spPr>
            <a:xfrm>
              <a:off x="8486167" y="2156007"/>
              <a:ext cx="3210000" cy="3210000"/>
            </a:xfrm>
            <a:prstGeom prst="roundRect">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1" name="橢圓 11">
              <a:extLst>
                <a:ext uri="{FF2B5EF4-FFF2-40B4-BE49-F238E27FC236}">
                  <a16:creationId xmlns:a16="http://schemas.microsoft.com/office/drawing/2014/main" id="{B20F14AF-A8B0-53C0-0F4C-09D18A7F93A6}"/>
                </a:ext>
              </a:extLst>
            </p:cNvPr>
            <p:cNvSpPr>
              <a:spLocks/>
            </p:cNvSpPr>
            <p:nvPr/>
          </p:nvSpPr>
          <p:spPr>
            <a:xfrm>
              <a:off x="8486135" y="2140952"/>
              <a:ext cx="3209999" cy="3210000"/>
            </a:xfrm>
            <a:prstGeom prst="roundRect">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視野</a:t>
              </a:r>
              <a:endPar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cxnSp>
        <p:nvCxnSpPr>
          <p:cNvPr id="80" name="直線接點 79">
            <a:extLst>
              <a:ext uri="{FF2B5EF4-FFF2-40B4-BE49-F238E27FC236}">
                <a16:creationId xmlns:a16="http://schemas.microsoft.com/office/drawing/2014/main" id="{8E15C3FD-97F4-D12C-125D-4069C65A9EE4}"/>
              </a:ext>
            </a:extLst>
          </p:cNvPr>
          <p:cNvCxnSpPr>
            <a:cxnSpLocks/>
          </p:cNvCxnSpPr>
          <p:nvPr/>
        </p:nvCxnSpPr>
        <p:spPr>
          <a:xfrm>
            <a:off x="4729125" y="1323027"/>
            <a:ext cx="858138" cy="1971713"/>
          </a:xfrm>
          <a:prstGeom prst="line">
            <a:avLst/>
          </a:prstGeom>
          <a:ln w="38100"/>
        </p:spPr>
        <p:style>
          <a:lnRef idx="1">
            <a:schemeClr val="dk1"/>
          </a:lnRef>
          <a:fillRef idx="0">
            <a:schemeClr val="dk1"/>
          </a:fillRef>
          <a:effectRef idx="0">
            <a:schemeClr val="dk1"/>
          </a:effectRef>
          <a:fontRef idx="minor">
            <a:schemeClr val="tx1"/>
          </a:fontRef>
        </p:style>
      </p:cxnSp>
      <p:grpSp>
        <p:nvGrpSpPr>
          <p:cNvPr id="65" name="群組 64">
            <a:extLst>
              <a:ext uri="{FF2B5EF4-FFF2-40B4-BE49-F238E27FC236}">
                <a16:creationId xmlns:a16="http://schemas.microsoft.com/office/drawing/2014/main" id="{D0D33447-55D0-7294-DF38-C2E535D0D87F}"/>
              </a:ext>
            </a:extLst>
          </p:cNvPr>
          <p:cNvGrpSpPr/>
          <p:nvPr/>
        </p:nvGrpSpPr>
        <p:grpSpPr>
          <a:xfrm>
            <a:off x="2996716" y="423592"/>
            <a:ext cx="2065793" cy="1888751"/>
            <a:chOff x="2996716" y="423592"/>
            <a:chExt cx="2065793" cy="1888751"/>
          </a:xfrm>
        </p:grpSpPr>
        <p:pic>
          <p:nvPicPr>
            <p:cNvPr id="60" name="圖片 59">
              <a:extLst>
                <a:ext uri="{FF2B5EF4-FFF2-40B4-BE49-F238E27FC236}">
                  <a16:creationId xmlns:a16="http://schemas.microsoft.com/office/drawing/2014/main" id="{EDCE83C9-A29F-AB46-3D93-616F85BC254E}"/>
                </a:ext>
              </a:extLst>
            </p:cNvPr>
            <p:cNvPicPr>
              <a:picLocks/>
            </p:cNvPicPr>
            <p:nvPr/>
          </p:nvPicPr>
          <p:blipFill>
            <a:blip r:embed="rId11"/>
            <a:srcRect l="2246" r="2664"/>
            <a:stretch/>
          </p:blipFill>
          <p:spPr>
            <a:xfrm>
              <a:off x="2996716" y="423592"/>
              <a:ext cx="1622114" cy="1641477"/>
            </a:xfrm>
            <a:prstGeom prst="ellipse">
              <a:avLst/>
            </a:prstGeom>
          </p:spPr>
        </p:pic>
        <p:grpSp>
          <p:nvGrpSpPr>
            <p:cNvPr id="52" name="群組 51">
              <a:extLst>
                <a:ext uri="{FF2B5EF4-FFF2-40B4-BE49-F238E27FC236}">
                  <a16:creationId xmlns:a16="http://schemas.microsoft.com/office/drawing/2014/main" id="{B8CAFFDA-1405-D22B-CE24-F7CE7B147E8F}"/>
                </a:ext>
              </a:extLst>
            </p:cNvPr>
            <p:cNvGrpSpPr/>
            <p:nvPr/>
          </p:nvGrpSpPr>
          <p:grpSpPr>
            <a:xfrm>
              <a:off x="3804534" y="1670319"/>
              <a:ext cx="1257975" cy="642024"/>
              <a:chOff x="8486135" y="2140952"/>
              <a:chExt cx="3210032" cy="3225055"/>
            </a:xfrm>
            <a:solidFill>
              <a:srgbClr val="0E5B93"/>
            </a:solidFill>
          </p:grpSpPr>
          <p:sp>
            <p:nvSpPr>
              <p:cNvPr id="53" name="Google Shape;801;p37">
                <a:extLst>
                  <a:ext uri="{FF2B5EF4-FFF2-40B4-BE49-F238E27FC236}">
                    <a16:creationId xmlns:a16="http://schemas.microsoft.com/office/drawing/2014/main" id="{2A10C5D9-C88C-3CFE-D649-93F2F39153A7}"/>
                  </a:ext>
                </a:extLst>
              </p:cNvPr>
              <p:cNvSpPr>
                <a:spLocks/>
              </p:cNvSpPr>
              <p:nvPr/>
            </p:nvSpPr>
            <p:spPr>
              <a:xfrm>
                <a:off x="8486167" y="2156007"/>
                <a:ext cx="3210000" cy="3210000"/>
              </a:xfrm>
              <a:prstGeom prst="roundRect">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4" name="橢圓 11">
                <a:extLst>
                  <a:ext uri="{FF2B5EF4-FFF2-40B4-BE49-F238E27FC236}">
                    <a16:creationId xmlns:a16="http://schemas.microsoft.com/office/drawing/2014/main" id="{897F7ADA-0F06-D382-30E2-87606158B597}"/>
                  </a:ext>
                </a:extLst>
              </p:cNvPr>
              <p:cNvSpPr>
                <a:spLocks/>
              </p:cNvSpPr>
              <p:nvPr/>
            </p:nvSpPr>
            <p:spPr>
              <a:xfrm>
                <a:off x="8486135" y="2140952"/>
                <a:ext cx="3210000" cy="3210000"/>
              </a:xfrm>
              <a:prstGeom prst="roundRect">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正常</a:t>
                </a:r>
                <a:endPar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grpSp>
        <p:nvGrpSpPr>
          <p:cNvPr id="66" name="群組 65">
            <a:extLst>
              <a:ext uri="{FF2B5EF4-FFF2-40B4-BE49-F238E27FC236}">
                <a16:creationId xmlns:a16="http://schemas.microsoft.com/office/drawing/2014/main" id="{E6CC54E8-D4C0-0C7D-DA96-125D26E6F09C}"/>
              </a:ext>
            </a:extLst>
          </p:cNvPr>
          <p:cNvGrpSpPr/>
          <p:nvPr/>
        </p:nvGrpSpPr>
        <p:grpSpPr>
          <a:xfrm>
            <a:off x="1782315" y="2534098"/>
            <a:ext cx="2621143" cy="1922825"/>
            <a:chOff x="1782315" y="2534098"/>
            <a:chExt cx="2621143" cy="1922825"/>
          </a:xfrm>
        </p:grpSpPr>
        <p:pic>
          <p:nvPicPr>
            <p:cNvPr id="62" name="圖片 61">
              <a:extLst>
                <a:ext uri="{FF2B5EF4-FFF2-40B4-BE49-F238E27FC236}">
                  <a16:creationId xmlns:a16="http://schemas.microsoft.com/office/drawing/2014/main" id="{F2B5172D-82FC-7AE4-8C67-A5A7DF4531F6}"/>
                </a:ext>
              </a:extLst>
            </p:cNvPr>
            <p:cNvPicPr>
              <a:picLocks/>
            </p:cNvPicPr>
            <p:nvPr/>
          </p:nvPicPr>
          <p:blipFill>
            <a:blip r:embed="rId12"/>
            <a:srcRect l="3049" t="2406" r="2891" b="3334"/>
            <a:stretch/>
          </p:blipFill>
          <p:spPr>
            <a:xfrm>
              <a:off x="1782315" y="2534098"/>
              <a:ext cx="1602713" cy="1641477"/>
            </a:xfrm>
            <a:prstGeom prst="ellipse">
              <a:avLst/>
            </a:prstGeom>
          </p:spPr>
        </p:pic>
        <p:grpSp>
          <p:nvGrpSpPr>
            <p:cNvPr id="56" name="群組 55">
              <a:extLst>
                <a:ext uri="{FF2B5EF4-FFF2-40B4-BE49-F238E27FC236}">
                  <a16:creationId xmlns:a16="http://schemas.microsoft.com/office/drawing/2014/main" id="{51876E1E-AFAF-E097-8CE3-D65B0216FCB5}"/>
                </a:ext>
              </a:extLst>
            </p:cNvPr>
            <p:cNvGrpSpPr/>
            <p:nvPr/>
          </p:nvGrpSpPr>
          <p:grpSpPr>
            <a:xfrm>
              <a:off x="2161557" y="3814899"/>
              <a:ext cx="2241901" cy="642024"/>
              <a:chOff x="8486136" y="2140952"/>
              <a:chExt cx="3210031" cy="3225055"/>
            </a:xfrm>
            <a:solidFill>
              <a:srgbClr val="0E5B93"/>
            </a:solidFill>
          </p:grpSpPr>
          <p:sp>
            <p:nvSpPr>
              <p:cNvPr id="57" name="Google Shape;801;p37">
                <a:extLst>
                  <a:ext uri="{FF2B5EF4-FFF2-40B4-BE49-F238E27FC236}">
                    <a16:creationId xmlns:a16="http://schemas.microsoft.com/office/drawing/2014/main" id="{8C69C607-D57C-BBD8-3DAB-74B94414A8C1}"/>
                  </a:ext>
                </a:extLst>
              </p:cNvPr>
              <p:cNvSpPr>
                <a:spLocks/>
              </p:cNvSpPr>
              <p:nvPr/>
            </p:nvSpPr>
            <p:spPr>
              <a:xfrm>
                <a:off x="8486167" y="2156007"/>
                <a:ext cx="3210000" cy="3210000"/>
              </a:xfrm>
              <a:prstGeom prst="roundRect">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8" name="橢圓 11">
                <a:extLst>
                  <a:ext uri="{FF2B5EF4-FFF2-40B4-BE49-F238E27FC236}">
                    <a16:creationId xmlns:a16="http://schemas.microsoft.com/office/drawing/2014/main" id="{D1B85E19-41FD-59F8-ABEF-40CC810DE7BD}"/>
                  </a:ext>
                </a:extLst>
              </p:cNvPr>
              <p:cNvSpPr>
                <a:spLocks/>
              </p:cNvSpPr>
              <p:nvPr/>
            </p:nvSpPr>
            <p:spPr>
              <a:xfrm>
                <a:off x="8486136" y="2140952"/>
                <a:ext cx="3209998" cy="3210000"/>
              </a:xfrm>
              <a:prstGeom prst="roundRect">
                <a:avLst/>
              </a:prstGeom>
              <a:solidFill>
                <a:schemeClr val="accent2"/>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早期</a:t>
                </a:r>
                <a:r>
                  <a:rPr lang="en-US" altLang="zh-TW"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AMD</a:t>
                </a:r>
                <a:endPar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grpSp>
        <p:nvGrpSpPr>
          <p:cNvPr id="67" name="群組 66">
            <a:extLst>
              <a:ext uri="{FF2B5EF4-FFF2-40B4-BE49-F238E27FC236}">
                <a16:creationId xmlns:a16="http://schemas.microsoft.com/office/drawing/2014/main" id="{92FF4743-753F-FB73-5398-2198C44594EA}"/>
              </a:ext>
            </a:extLst>
          </p:cNvPr>
          <p:cNvGrpSpPr/>
          <p:nvPr/>
        </p:nvGrpSpPr>
        <p:grpSpPr>
          <a:xfrm>
            <a:off x="1702831" y="4596450"/>
            <a:ext cx="2931771" cy="1808902"/>
            <a:chOff x="1702831" y="4596450"/>
            <a:chExt cx="2931771" cy="1808902"/>
          </a:xfrm>
        </p:grpSpPr>
        <p:pic>
          <p:nvPicPr>
            <p:cNvPr id="64" name="圖片 63">
              <a:extLst>
                <a:ext uri="{FF2B5EF4-FFF2-40B4-BE49-F238E27FC236}">
                  <a16:creationId xmlns:a16="http://schemas.microsoft.com/office/drawing/2014/main" id="{69E4222D-1030-813D-8A04-8EA7132BF1A9}"/>
                </a:ext>
              </a:extLst>
            </p:cNvPr>
            <p:cNvPicPr>
              <a:picLocks/>
            </p:cNvPicPr>
            <p:nvPr/>
          </p:nvPicPr>
          <p:blipFill>
            <a:blip r:embed="rId13"/>
            <a:srcRect l="2066" t="1048" r="2613" b="3555"/>
            <a:stretch/>
          </p:blipFill>
          <p:spPr>
            <a:xfrm>
              <a:off x="2980945" y="4596450"/>
              <a:ext cx="1653657" cy="1641477"/>
            </a:xfrm>
            <a:prstGeom prst="ellipse">
              <a:avLst/>
            </a:prstGeom>
          </p:spPr>
        </p:pic>
        <p:grpSp>
          <p:nvGrpSpPr>
            <p:cNvPr id="73" name="群組 72">
              <a:extLst>
                <a:ext uri="{FF2B5EF4-FFF2-40B4-BE49-F238E27FC236}">
                  <a16:creationId xmlns:a16="http://schemas.microsoft.com/office/drawing/2014/main" id="{20CDF3C9-6882-2222-71E6-A0DEE3F75AC9}"/>
                </a:ext>
              </a:extLst>
            </p:cNvPr>
            <p:cNvGrpSpPr/>
            <p:nvPr/>
          </p:nvGrpSpPr>
          <p:grpSpPr>
            <a:xfrm>
              <a:off x="1702831" y="5763328"/>
              <a:ext cx="2190685" cy="642024"/>
              <a:chOff x="8486135" y="2140952"/>
              <a:chExt cx="3210032" cy="3225055"/>
            </a:xfrm>
            <a:solidFill>
              <a:srgbClr val="FF0000"/>
            </a:solidFill>
          </p:grpSpPr>
          <p:sp>
            <p:nvSpPr>
              <p:cNvPr id="74" name="Google Shape;801;p37">
                <a:extLst>
                  <a:ext uri="{FF2B5EF4-FFF2-40B4-BE49-F238E27FC236}">
                    <a16:creationId xmlns:a16="http://schemas.microsoft.com/office/drawing/2014/main" id="{847C0442-23F5-CE4D-BA1A-AD2FA69A9792}"/>
                  </a:ext>
                </a:extLst>
              </p:cNvPr>
              <p:cNvSpPr>
                <a:spLocks/>
              </p:cNvSpPr>
              <p:nvPr/>
            </p:nvSpPr>
            <p:spPr>
              <a:xfrm>
                <a:off x="8486167" y="2156007"/>
                <a:ext cx="3210000" cy="3210000"/>
              </a:xfrm>
              <a:prstGeom prst="roundRect">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75" name="橢圓 11">
                <a:extLst>
                  <a:ext uri="{FF2B5EF4-FFF2-40B4-BE49-F238E27FC236}">
                    <a16:creationId xmlns:a16="http://schemas.microsoft.com/office/drawing/2014/main" id="{AE367CF6-E480-AA40-A79C-F095B1468B37}"/>
                  </a:ext>
                </a:extLst>
              </p:cNvPr>
              <p:cNvSpPr>
                <a:spLocks/>
              </p:cNvSpPr>
              <p:nvPr/>
            </p:nvSpPr>
            <p:spPr>
              <a:xfrm>
                <a:off x="8486135" y="2140952"/>
                <a:ext cx="3209999" cy="3210000"/>
              </a:xfrm>
              <a:prstGeom prst="roundRect">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晚期</a:t>
                </a:r>
                <a:r>
                  <a:rPr lang="en-US" altLang="zh-TW"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AMD</a:t>
                </a:r>
                <a:endParaRPr lang="zh-TW" altLang="en-US" sz="28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cxnSp>
        <p:nvCxnSpPr>
          <p:cNvPr id="83" name="直線接點 82">
            <a:extLst>
              <a:ext uri="{FF2B5EF4-FFF2-40B4-BE49-F238E27FC236}">
                <a16:creationId xmlns:a16="http://schemas.microsoft.com/office/drawing/2014/main" id="{E079E9D2-16D9-DAD0-B38A-A8CFA253F15F}"/>
              </a:ext>
            </a:extLst>
          </p:cNvPr>
          <p:cNvCxnSpPr>
            <a:cxnSpLocks/>
          </p:cNvCxnSpPr>
          <p:nvPr/>
        </p:nvCxnSpPr>
        <p:spPr>
          <a:xfrm flipV="1">
            <a:off x="4845923" y="3473439"/>
            <a:ext cx="752083" cy="1969108"/>
          </a:xfrm>
          <a:prstGeom prst="line">
            <a:avLst/>
          </a:prstGeom>
          <a:ln w="38100"/>
        </p:spPr>
        <p:style>
          <a:lnRef idx="1">
            <a:schemeClr val="dk1"/>
          </a:lnRef>
          <a:fillRef idx="0">
            <a:schemeClr val="dk1"/>
          </a:fillRef>
          <a:effectRef idx="0">
            <a:schemeClr val="dk1"/>
          </a:effectRef>
          <a:fontRef idx="minor">
            <a:schemeClr val="tx1"/>
          </a:fontRef>
        </p:style>
      </p:cxnSp>
      <p:sp>
        <p:nvSpPr>
          <p:cNvPr id="7" name="文字方塊 6">
            <a:extLst>
              <a:ext uri="{FF2B5EF4-FFF2-40B4-BE49-F238E27FC236}">
                <a16:creationId xmlns:a16="http://schemas.microsoft.com/office/drawing/2014/main" id="{A334FCD4-4E40-B8FD-D159-25E2DADF15E3}"/>
              </a:ext>
            </a:extLst>
          </p:cNvPr>
          <p:cNvSpPr txBox="1"/>
          <p:nvPr/>
        </p:nvSpPr>
        <p:spPr>
          <a:xfrm>
            <a:off x="319951" y="71793"/>
            <a:ext cx="5491402" cy="338554"/>
          </a:xfrm>
          <a:prstGeom prst="rect">
            <a:avLst/>
          </a:prstGeom>
          <a:noFill/>
        </p:spPr>
        <p:txBody>
          <a:bodyPr wrap="square" rtlCol="0">
            <a:spAutoFit/>
          </a:bodyPr>
          <a:lstStyle/>
          <a:p>
            <a:pPr algn="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此眼底圖僅為教學示意，實際診斷仍需由眼科醫師檢</a:t>
            </a:r>
            <a:r>
              <a:rPr lang="zh-TW" altLang="en-US" sz="1600" b="1" dirty="0">
                <a:latin typeface="Berlin Sans FB Demi" panose="020E0802020502020306" pitchFamily="34" charset="0"/>
                <a:ea typeface="Gen Jyuu Gothic Bold" panose="020B0602020203020207" pitchFamily="34" charset="-120"/>
                <a:cs typeface="Gen Jyuu Gothic Bold" panose="020B0602020203020207" pitchFamily="34" charset="-120"/>
              </a:rPr>
              <a:t>查</a:t>
            </a:r>
            <a:r>
              <a:rPr lang="zh-TW" altLang="en-US" sz="1600" dirty="0">
                <a:latin typeface="Berlin Sans FB Demi" panose="020E0802020502020306" pitchFamily="34" charset="0"/>
                <a:ea typeface="Gen Jyuu Gothic Bold" panose="020B0602020203020207" pitchFamily="34" charset="-120"/>
                <a:cs typeface="Gen Jyuu Gothic Bold" panose="020B0602020203020207" pitchFamily="34" charset="-120"/>
              </a:rPr>
              <a:t>判斷。</a:t>
            </a:r>
          </a:p>
        </p:txBody>
      </p:sp>
      <p:grpSp>
        <p:nvGrpSpPr>
          <p:cNvPr id="27" name="群組 26">
            <a:extLst>
              <a:ext uri="{FF2B5EF4-FFF2-40B4-BE49-F238E27FC236}">
                <a16:creationId xmlns:a16="http://schemas.microsoft.com/office/drawing/2014/main" id="{A31945B7-C5AB-E3C1-0E2F-504748F7855B}"/>
              </a:ext>
            </a:extLst>
          </p:cNvPr>
          <p:cNvGrpSpPr/>
          <p:nvPr/>
        </p:nvGrpSpPr>
        <p:grpSpPr>
          <a:xfrm rot="20460984">
            <a:off x="5668448" y="3398363"/>
            <a:ext cx="257071" cy="257071"/>
            <a:chOff x="2105062" y="4479767"/>
            <a:chExt cx="1653316" cy="1653319"/>
          </a:xfrm>
        </p:grpSpPr>
        <p:cxnSp>
          <p:nvCxnSpPr>
            <p:cNvPr id="36" name="直線接點 35">
              <a:extLst>
                <a:ext uri="{FF2B5EF4-FFF2-40B4-BE49-F238E27FC236}">
                  <a16:creationId xmlns:a16="http://schemas.microsoft.com/office/drawing/2014/main" id="{7A851044-A260-D88B-050B-3C0CA4AE3B4B}"/>
                </a:ext>
              </a:extLst>
            </p:cNvPr>
            <p:cNvCxnSpPr>
              <a:cxnSpLocks/>
              <a:stCxn id="38" idx="6"/>
              <a:endCxn id="38" idx="2"/>
            </p:cNvCxnSpPr>
            <p:nvPr/>
          </p:nvCxnSpPr>
          <p:spPr>
            <a:xfrm rot="900000">
              <a:off x="2215815" y="4893099"/>
              <a:ext cx="1431815" cy="826657"/>
            </a:xfrm>
            <a:prstGeom prst="line">
              <a:avLst/>
            </a:prstGeom>
            <a:solidFill>
              <a:srgbClr val="FFDD90">
                <a:alpha val="50000"/>
              </a:srgbClr>
            </a:solidFill>
            <a:ln w="19050">
              <a:solidFill>
                <a:srgbClr val="FFDD90">
                  <a:alpha val="50000"/>
                </a:srgbClr>
              </a:solidFill>
            </a:ln>
          </p:spPr>
          <p:style>
            <a:lnRef idx="1">
              <a:schemeClr val="accent1"/>
            </a:lnRef>
            <a:fillRef idx="0">
              <a:schemeClr val="accent1"/>
            </a:fillRef>
            <a:effectRef idx="0">
              <a:schemeClr val="accent1"/>
            </a:effectRef>
            <a:fontRef idx="minor">
              <a:schemeClr val="tx1"/>
            </a:fontRef>
          </p:style>
        </p:cxnSp>
        <p:sp>
          <p:nvSpPr>
            <p:cNvPr id="38" name="圓形: 空心 37">
              <a:extLst>
                <a:ext uri="{FF2B5EF4-FFF2-40B4-BE49-F238E27FC236}">
                  <a16:creationId xmlns:a16="http://schemas.microsoft.com/office/drawing/2014/main" id="{B8177B71-485B-4EB5-8043-C734D7444313}"/>
                </a:ext>
              </a:extLst>
            </p:cNvPr>
            <p:cNvSpPr/>
            <p:nvPr/>
          </p:nvSpPr>
          <p:spPr>
            <a:xfrm rot="2700000" flipH="1">
              <a:off x="2105060" y="4479769"/>
              <a:ext cx="1653319" cy="1653316"/>
            </a:xfrm>
            <a:prstGeom prst="donut">
              <a:avLst>
                <a:gd name="adj" fmla="val 12843"/>
              </a:avLst>
            </a:prstGeom>
            <a:solidFill>
              <a:srgbClr val="FFDD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39" name="文字方塊 38">
              <a:extLst>
                <a:ext uri="{FF2B5EF4-FFF2-40B4-BE49-F238E27FC236}">
                  <a16:creationId xmlns:a16="http://schemas.microsoft.com/office/drawing/2014/main" id="{87D52C8E-4D56-94DE-AD48-6535F4FFA9AD}"/>
                </a:ext>
              </a:extLst>
            </p:cNvPr>
            <p:cNvSpPr txBox="1"/>
            <p:nvPr/>
          </p:nvSpPr>
          <p:spPr>
            <a:xfrm rot="2700000">
              <a:off x="2719928" y="4960464"/>
              <a:ext cx="797265" cy="28747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solidFill>
              <a:srgbClr val="FFDE90">
                <a:alpha val="70000"/>
              </a:srgbClr>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0" name="文字方塊 39">
              <a:extLst>
                <a:ext uri="{FF2B5EF4-FFF2-40B4-BE49-F238E27FC236}">
                  <a16:creationId xmlns:a16="http://schemas.microsoft.com/office/drawing/2014/main" id="{D4A421CF-4D2B-B08F-2846-90104FBD5200}"/>
                </a:ext>
              </a:extLst>
            </p:cNvPr>
            <p:cNvSpPr txBox="1"/>
            <p:nvPr/>
          </p:nvSpPr>
          <p:spPr>
            <a:xfrm rot="2700000">
              <a:off x="2247877" y="5378211"/>
              <a:ext cx="1014276" cy="199039"/>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solidFill>
              <a:srgbClr val="FFDE90">
                <a:alpha val="70000"/>
              </a:srgbClr>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pic>
        <p:nvPicPr>
          <p:cNvPr id="42" name="圖形 41" descr="線上會議 以實心填滿">
            <a:extLst>
              <a:ext uri="{FF2B5EF4-FFF2-40B4-BE49-F238E27FC236}">
                <a16:creationId xmlns:a16="http://schemas.microsoft.com/office/drawing/2014/main" id="{940A319A-5801-FA1D-93BD-DDC143DE9004}"/>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9784786" y="6813863"/>
            <a:ext cx="914400" cy="914400"/>
          </a:xfrm>
          <a:prstGeom prst="rect">
            <a:avLst/>
          </a:prstGeom>
        </p:spPr>
      </p:pic>
      <p:pic>
        <p:nvPicPr>
          <p:cNvPr id="44" name="圖形 43" descr="線上網路 以實心填滿">
            <a:extLst>
              <a:ext uri="{FF2B5EF4-FFF2-40B4-BE49-F238E27FC236}">
                <a16:creationId xmlns:a16="http://schemas.microsoft.com/office/drawing/2014/main" id="{E8A4134E-806A-961C-BF39-B6492B238290}"/>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12244509" y="4850130"/>
            <a:ext cx="914400" cy="914400"/>
          </a:xfrm>
          <a:prstGeom prst="rect">
            <a:avLst/>
          </a:prstGeom>
        </p:spPr>
      </p:pic>
    </p:spTree>
    <p:custDataLst>
      <p:tags r:id="rId1"/>
    </p:custDataLst>
    <p:extLst>
      <p:ext uri="{BB962C8B-B14F-4D97-AF65-F5344CB8AC3E}">
        <p14:creationId xmlns:p14="http://schemas.microsoft.com/office/powerpoint/2010/main" val="418501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right)">
                                      <p:cBhvr>
                                        <p:cTn id="7" dur="500"/>
                                        <p:tgtEl>
                                          <p:spTgt spid="80"/>
                                        </p:tgtEl>
                                      </p:cBhvr>
                                    </p:animEffect>
                                  </p:childTnLst>
                                </p:cTn>
                              </p:par>
                              <p:par>
                                <p:cTn id="8" presetID="22" presetClass="entr" presetSubtype="2"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wipe(right)">
                                      <p:cBhvr>
                                        <p:cTn id="10" dur="500"/>
                                        <p:tgtEl>
                                          <p:spTgt spid="8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left)">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left)">
                                      <p:cBhvr>
                                        <p:cTn id="20" dur="5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grpId="0" nodeType="clickEffect">
                                  <p:stCondLst>
                                    <p:cond delay="0"/>
                                  </p:stCondLst>
                                  <p:childTnLst>
                                    <p:animMotion origin="layout" path="M -3.95833E-6 -3.33333E-6 L 0.20951 0.05278 " pathEditMode="relative" rAng="0" ptsTypes="AA">
                                      <p:cBhvr>
                                        <p:cTn id="24" dur="2000" fill="hold"/>
                                        <p:tgtEl>
                                          <p:spTgt spid="76"/>
                                        </p:tgtEl>
                                        <p:attrNameLst>
                                          <p:attrName>ppt_x</p:attrName>
                                          <p:attrName>ppt_y</p:attrName>
                                        </p:attrNameLst>
                                      </p:cBhvr>
                                      <p:rCtr x="10469" y="263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wipe(left)">
                                      <p:cBhvr>
                                        <p:cTn id="29" dur="500"/>
                                        <p:tgtEl>
                                          <p:spTgt spid="6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0" nodeType="clickEffect">
                                  <p:stCondLst>
                                    <p:cond delay="0"/>
                                  </p:stCondLst>
                                  <p:childTnLst>
                                    <p:animMotion origin="layout" path="M -1.04167E-6 1.85185E-6 L 0.13906 -0.06783 " pathEditMode="relative" rAng="0" ptsTypes="AA">
                                      <p:cBhvr>
                                        <p:cTn id="33" dur="2000" fill="hold"/>
                                        <p:tgtEl>
                                          <p:spTgt spid="77"/>
                                        </p:tgtEl>
                                        <p:attrNameLst>
                                          <p:attrName>ppt_x</p:attrName>
                                          <p:attrName>ppt_y</p:attrName>
                                        </p:attrNameLst>
                                      </p:cBhvr>
                                      <p:rCtr x="6953" y="-3403"/>
                                    </p:animMotion>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par>
                                <p:cTn id="58" presetID="10"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35" presetClass="path" presetSubtype="0" accel="50000" decel="50000" fill="hold" nodeType="clickEffect">
                                  <p:stCondLst>
                                    <p:cond delay="0"/>
                                  </p:stCondLst>
                                  <p:childTnLst>
                                    <p:animMotion origin="layout" path="M 3.125E-6 -2.59259E-6 L -0.08269 -2.59259E-6 " pathEditMode="relative" rAng="0" ptsTypes="AA">
                                      <p:cBhvr>
                                        <p:cTn id="64" dur="2000" fill="hold"/>
                                        <p:tgtEl>
                                          <p:spTgt spid="44"/>
                                        </p:tgtEl>
                                        <p:attrNameLst>
                                          <p:attrName>ppt_x</p:attrName>
                                          <p:attrName>ppt_y</p:attrName>
                                        </p:attrNameLst>
                                      </p:cBhvr>
                                      <p:rCtr x="-4141" y="0"/>
                                    </p:animMotion>
                                  </p:childTnLst>
                                </p:cTn>
                              </p:par>
                              <p:par>
                                <p:cTn id="65" presetID="64" presetClass="path" presetSubtype="0" accel="50000" decel="50000" fill="hold" nodeType="withEffect">
                                  <p:stCondLst>
                                    <p:cond delay="0"/>
                                  </p:stCondLst>
                                  <p:childTnLst>
                                    <p:animMotion origin="layout" path="M -4.16667E-6 4.81481E-6 L -4.16667E-6 -0.14653 " pathEditMode="relative" rAng="0" ptsTypes="AA">
                                      <p:cBhvr>
                                        <p:cTn id="66" dur="2000" fill="hold"/>
                                        <p:tgtEl>
                                          <p:spTgt spid="42"/>
                                        </p:tgtEl>
                                        <p:attrNameLst>
                                          <p:attrName>ppt_x</p:attrName>
                                          <p:attrName>ppt_y</p:attrName>
                                        </p:attrNameLst>
                                      </p:cBhvr>
                                      <p:rCtr x="0" y="-7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1" grpId="0" animBg="1"/>
      <p:bldP spid="76" grpId="0"/>
      <p:bldP spid="77"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8CC44-AEFA-5C6B-EEDB-1FA7A7080124}"/>
            </a:ext>
          </a:extLst>
        </p:cNvPr>
        <p:cNvGrpSpPr/>
        <p:nvPr/>
      </p:nvGrpSpPr>
      <p:grpSpPr>
        <a:xfrm>
          <a:off x="0" y="0"/>
          <a:ext cx="0" cy="0"/>
          <a:chOff x="0" y="0"/>
          <a:chExt cx="0" cy="0"/>
        </a:xfrm>
      </p:grpSpPr>
      <p:sp>
        <p:nvSpPr>
          <p:cNvPr id="23" name="矩形 22">
            <a:extLst>
              <a:ext uri="{FF2B5EF4-FFF2-40B4-BE49-F238E27FC236}">
                <a16:creationId xmlns:a16="http://schemas.microsoft.com/office/drawing/2014/main" id="{591B7041-14EE-AA3D-7899-E5A1803C3361}"/>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24" name="直線接點 23">
            <a:extLst>
              <a:ext uri="{FF2B5EF4-FFF2-40B4-BE49-F238E27FC236}">
                <a16:creationId xmlns:a16="http://schemas.microsoft.com/office/drawing/2014/main" id="{4E797D18-DC4D-4898-2FCC-E7C90FFD81C7}"/>
              </a:ext>
            </a:extLst>
          </p:cNvPr>
          <p:cNvCxnSpPr>
            <a:cxnSpLocks/>
          </p:cNvCxnSpPr>
          <p:nvPr/>
        </p:nvCxnSpPr>
        <p:spPr>
          <a:xfrm>
            <a:off x="761554" y="825722"/>
            <a:ext cx="0" cy="994611"/>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sp>
        <p:nvSpPr>
          <p:cNvPr id="32" name="十字形 31">
            <a:extLst>
              <a:ext uri="{FF2B5EF4-FFF2-40B4-BE49-F238E27FC236}">
                <a16:creationId xmlns:a16="http://schemas.microsoft.com/office/drawing/2014/main" id="{F0D12A65-A9F7-EEC8-5E4C-8BB924BEAC0B}"/>
              </a:ext>
            </a:extLst>
          </p:cNvPr>
          <p:cNvSpPr/>
          <p:nvPr/>
        </p:nvSpPr>
        <p:spPr>
          <a:xfrm flipH="1">
            <a:off x="11307204" y="6258288"/>
            <a:ext cx="269522" cy="269522"/>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pic>
        <p:nvPicPr>
          <p:cNvPr id="33" name="圖形 32" descr="醫藥">
            <a:extLst>
              <a:ext uri="{FF2B5EF4-FFF2-40B4-BE49-F238E27FC236}">
                <a16:creationId xmlns:a16="http://schemas.microsoft.com/office/drawing/2014/main" id="{C393EBE1-DDE6-8621-FCC5-B5DADE7372E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04354" y="5835056"/>
            <a:ext cx="914400" cy="914400"/>
          </a:xfrm>
          <a:prstGeom prst="rect">
            <a:avLst/>
          </a:prstGeom>
        </p:spPr>
      </p:pic>
      <p:grpSp>
        <p:nvGrpSpPr>
          <p:cNvPr id="34" name="群組 33">
            <a:extLst>
              <a:ext uri="{FF2B5EF4-FFF2-40B4-BE49-F238E27FC236}">
                <a16:creationId xmlns:a16="http://schemas.microsoft.com/office/drawing/2014/main" id="{D47BC197-7F12-D40F-60B1-FA82C4EC262E}"/>
              </a:ext>
            </a:extLst>
          </p:cNvPr>
          <p:cNvGrpSpPr/>
          <p:nvPr/>
        </p:nvGrpSpPr>
        <p:grpSpPr>
          <a:xfrm>
            <a:off x="11281105" y="285769"/>
            <a:ext cx="311112" cy="311112"/>
            <a:chOff x="9285316" y="4586316"/>
            <a:chExt cx="311112" cy="311112"/>
          </a:xfrm>
          <a:solidFill>
            <a:srgbClr val="0E5B93"/>
          </a:solidFill>
        </p:grpSpPr>
        <p:sp>
          <p:nvSpPr>
            <p:cNvPr id="35" name="圓形: 空心 34">
              <a:extLst>
                <a:ext uri="{FF2B5EF4-FFF2-40B4-BE49-F238E27FC236}">
                  <a16:creationId xmlns:a16="http://schemas.microsoft.com/office/drawing/2014/main" id="{D2E94F93-6362-7C6F-0296-010A0BE74CEE}"/>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36" name="直線接點 35">
              <a:extLst>
                <a:ext uri="{FF2B5EF4-FFF2-40B4-BE49-F238E27FC236}">
                  <a16:creationId xmlns:a16="http://schemas.microsoft.com/office/drawing/2014/main" id="{EDEAEA5F-31CB-EE48-9DE1-178F95EF8BA8}"/>
                </a:ext>
              </a:extLst>
            </p:cNvPr>
            <p:cNvCxnSpPr>
              <a:cxnSpLocks/>
            </p:cNvCxnSpPr>
            <p:nvPr/>
          </p:nvCxnSpPr>
          <p:spPr>
            <a:xfrm>
              <a:off x="9315450" y="4741872"/>
              <a:ext cx="241300" cy="0"/>
            </a:xfrm>
            <a:prstGeom prst="line">
              <a:avLst/>
            </a:prstGeom>
            <a:grpFill/>
            <a:ln w="34925">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4" name="群組 3">
            <a:extLst>
              <a:ext uri="{FF2B5EF4-FFF2-40B4-BE49-F238E27FC236}">
                <a16:creationId xmlns:a16="http://schemas.microsoft.com/office/drawing/2014/main" id="{EB30C4C6-7E4B-FC00-4921-8F41208524BC}"/>
              </a:ext>
            </a:extLst>
          </p:cNvPr>
          <p:cNvGrpSpPr>
            <a:grpSpLocks/>
          </p:cNvGrpSpPr>
          <p:nvPr/>
        </p:nvGrpSpPr>
        <p:grpSpPr>
          <a:xfrm>
            <a:off x="10316341" y="2403295"/>
            <a:ext cx="3426144" cy="3431761"/>
            <a:chOff x="9183091" y="4475589"/>
            <a:chExt cx="2103005" cy="2103005"/>
          </a:xfrm>
          <a:solidFill>
            <a:srgbClr val="0E5B93">
              <a:alpha val="50000"/>
            </a:srgbClr>
          </a:solidFill>
        </p:grpSpPr>
        <p:grpSp>
          <p:nvGrpSpPr>
            <p:cNvPr id="7" name="群組 6">
              <a:extLst>
                <a:ext uri="{FF2B5EF4-FFF2-40B4-BE49-F238E27FC236}">
                  <a16:creationId xmlns:a16="http://schemas.microsoft.com/office/drawing/2014/main" id="{BDA15F1D-30D7-DF1E-5A5E-20234AEA61A0}"/>
                </a:ext>
              </a:extLst>
            </p:cNvPr>
            <p:cNvGrpSpPr/>
            <p:nvPr/>
          </p:nvGrpSpPr>
          <p:grpSpPr>
            <a:xfrm rot="2700000">
              <a:off x="9183091" y="4475589"/>
              <a:ext cx="2103005" cy="2103005"/>
              <a:chOff x="9285315" y="4586316"/>
              <a:chExt cx="311112" cy="311112"/>
            </a:xfrm>
            <a:grpFill/>
          </p:grpSpPr>
          <p:sp>
            <p:nvSpPr>
              <p:cNvPr id="14" name="圓形: 空心 13">
                <a:extLst>
                  <a:ext uri="{FF2B5EF4-FFF2-40B4-BE49-F238E27FC236}">
                    <a16:creationId xmlns:a16="http://schemas.microsoft.com/office/drawing/2014/main" id="{837A49A6-AE60-CEC9-CCB8-19CBAE0E5D13}"/>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17" name="直線接點 16">
                <a:extLst>
                  <a:ext uri="{FF2B5EF4-FFF2-40B4-BE49-F238E27FC236}">
                    <a16:creationId xmlns:a16="http://schemas.microsoft.com/office/drawing/2014/main" id="{507B9557-C43A-676A-4B35-37821848C61E}"/>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9" name="文字方塊 8">
              <a:extLst>
                <a:ext uri="{FF2B5EF4-FFF2-40B4-BE49-F238E27FC236}">
                  <a16:creationId xmlns:a16="http://schemas.microsoft.com/office/drawing/2014/main" id="{DA9776B7-85A6-BBCD-6B95-BD818CCFEE7E}"/>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2" name="文字方塊 11">
              <a:extLst>
                <a:ext uri="{FF2B5EF4-FFF2-40B4-BE49-F238E27FC236}">
                  <a16:creationId xmlns:a16="http://schemas.microsoft.com/office/drawing/2014/main" id="{B3D860C7-7295-D209-BE66-F46F471EB777}"/>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3" name="群組 2">
            <a:extLst>
              <a:ext uri="{FF2B5EF4-FFF2-40B4-BE49-F238E27FC236}">
                <a16:creationId xmlns:a16="http://schemas.microsoft.com/office/drawing/2014/main" id="{302B500F-2C28-792F-6A36-BC82AB8EE213}"/>
              </a:ext>
            </a:extLst>
          </p:cNvPr>
          <p:cNvGrpSpPr/>
          <p:nvPr/>
        </p:nvGrpSpPr>
        <p:grpSpPr>
          <a:xfrm>
            <a:off x="7519616" y="1714422"/>
            <a:ext cx="1785038" cy="1793390"/>
            <a:chOff x="8486133" y="2140952"/>
            <a:chExt cx="3210034" cy="3225055"/>
          </a:xfrm>
          <a:solidFill>
            <a:srgbClr val="0E5B93"/>
          </a:solidFill>
        </p:grpSpPr>
        <p:sp>
          <p:nvSpPr>
            <p:cNvPr id="5" name="Google Shape;801;p37">
              <a:extLst>
                <a:ext uri="{FF2B5EF4-FFF2-40B4-BE49-F238E27FC236}">
                  <a16:creationId xmlns:a16="http://schemas.microsoft.com/office/drawing/2014/main" id="{0163A672-2CD7-A8C3-7F4C-AB738F77FBCA}"/>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6" name="橢圓 5">
              <a:extLst>
                <a:ext uri="{FF2B5EF4-FFF2-40B4-BE49-F238E27FC236}">
                  <a16:creationId xmlns:a16="http://schemas.microsoft.com/office/drawing/2014/main" id="{35E417C8-3774-B760-5E41-3322272B4164}"/>
                </a:ext>
              </a:extLst>
            </p:cNvPr>
            <p:cNvSpPr>
              <a:spLocks/>
            </p:cNvSpPr>
            <p:nvPr/>
          </p:nvSpPr>
          <p:spPr>
            <a:xfrm>
              <a:off x="8486133" y="2140952"/>
              <a:ext cx="3209998"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4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Wet</a:t>
              </a:r>
            </a:p>
            <a:p>
              <a:pPr algn="ctr"/>
              <a:r>
                <a:rPr lang="zh-TW" altLang="en-US" sz="40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濕性</a:t>
              </a:r>
              <a:endPar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pic>
        <p:nvPicPr>
          <p:cNvPr id="68" name="圖形 67" descr="箭號 (略彎曲線)">
            <a:extLst>
              <a:ext uri="{FF2B5EF4-FFF2-40B4-BE49-F238E27FC236}">
                <a16:creationId xmlns:a16="http://schemas.microsoft.com/office/drawing/2014/main" id="{EE37E982-ECC9-24E2-D8E9-192367D3C4E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49951" y="2740994"/>
            <a:ext cx="914400" cy="914400"/>
          </a:xfrm>
          <a:prstGeom prst="rect">
            <a:avLst/>
          </a:prstGeom>
        </p:spPr>
      </p:pic>
      <p:grpSp>
        <p:nvGrpSpPr>
          <p:cNvPr id="8" name="群組 7">
            <a:extLst>
              <a:ext uri="{FF2B5EF4-FFF2-40B4-BE49-F238E27FC236}">
                <a16:creationId xmlns:a16="http://schemas.microsoft.com/office/drawing/2014/main" id="{6944676F-375B-2A9D-3262-E916B108348F}"/>
              </a:ext>
            </a:extLst>
          </p:cNvPr>
          <p:cNvGrpSpPr>
            <a:grpSpLocks/>
          </p:cNvGrpSpPr>
          <p:nvPr/>
        </p:nvGrpSpPr>
        <p:grpSpPr>
          <a:xfrm>
            <a:off x="2831719" y="1714422"/>
            <a:ext cx="1785035" cy="1793390"/>
            <a:chOff x="8486136" y="2140952"/>
            <a:chExt cx="3210031" cy="3225055"/>
          </a:xfrm>
          <a:solidFill>
            <a:srgbClr val="0E5B93"/>
          </a:solidFill>
        </p:grpSpPr>
        <p:sp>
          <p:nvSpPr>
            <p:cNvPr id="10" name="Google Shape;801;p37">
              <a:extLst>
                <a:ext uri="{FF2B5EF4-FFF2-40B4-BE49-F238E27FC236}">
                  <a16:creationId xmlns:a16="http://schemas.microsoft.com/office/drawing/2014/main" id="{D5365C61-32F3-0BEE-D4FC-4C940B07290F}"/>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1" name="橢圓 10">
              <a:extLst>
                <a:ext uri="{FF2B5EF4-FFF2-40B4-BE49-F238E27FC236}">
                  <a16:creationId xmlns:a16="http://schemas.microsoft.com/office/drawing/2014/main" id="{6DEF8836-B9F4-C31B-77E5-28A19B02E74E}"/>
                </a:ext>
              </a:extLst>
            </p:cNvPr>
            <p:cNvSpPr>
              <a:spLocks/>
            </p:cNvSpPr>
            <p:nvPr/>
          </p:nvSpPr>
          <p:spPr>
            <a:xfrm>
              <a:off x="8486136" y="2140952"/>
              <a:ext cx="3210001"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4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Dry</a:t>
              </a:r>
            </a:p>
            <a:p>
              <a:pPr algn="ctr"/>
              <a:r>
                <a:rPr lang="zh-TW" altLang="en-US" sz="40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乾性</a:t>
              </a:r>
              <a:endParaRPr lang="en-US" altLang="zh-TW" sz="44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13" name="群組 12">
            <a:extLst>
              <a:ext uri="{FF2B5EF4-FFF2-40B4-BE49-F238E27FC236}">
                <a16:creationId xmlns:a16="http://schemas.microsoft.com/office/drawing/2014/main" id="{E0833022-C985-48EC-8774-76D37499855A}"/>
              </a:ext>
            </a:extLst>
          </p:cNvPr>
          <p:cNvGrpSpPr/>
          <p:nvPr/>
        </p:nvGrpSpPr>
        <p:grpSpPr>
          <a:xfrm rot="2700000">
            <a:off x="4626503" y="-435019"/>
            <a:ext cx="2938993" cy="2938571"/>
            <a:chOff x="8475498" y="2145800"/>
            <a:chExt cx="3220669" cy="3220207"/>
          </a:xfrm>
          <a:solidFill>
            <a:srgbClr val="0E5B93"/>
          </a:solidFill>
        </p:grpSpPr>
        <p:sp>
          <p:nvSpPr>
            <p:cNvPr id="15" name="Google Shape;801;p37">
              <a:extLst>
                <a:ext uri="{FF2B5EF4-FFF2-40B4-BE49-F238E27FC236}">
                  <a16:creationId xmlns:a16="http://schemas.microsoft.com/office/drawing/2014/main" id="{4EF8073E-ABCA-A603-038E-E18B4EE0156D}"/>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6" name="橢圓 15">
              <a:extLst>
                <a:ext uri="{FF2B5EF4-FFF2-40B4-BE49-F238E27FC236}">
                  <a16:creationId xmlns:a16="http://schemas.microsoft.com/office/drawing/2014/main" id="{F31A9501-786A-5D9E-82FC-97A2C45BF579}"/>
                </a:ext>
              </a:extLst>
            </p:cNvPr>
            <p:cNvSpPr>
              <a:spLocks/>
            </p:cNvSpPr>
            <p:nvPr/>
          </p:nvSpPr>
          <p:spPr>
            <a:xfrm rot="18900000">
              <a:off x="8475498" y="2145800"/>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4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AMD</a:t>
              </a:r>
            </a:p>
            <a:p>
              <a:pPr algn="ctr"/>
              <a:r>
                <a:rPr lang="zh-TW" altLang="en-US" sz="44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之分類</a:t>
              </a:r>
              <a:endParaRPr lang="en-US" altLang="zh-TW" sz="4400" dirty="0">
                <a:effectLst>
                  <a:outerShdw blurRad="88900" dist="63500" dir="2700000" algn="tl" rotWithShape="0">
                    <a:prstClr val="black">
                      <a:alpha val="50000"/>
                    </a:prst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grpSp>
        <p:nvGrpSpPr>
          <p:cNvPr id="38" name="群組 37">
            <a:extLst>
              <a:ext uri="{FF2B5EF4-FFF2-40B4-BE49-F238E27FC236}">
                <a16:creationId xmlns:a16="http://schemas.microsoft.com/office/drawing/2014/main" id="{163ECD4F-5EA4-DDF5-FECD-91C740415B29}"/>
              </a:ext>
            </a:extLst>
          </p:cNvPr>
          <p:cNvGrpSpPr>
            <a:grpSpLocks/>
          </p:cNvGrpSpPr>
          <p:nvPr/>
        </p:nvGrpSpPr>
        <p:grpSpPr>
          <a:xfrm>
            <a:off x="-1868528" y="2403295"/>
            <a:ext cx="3426144" cy="3431761"/>
            <a:chOff x="9183091" y="4475589"/>
            <a:chExt cx="2103005" cy="2103005"/>
          </a:xfrm>
          <a:solidFill>
            <a:srgbClr val="0E5B93">
              <a:alpha val="50000"/>
            </a:srgbClr>
          </a:solidFill>
        </p:grpSpPr>
        <p:grpSp>
          <p:nvGrpSpPr>
            <p:cNvPr id="39" name="群組 38">
              <a:extLst>
                <a:ext uri="{FF2B5EF4-FFF2-40B4-BE49-F238E27FC236}">
                  <a16:creationId xmlns:a16="http://schemas.microsoft.com/office/drawing/2014/main" id="{5860C4A5-46E6-5326-2A93-83EAE193473C}"/>
                </a:ext>
              </a:extLst>
            </p:cNvPr>
            <p:cNvGrpSpPr/>
            <p:nvPr/>
          </p:nvGrpSpPr>
          <p:grpSpPr>
            <a:xfrm rot="2700000">
              <a:off x="9183091" y="4475589"/>
              <a:ext cx="2103005" cy="2103005"/>
              <a:chOff x="9285315" y="4586316"/>
              <a:chExt cx="311112" cy="311112"/>
            </a:xfrm>
            <a:grpFill/>
          </p:grpSpPr>
          <p:sp>
            <p:nvSpPr>
              <p:cNvPr id="42" name="圓形: 空心 41">
                <a:extLst>
                  <a:ext uri="{FF2B5EF4-FFF2-40B4-BE49-F238E27FC236}">
                    <a16:creationId xmlns:a16="http://schemas.microsoft.com/office/drawing/2014/main" id="{B44D92AF-C0CF-4C07-2107-D7C4B05471E5}"/>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3" name="直線接點 42">
                <a:extLst>
                  <a:ext uri="{FF2B5EF4-FFF2-40B4-BE49-F238E27FC236}">
                    <a16:creationId xmlns:a16="http://schemas.microsoft.com/office/drawing/2014/main" id="{8E48B6DD-62D1-4A1D-C98D-A6A25775B407}"/>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40" name="文字方塊 39">
              <a:extLst>
                <a:ext uri="{FF2B5EF4-FFF2-40B4-BE49-F238E27FC236}">
                  <a16:creationId xmlns:a16="http://schemas.microsoft.com/office/drawing/2014/main" id="{30D5FF93-5158-91D7-2AFA-906CB2872719}"/>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1" name="文字方塊 40">
              <a:extLst>
                <a:ext uri="{FF2B5EF4-FFF2-40B4-BE49-F238E27FC236}">
                  <a16:creationId xmlns:a16="http://schemas.microsoft.com/office/drawing/2014/main" id="{E9739E8A-ACF0-5FDF-CC90-83FF7F9DDA8B}"/>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2" name="文字方塊 1">
            <a:extLst>
              <a:ext uri="{FF2B5EF4-FFF2-40B4-BE49-F238E27FC236}">
                <a16:creationId xmlns:a16="http://schemas.microsoft.com/office/drawing/2014/main" id="{CF833E4F-A7EE-A254-175E-77273ABF1A0B}"/>
              </a:ext>
            </a:extLst>
          </p:cNvPr>
          <p:cNvSpPr txBox="1"/>
          <p:nvPr/>
        </p:nvSpPr>
        <p:spPr>
          <a:xfrm>
            <a:off x="1914448" y="3853802"/>
            <a:ext cx="2818998" cy="6463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36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結節</a:t>
            </a:r>
            <a:r>
              <a:rPr lang="en-US" altLang="zh-TW" sz="36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(Drusen)</a:t>
            </a:r>
            <a:endParaRPr lang="zh-TW" altLang="en-US" sz="36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0" name="文字方塊 19">
            <a:extLst>
              <a:ext uri="{FF2B5EF4-FFF2-40B4-BE49-F238E27FC236}">
                <a16:creationId xmlns:a16="http://schemas.microsoft.com/office/drawing/2014/main" id="{DD186573-D6E4-B511-7295-42F9115DCA78}"/>
              </a:ext>
            </a:extLst>
          </p:cNvPr>
          <p:cNvSpPr txBox="1"/>
          <p:nvPr/>
        </p:nvSpPr>
        <p:spPr>
          <a:xfrm>
            <a:off x="1914448" y="4568551"/>
            <a:ext cx="4142595"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視網膜代謝異常及營養不良</a:t>
            </a:r>
          </a:p>
        </p:txBody>
      </p:sp>
      <p:sp>
        <p:nvSpPr>
          <p:cNvPr id="21" name="文字方塊 20">
            <a:extLst>
              <a:ext uri="{FF2B5EF4-FFF2-40B4-BE49-F238E27FC236}">
                <a16:creationId xmlns:a16="http://schemas.microsoft.com/office/drawing/2014/main" id="{B1017E8A-E0B0-FEDC-3864-4B3CAA622B1B}"/>
              </a:ext>
            </a:extLst>
          </p:cNvPr>
          <p:cNvSpPr txBox="1"/>
          <p:nvPr/>
        </p:nvSpPr>
        <p:spPr>
          <a:xfrm>
            <a:off x="1914448" y="5124714"/>
            <a:ext cx="4805175"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400" dirty="0">
                <a:latin typeface="Berlin Sans FB Demi" panose="020E0802020502020306" pitchFamily="34" charset="0"/>
                <a:ea typeface="Gen Jyuu Gothic Bold" panose="020B0602020203020207" pitchFamily="34" charset="-120"/>
                <a:cs typeface="Gen Jyuu Gothic Bold" panose="020B0602020203020207" pitchFamily="34" charset="-120"/>
              </a:rPr>
              <a:t>佔所有老年性黃斑部病變</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90%</a:t>
            </a:r>
            <a:endPar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26" name="直線接點 25">
            <a:extLst>
              <a:ext uri="{FF2B5EF4-FFF2-40B4-BE49-F238E27FC236}">
                <a16:creationId xmlns:a16="http://schemas.microsoft.com/office/drawing/2014/main" id="{3DE051CC-8255-BCD0-206D-76AD1A3289EB}"/>
              </a:ext>
            </a:extLst>
          </p:cNvPr>
          <p:cNvCxnSpPr>
            <a:cxnSpLocks/>
          </p:cNvCxnSpPr>
          <p:nvPr/>
        </p:nvCxnSpPr>
        <p:spPr>
          <a:xfrm>
            <a:off x="1993830" y="4456350"/>
            <a:ext cx="3422581"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F37F1D1F-8E7E-2550-F435-17346468D9CC}"/>
              </a:ext>
            </a:extLst>
          </p:cNvPr>
          <p:cNvCxnSpPr>
            <a:cxnSpLocks/>
          </p:cNvCxnSpPr>
          <p:nvPr/>
        </p:nvCxnSpPr>
        <p:spPr>
          <a:xfrm>
            <a:off x="1993830" y="5039849"/>
            <a:ext cx="3422581"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614B39EB-D355-2DE1-AE8E-7420545A119F}"/>
              </a:ext>
            </a:extLst>
          </p:cNvPr>
          <p:cNvCxnSpPr>
            <a:cxnSpLocks/>
          </p:cNvCxnSpPr>
          <p:nvPr/>
        </p:nvCxnSpPr>
        <p:spPr>
          <a:xfrm>
            <a:off x="1993830" y="5623348"/>
            <a:ext cx="3422581"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57" name="文字方塊 56">
            <a:extLst>
              <a:ext uri="{FF2B5EF4-FFF2-40B4-BE49-F238E27FC236}">
                <a16:creationId xmlns:a16="http://schemas.microsoft.com/office/drawing/2014/main" id="{6CB30DF6-5733-4BA2-72F0-BAD1D5FF4422}"/>
              </a:ext>
            </a:extLst>
          </p:cNvPr>
          <p:cNvSpPr txBox="1"/>
          <p:nvPr/>
        </p:nvSpPr>
        <p:spPr>
          <a:xfrm>
            <a:off x="6477153" y="3853802"/>
            <a:ext cx="2818998" cy="6463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36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新生血管</a:t>
            </a:r>
          </a:p>
        </p:txBody>
      </p:sp>
      <p:sp>
        <p:nvSpPr>
          <p:cNvPr id="58" name="文字方塊 57">
            <a:extLst>
              <a:ext uri="{FF2B5EF4-FFF2-40B4-BE49-F238E27FC236}">
                <a16:creationId xmlns:a16="http://schemas.microsoft.com/office/drawing/2014/main" id="{6F1590BC-8179-BC83-2943-A4F9709BA1E9}"/>
              </a:ext>
            </a:extLst>
          </p:cNvPr>
          <p:cNvSpPr txBox="1"/>
          <p:nvPr/>
        </p:nvSpPr>
        <p:spPr>
          <a:xfrm>
            <a:off x="6477153" y="4568551"/>
            <a:ext cx="5864237" cy="461665"/>
          </a:xfrm>
          <a:prstGeom prst="rect">
            <a:avLst/>
          </a:prstGeom>
          <a:solidFill>
            <a:schemeClr val="bg1">
              <a:alpha val="50000"/>
            </a:schemeClr>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400" dirty="0">
                <a:latin typeface="Berlin Sans FB Demi" panose="020E0802020502020306" pitchFamily="34" charset="0"/>
                <a:ea typeface="Gen Jyuu Gothic Bold" panose="020B0602020203020207" pitchFamily="34" charset="-120"/>
                <a:cs typeface="Gen Jyuu Gothic Bold" panose="020B0602020203020207" pitchFamily="34" charset="-120"/>
              </a:rPr>
              <a:t>破裂而導致</a:t>
            </a:r>
            <a:r>
              <a:rPr lang="zh-TW" altLang="en-US"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出血</a:t>
            </a:r>
            <a:r>
              <a:rPr lang="zh-TW" altLang="en-US" sz="2400" dirty="0">
                <a:latin typeface="Berlin Sans FB Demi" panose="020E0802020502020306" pitchFamily="34" charset="0"/>
                <a:ea typeface="Gen Jyuu Gothic Bold" panose="020B0602020203020207" pitchFamily="34" charset="-120"/>
                <a:cs typeface="Gen Jyuu Gothic Bold" panose="020B0602020203020207" pitchFamily="34" charset="-120"/>
              </a:rPr>
              <a:t>或造成血液中的成分</a:t>
            </a:r>
            <a:r>
              <a:rPr lang="zh-TW" altLang="en-US"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滲出</a:t>
            </a:r>
          </a:p>
        </p:txBody>
      </p:sp>
      <p:sp>
        <p:nvSpPr>
          <p:cNvPr id="59" name="文字方塊 58">
            <a:extLst>
              <a:ext uri="{FF2B5EF4-FFF2-40B4-BE49-F238E27FC236}">
                <a16:creationId xmlns:a16="http://schemas.microsoft.com/office/drawing/2014/main" id="{4865C7AF-0338-21F2-7CBB-B4A85EBD301C}"/>
              </a:ext>
            </a:extLst>
          </p:cNvPr>
          <p:cNvSpPr txBox="1"/>
          <p:nvPr/>
        </p:nvSpPr>
        <p:spPr>
          <a:xfrm>
            <a:off x="6477153" y="5124714"/>
            <a:ext cx="4805175" cy="461665"/>
          </a:xfrm>
          <a:prstGeom prst="rect">
            <a:avLst/>
          </a:prstGeom>
          <a:solidFill>
            <a:schemeClr val="bg1">
              <a:alpha val="50000"/>
            </a:schemeClr>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400" dirty="0">
                <a:latin typeface="Berlin Sans FB Demi" panose="020E0802020502020306" pitchFamily="34" charset="0"/>
                <a:ea typeface="Gen Jyuu Gothic Bold" panose="020B0602020203020207" pitchFamily="34" charset="-120"/>
                <a:cs typeface="Gen Jyuu Gothic Bold" panose="020B0602020203020207" pitchFamily="34" charset="-120"/>
              </a:rPr>
              <a:t>惡化速度很快，視力將會</a:t>
            </a:r>
            <a:r>
              <a:rPr lang="zh-TW" altLang="en-US"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迅速衰退</a:t>
            </a:r>
          </a:p>
        </p:txBody>
      </p:sp>
      <p:cxnSp>
        <p:nvCxnSpPr>
          <p:cNvPr id="60" name="直線接點 59">
            <a:extLst>
              <a:ext uri="{FF2B5EF4-FFF2-40B4-BE49-F238E27FC236}">
                <a16:creationId xmlns:a16="http://schemas.microsoft.com/office/drawing/2014/main" id="{9EF1A10A-8FA5-ABF1-8B78-A97883A1B44F}"/>
              </a:ext>
            </a:extLst>
          </p:cNvPr>
          <p:cNvCxnSpPr>
            <a:cxnSpLocks/>
          </p:cNvCxnSpPr>
          <p:nvPr/>
        </p:nvCxnSpPr>
        <p:spPr>
          <a:xfrm>
            <a:off x="6590274" y="4456350"/>
            <a:ext cx="3422581"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CB14F589-3A0C-D8E6-D55C-090AB61CD85F}"/>
              </a:ext>
            </a:extLst>
          </p:cNvPr>
          <p:cNvCxnSpPr>
            <a:cxnSpLocks/>
          </p:cNvCxnSpPr>
          <p:nvPr/>
        </p:nvCxnSpPr>
        <p:spPr>
          <a:xfrm>
            <a:off x="6590274" y="5039849"/>
            <a:ext cx="3422581"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9A8B1124-A0B0-A5E6-ECAB-15793AA5A514}"/>
              </a:ext>
            </a:extLst>
          </p:cNvPr>
          <p:cNvCxnSpPr>
            <a:cxnSpLocks/>
          </p:cNvCxnSpPr>
          <p:nvPr/>
        </p:nvCxnSpPr>
        <p:spPr>
          <a:xfrm>
            <a:off x="6590274" y="5623348"/>
            <a:ext cx="3422581"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pic>
        <p:nvPicPr>
          <p:cNvPr id="66" name="圖形 65" descr="時鐘">
            <a:extLst>
              <a:ext uri="{FF2B5EF4-FFF2-40B4-BE49-F238E27FC236}">
                <a16:creationId xmlns:a16="http://schemas.microsoft.com/office/drawing/2014/main" id="{7D6F1FCE-23BA-AD34-E5D2-C5459E111D9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38799" y="2577024"/>
            <a:ext cx="914400" cy="914400"/>
          </a:xfrm>
          <a:prstGeom prst="rect">
            <a:avLst/>
          </a:prstGeom>
        </p:spPr>
      </p:pic>
      <p:cxnSp>
        <p:nvCxnSpPr>
          <p:cNvPr id="18" name="直線接點 17">
            <a:extLst>
              <a:ext uri="{FF2B5EF4-FFF2-40B4-BE49-F238E27FC236}">
                <a16:creationId xmlns:a16="http://schemas.microsoft.com/office/drawing/2014/main" id="{A698027F-F791-8CDF-25CB-7C4AC8152589}"/>
              </a:ext>
            </a:extLst>
          </p:cNvPr>
          <p:cNvCxnSpPr>
            <a:cxnSpLocks/>
          </p:cNvCxnSpPr>
          <p:nvPr/>
        </p:nvCxnSpPr>
        <p:spPr>
          <a:xfrm>
            <a:off x="776168" y="840336"/>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1173687F-B62C-9262-0E84-B0BE9F81E86A}"/>
              </a:ext>
            </a:extLst>
          </p:cNvPr>
          <p:cNvSpPr txBox="1"/>
          <p:nvPr/>
        </p:nvSpPr>
        <p:spPr>
          <a:xfrm>
            <a:off x="4114528" y="6522298"/>
            <a:ext cx="3962944" cy="369332"/>
          </a:xfrm>
          <a:prstGeom prst="rect">
            <a:avLst/>
          </a:prstGeom>
          <a:noFill/>
        </p:spPr>
        <p:txBody>
          <a:bodyPr wrap="none" rtlCol="0">
            <a:spAutoFit/>
          </a:bodyPr>
          <a:lstStyle/>
          <a:p>
            <a:r>
              <a:rPr lang="en-US" altLang="zh-TW"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Ref: TADE 2020</a:t>
            </a:r>
            <a:r>
              <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糖尿病衛教核心教材</a:t>
            </a:r>
          </a:p>
        </p:txBody>
      </p:sp>
    </p:spTree>
    <p:custDataLst>
      <p:tags r:id="rId1"/>
    </p:custDataLst>
    <p:extLst>
      <p:ext uri="{BB962C8B-B14F-4D97-AF65-F5344CB8AC3E}">
        <p14:creationId xmlns:p14="http://schemas.microsoft.com/office/powerpoint/2010/main" val="24752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heel(1)">
                                      <p:cBhvr>
                                        <p:cTn id="20" dur="20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path" presetSubtype="0" accel="50000" decel="50000" fill="hold" nodeType="clickEffect">
                                  <p:stCondLst>
                                    <p:cond delay="0"/>
                                  </p:stCondLst>
                                  <p:childTnLst>
                                    <p:animMotion origin="layout" path="M 4.16667E-6 4.81481E-6 L 0.07656 0.0662 C 0.0927 0.08101 0.11653 0.08935 0.14192 0.08935 C 0.17044 0.08935 0.19336 0.08101 0.2095 0.0662 L 0.28632 4.81481E-6 " pathEditMode="relative" rAng="0" ptsTypes="AAAAA">
                                      <p:cBhvr>
                                        <p:cTn id="24" dur="2000" fill="hold"/>
                                        <p:tgtEl>
                                          <p:spTgt spid="68"/>
                                        </p:tgtEl>
                                        <p:attrNameLst>
                                          <p:attrName>ppt_x</p:attrName>
                                          <p:attrName>ppt_y</p:attrName>
                                        </p:attrNameLst>
                                      </p:cBhvr>
                                      <p:rCtr x="14310" y="4468"/>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up)">
                                      <p:cBhvr>
                                        <p:cTn id="29" dur="500"/>
                                        <p:tgtEl>
                                          <p:spTgt spid="57"/>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wipe(up)">
                                      <p:cBhvr>
                                        <p:cTn id="33" dur="500"/>
                                        <p:tgtEl>
                                          <p:spTgt spid="58"/>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P spid="57" grpId="0"/>
      <p:bldP spid="58" grpId="0" animBg="1"/>
      <p:bldP spid="5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7B734-3A63-A7DD-8BF0-C2322B88430A}"/>
            </a:ext>
          </a:extLst>
        </p:cNvPr>
        <p:cNvGrpSpPr/>
        <p:nvPr/>
      </p:nvGrpSpPr>
      <p:grpSpPr>
        <a:xfrm>
          <a:off x="0" y="0"/>
          <a:ext cx="0" cy="0"/>
          <a:chOff x="0" y="0"/>
          <a:chExt cx="0" cy="0"/>
        </a:xfrm>
      </p:grpSpPr>
      <p:sp>
        <p:nvSpPr>
          <p:cNvPr id="21" name="矩形 20">
            <a:extLst>
              <a:ext uri="{FF2B5EF4-FFF2-40B4-BE49-F238E27FC236}">
                <a16:creationId xmlns:a16="http://schemas.microsoft.com/office/drawing/2014/main" id="{584BCE2D-8351-1182-1CA0-A76EF523A2B7}"/>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十字形 26">
            <a:extLst>
              <a:ext uri="{FF2B5EF4-FFF2-40B4-BE49-F238E27FC236}">
                <a16:creationId xmlns:a16="http://schemas.microsoft.com/office/drawing/2014/main" id="{6567DDEC-2135-D6BD-034D-C92A9276B895}"/>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4B685C1F-6CFC-151C-8300-B63C987732B6}"/>
              </a:ext>
            </a:extLst>
          </p:cNvPr>
          <p:cNvGrpSpPr/>
          <p:nvPr/>
        </p:nvGrpSpPr>
        <p:grpSpPr>
          <a:xfrm>
            <a:off x="11608769" y="101191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6CCE208A-75DD-ED63-037D-DC193EEA0A58}"/>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F8457116-1477-F139-0EB9-65D36CB485C0}"/>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1BFBC806-5584-FBF9-3B4B-272BFDA3C830}"/>
              </a:ext>
            </a:extLst>
          </p:cNvPr>
          <p:cNvGrpSpPr/>
          <p:nvPr/>
        </p:nvGrpSpPr>
        <p:grpSpPr>
          <a:xfrm>
            <a:off x="250047" y="2630606"/>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1644ABC9-F300-DAE7-AFB7-F7CA8516D67C}"/>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FDB5A3F4-E640-60E2-BE56-97A79AB09F70}"/>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60" name="群組 59">
            <a:extLst>
              <a:ext uri="{FF2B5EF4-FFF2-40B4-BE49-F238E27FC236}">
                <a16:creationId xmlns:a16="http://schemas.microsoft.com/office/drawing/2014/main" id="{84C5B351-323E-B609-A940-F6400CECEE98}"/>
              </a:ext>
            </a:extLst>
          </p:cNvPr>
          <p:cNvGrpSpPr>
            <a:grpSpLocks/>
          </p:cNvGrpSpPr>
          <p:nvPr/>
        </p:nvGrpSpPr>
        <p:grpSpPr>
          <a:xfrm>
            <a:off x="5961692" y="-1682966"/>
            <a:ext cx="7947211" cy="7960243"/>
            <a:chOff x="9183078" y="4475582"/>
            <a:chExt cx="2103004" cy="2103005"/>
          </a:xfrm>
          <a:solidFill>
            <a:srgbClr val="0E5B93">
              <a:alpha val="50000"/>
            </a:srgbClr>
          </a:solidFill>
        </p:grpSpPr>
        <p:grpSp>
          <p:nvGrpSpPr>
            <p:cNvPr id="61" name="群組 60">
              <a:extLst>
                <a:ext uri="{FF2B5EF4-FFF2-40B4-BE49-F238E27FC236}">
                  <a16:creationId xmlns:a16="http://schemas.microsoft.com/office/drawing/2014/main" id="{BB4FCAC0-0459-1778-02BE-B505C26EAF6F}"/>
                </a:ext>
              </a:extLst>
            </p:cNvPr>
            <p:cNvGrpSpPr/>
            <p:nvPr/>
          </p:nvGrpSpPr>
          <p:grpSpPr>
            <a:xfrm rot="2700000">
              <a:off x="9183077" y="4475583"/>
              <a:ext cx="2103005" cy="2103004"/>
              <a:chOff x="9285313" y="4586319"/>
              <a:chExt cx="311112" cy="311112"/>
            </a:xfrm>
            <a:grpFill/>
          </p:grpSpPr>
          <p:sp>
            <p:nvSpPr>
              <p:cNvPr id="64" name="圓形: 空心 63">
                <a:extLst>
                  <a:ext uri="{FF2B5EF4-FFF2-40B4-BE49-F238E27FC236}">
                    <a16:creationId xmlns:a16="http://schemas.microsoft.com/office/drawing/2014/main" id="{92082D3D-DA0E-698A-33F2-3551BC9B4204}"/>
                  </a:ext>
                </a:extLst>
              </p:cNvPr>
              <p:cNvSpPr/>
              <p:nvPr/>
            </p:nvSpPr>
            <p:spPr>
              <a:xfrm flipH="1">
                <a:off x="9285313" y="4586319"/>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65" name="直線接點 64">
                <a:extLst>
                  <a:ext uri="{FF2B5EF4-FFF2-40B4-BE49-F238E27FC236}">
                    <a16:creationId xmlns:a16="http://schemas.microsoft.com/office/drawing/2014/main" id="{44C1AA4A-E961-163C-90DB-0F66D9B20A08}"/>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2" name="文字方塊 61">
              <a:extLst>
                <a:ext uri="{FF2B5EF4-FFF2-40B4-BE49-F238E27FC236}">
                  <a16:creationId xmlns:a16="http://schemas.microsoft.com/office/drawing/2014/main" id="{7BEF0B82-7324-81EA-98EE-886C105D81C4}"/>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3" name="文字方塊 62">
              <a:extLst>
                <a:ext uri="{FF2B5EF4-FFF2-40B4-BE49-F238E27FC236}">
                  <a16:creationId xmlns:a16="http://schemas.microsoft.com/office/drawing/2014/main" id="{DFE0DEAC-89F7-B9E1-A987-5D721F3634E2}"/>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sp>
        <p:nvSpPr>
          <p:cNvPr id="5" name="橢圓 4">
            <a:extLst>
              <a:ext uri="{FF2B5EF4-FFF2-40B4-BE49-F238E27FC236}">
                <a16:creationId xmlns:a16="http://schemas.microsoft.com/office/drawing/2014/main" id="{88B56050-4198-4AE0-3727-64CAFBB07EF3}"/>
              </a:ext>
            </a:extLst>
          </p:cNvPr>
          <p:cNvSpPr/>
          <p:nvPr/>
        </p:nvSpPr>
        <p:spPr>
          <a:xfrm>
            <a:off x="5574539" y="2897969"/>
            <a:ext cx="1042921" cy="1042921"/>
          </a:xfrm>
          <a:prstGeom prst="ellipse">
            <a:avLst/>
          </a:prstGeom>
          <a:solidFill>
            <a:schemeClr val="bg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6" name="直線接點 75">
            <a:extLst>
              <a:ext uri="{FF2B5EF4-FFF2-40B4-BE49-F238E27FC236}">
                <a16:creationId xmlns:a16="http://schemas.microsoft.com/office/drawing/2014/main" id="{FA493331-57D3-F0FB-BF96-57BEE07CF424}"/>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77" name="標題 3">
            <a:extLst>
              <a:ext uri="{FF2B5EF4-FFF2-40B4-BE49-F238E27FC236}">
                <a16:creationId xmlns:a16="http://schemas.microsoft.com/office/drawing/2014/main" id="{21A57ABF-FA44-5AF1-8B8F-C1064E830A63}"/>
              </a:ext>
            </a:extLst>
          </p:cNvPr>
          <p:cNvSpPr txBox="1">
            <a:spLocks/>
          </p:cNvSpPr>
          <p:nvPr/>
        </p:nvSpPr>
        <p:spPr>
          <a:xfrm>
            <a:off x="805565" y="542551"/>
            <a:ext cx="6981924" cy="82391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b="1" dirty="0">
                <a:solidFill>
                  <a:srgbClr val="0F3443"/>
                </a:solidFill>
                <a:latin typeface="+mj-ea"/>
                <a:cs typeface="Gen Jyuu Gothic Bold" panose="020B0602020203020207" pitchFamily="34" charset="-120"/>
              </a:rPr>
              <a:t>自我檢查之方法</a:t>
            </a:r>
            <a:r>
              <a:rPr lang="en-US" altLang="zh-TW" b="1" dirty="0">
                <a:solidFill>
                  <a:srgbClr val="0F3443"/>
                </a:solidFill>
                <a:latin typeface="+mj-ea"/>
                <a:cs typeface="Gen Jyuu Gothic Bold" panose="020B0602020203020207" pitchFamily="34" charset="-120"/>
              </a:rPr>
              <a:t>?</a:t>
            </a:r>
            <a:endParaRPr lang="zh-TW" altLang="en-US" b="1" dirty="0">
              <a:solidFill>
                <a:srgbClr val="0F3443"/>
              </a:solidFill>
              <a:latin typeface="+mj-ea"/>
              <a:cs typeface="Gen Jyuu Gothic Bold" panose="020B0602020203020207" pitchFamily="34" charset="-120"/>
            </a:endParaRPr>
          </a:p>
        </p:txBody>
      </p:sp>
      <p:sp>
        <p:nvSpPr>
          <p:cNvPr id="4" name="文字版面配置區 5">
            <a:extLst>
              <a:ext uri="{FF2B5EF4-FFF2-40B4-BE49-F238E27FC236}">
                <a16:creationId xmlns:a16="http://schemas.microsoft.com/office/drawing/2014/main" id="{D03AD97B-F285-C79F-E739-16CFAC365A98}"/>
              </a:ext>
            </a:extLst>
          </p:cNvPr>
          <p:cNvSpPr txBox="1">
            <a:spLocks/>
          </p:cNvSpPr>
          <p:nvPr/>
        </p:nvSpPr>
        <p:spPr>
          <a:xfrm>
            <a:off x="768098" y="1572533"/>
            <a:ext cx="4881525" cy="4973275"/>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514350" indent="-514350" algn="just" fontAlgn="base">
              <a:lnSpc>
                <a:spcPct val="110000"/>
              </a:lnSpc>
              <a:buClr>
                <a:srgbClr val="000046"/>
              </a:buClr>
              <a:buFont typeface="+mj-lt"/>
              <a:buAutoNum type="arabicPeriod"/>
            </a:pP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把方格表放在視平線約</a:t>
            </a:r>
            <a:r>
              <a:rPr lang="en-US" altLang="zh-TW" sz="24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30</a:t>
            </a:r>
            <a:r>
              <a:rPr lang="zh-TW" altLang="en-US" sz="24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公分</a:t>
            </a: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之距離，光線要清晰及平均。</a:t>
            </a:r>
          </a:p>
          <a:p>
            <a:pPr marL="514350" indent="-514350" algn="just" fontAlgn="base">
              <a:lnSpc>
                <a:spcPct val="110000"/>
              </a:lnSpc>
              <a:buClr>
                <a:srgbClr val="000046"/>
              </a:buClr>
              <a:buFont typeface="+mj-lt"/>
              <a:buAutoNum type="arabicPeriod"/>
            </a:pP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如有老花或近視人士，須配戴原有的眼鏡進行測試。</a:t>
            </a:r>
          </a:p>
          <a:p>
            <a:pPr marL="514350" indent="-514350" algn="just" fontAlgn="base">
              <a:lnSpc>
                <a:spcPct val="110000"/>
              </a:lnSpc>
              <a:buClr>
                <a:srgbClr val="000046"/>
              </a:buClr>
              <a:buFont typeface="+mj-lt"/>
              <a:buAutoNum type="arabicPeriod"/>
            </a:pP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用手蓋著左眼，右眼凝視方格表中心黑點。</a:t>
            </a:r>
          </a:p>
          <a:p>
            <a:pPr marL="514350" indent="-514350" algn="just" fontAlgn="base">
              <a:lnSpc>
                <a:spcPct val="110000"/>
              </a:lnSpc>
              <a:buClr>
                <a:srgbClr val="000046"/>
              </a:buClr>
              <a:buFont typeface="+mj-lt"/>
              <a:buAutoNum type="arabicPeriod"/>
            </a:pP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重複步驟</a:t>
            </a:r>
            <a:r>
              <a:rPr lang="en-US" altLang="zh-TW"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1</a:t>
            </a: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至</a:t>
            </a:r>
            <a:r>
              <a:rPr lang="en-US" altLang="zh-TW"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3</a:t>
            </a: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檢</a:t>
            </a:r>
            <a:r>
              <a:rPr lang="zh-TW" altLang="en-US" sz="2400" b="1"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查</a:t>
            </a: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左眼。</a:t>
            </a:r>
          </a:p>
          <a:p>
            <a:pPr marL="514350" indent="-514350" algn="just" fontAlgn="base">
              <a:lnSpc>
                <a:spcPct val="110000"/>
              </a:lnSpc>
              <a:buClr>
                <a:srgbClr val="000046"/>
              </a:buClr>
              <a:buFont typeface="+mj-lt"/>
              <a:buAutoNum type="arabicPeriod"/>
            </a:pP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當凝視中心黑點時，發現方格表中心區出現</a:t>
            </a:r>
            <a:r>
              <a:rPr lang="zh-TW" altLang="en-US" sz="24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空缺或曲線</a:t>
            </a: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，就可能是眼底出現毛病的徵兆，請盡快找眼科醫師做詳細檢</a:t>
            </a:r>
            <a:r>
              <a:rPr lang="zh-TW" altLang="en-US" sz="2400" b="1"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查</a:t>
            </a:r>
            <a:r>
              <a:rPr lang="zh-TW" altLang="en-US" sz="2400" dirty="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rPr>
              <a:t>。</a:t>
            </a:r>
          </a:p>
          <a:p>
            <a:pPr marL="342900" indent="-342900">
              <a:lnSpc>
                <a:spcPct val="110000"/>
              </a:lnSpc>
              <a:buClr>
                <a:srgbClr val="000046"/>
              </a:buClr>
              <a:buFont typeface="+mj-lt"/>
              <a:buAutoNum type="arabicPeriod"/>
            </a:pPr>
            <a:endParaRPr lang="zh-TW" altLang="en-US" sz="1600" dirty="0"/>
          </a:p>
        </p:txBody>
      </p:sp>
      <p:sp>
        <p:nvSpPr>
          <p:cNvPr id="7" name="文字方塊 6">
            <a:extLst>
              <a:ext uri="{FF2B5EF4-FFF2-40B4-BE49-F238E27FC236}">
                <a16:creationId xmlns:a16="http://schemas.microsoft.com/office/drawing/2014/main" id="{329E826E-D52C-C60A-0388-2EE57FE52989}"/>
              </a:ext>
            </a:extLst>
          </p:cNvPr>
          <p:cNvSpPr txBox="1"/>
          <p:nvPr/>
        </p:nvSpPr>
        <p:spPr>
          <a:xfrm>
            <a:off x="6484129" y="580723"/>
            <a:ext cx="4114800" cy="369332"/>
          </a:xfrm>
          <a:prstGeom prst="rect">
            <a:avLst/>
          </a:prstGeom>
          <a:noFill/>
        </p:spPr>
        <p:txBody>
          <a:bodyPr wrap="square" rtlCol="0">
            <a:spAutoFit/>
          </a:bodyPr>
          <a:lstStyle/>
          <a:p>
            <a:r>
              <a:rPr lang="zh-TW" altLang="en-US" b="1" i="0" dirty="0">
                <a:solidFill>
                  <a:srgbClr val="003366"/>
                </a:solidFill>
                <a:effectLst/>
                <a:latin typeface="verdana" panose="020B0604030504040204" pitchFamily="34" charset="0"/>
              </a:rPr>
              <a:t>阿姆斯</a:t>
            </a:r>
            <a:r>
              <a:rPr lang="zh-TW" altLang="en-US" b="1" dirty="0">
                <a:solidFill>
                  <a:srgbClr val="003366"/>
                </a:solidFill>
                <a:latin typeface="verdana" panose="020B0604030504040204" pitchFamily="34" charset="0"/>
              </a:rPr>
              <a:t>勒</a:t>
            </a:r>
            <a:r>
              <a:rPr lang="zh-TW" altLang="en-US" b="1" i="0" dirty="0">
                <a:solidFill>
                  <a:srgbClr val="003366"/>
                </a:solidFill>
                <a:effectLst/>
                <a:latin typeface="verdana" panose="020B0604030504040204" pitchFamily="34" charset="0"/>
              </a:rPr>
              <a:t>方格表（</a:t>
            </a:r>
            <a:r>
              <a:rPr lang="en-US" altLang="zh-TW" b="1" i="0" dirty="0">
                <a:solidFill>
                  <a:srgbClr val="003366"/>
                </a:solidFill>
                <a:effectLst/>
                <a:latin typeface="verdana" panose="020B0604030504040204" pitchFamily="34" charset="0"/>
              </a:rPr>
              <a:t>AMSLER GRID</a:t>
            </a:r>
            <a:r>
              <a:rPr lang="zh-TW" altLang="en-US" b="1" i="0" dirty="0">
                <a:solidFill>
                  <a:srgbClr val="003366"/>
                </a:solidFill>
                <a:effectLst/>
                <a:latin typeface="verdana" panose="020B0604030504040204" pitchFamily="34" charset="0"/>
              </a:rPr>
              <a:t>）</a:t>
            </a:r>
            <a:endParaRPr lang="zh-TW" altLang="en-US" dirty="0"/>
          </a:p>
        </p:txBody>
      </p:sp>
      <p:pic>
        <p:nvPicPr>
          <p:cNvPr id="8" name="圖片 7">
            <a:extLst>
              <a:ext uri="{FF2B5EF4-FFF2-40B4-BE49-F238E27FC236}">
                <a16:creationId xmlns:a16="http://schemas.microsoft.com/office/drawing/2014/main" id="{A80B5EB5-5641-A0A3-6C15-3C13E5488A00}"/>
              </a:ext>
            </a:extLst>
          </p:cNvPr>
          <p:cNvPicPr>
            <a:picLocks noChangeAspect="1"/>
          </p:cNvPicPr>
          <p:nvPr/>
        </p:nvPicPr>
        <p:blipFill>
          <a:blip r:embed="rId4">
            <a:extLst>
              <a:ext uri="{28A0092B-C50C-407E-A947-70E740481C1C}">
                <a14:useLocalDpi xmlns:a14="http://schemas.microsoft.com/office/drawing/2010/main" val="0"/>
              </a:ext>
            </a:extLst>
          </a:blip>
          <a:srcRect l="4878" t="3436" r="5106" b="3197"/>
          <a:stretch/>
        </p:blipFill>
        <p:spPr>
          <a:xfrm>
            <a:off x="5861762" y="1055184"/>
            <a:ext cx="5359534" cy="5407813"/>
          </a:xfrm>
          <a:prstGeom prst="rect">
            <a:avLst/>
          </a:prstGeom>
        </p:spPr>
      </p:pic>
      <p:pic>
        <p:nvPicPr>
          <p:cNvPr id="11" name="圖片 10">
            <a:extLst>
              <a:ext uri="{FF2B5EF4-FFF2-40B4-BE49-F238E27FC236}">
                <a16:creationId xmlns:a16="http://schemas.microsoft.com/office/drawing/2014/main" id="{8D5455D5-F1AD-A940-12FD-7EDF42415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762" y="1055184"/>
            <a:ext cx="5433481" cy="5342785"/>
          </a:xfrm>
          <a:prstGeom prst="rect">
            <a:avLst/>
          </a:prstGeom>
        </p:spPr>
      </p:pic>
      <p:sp>
        <p:nvSpPr>
          <p:cNvPr id="13" name="文字方塊 12">
            <a:extLst>
              <a:ext uri="{FF2B5EF4-FFF2-40B4-BE49-F238E27FC236}">
                <a16:creationId xmlns:a16="http://schemas.microsoft.com/office/drawing/2014/main" id="{2F896412-24D6-D0FF-FCFF-533AD880E5A9}"/>
              </a:ext>
            </a:extLst>
          </p:cNvPr>
          <p:cNvSpPr txBox="1"/>
          <p:nvPr/>
        </p:nvSpPr>
        <p:spPr>
          <a:xfrm>
            <a:off x="262530" y="6499951"/>
            <a:ext cx="11833825" cy="338554"/>
          </a:xfrm>
          <a:prstGeom prst="rect">
            <a:avLst/>
          </a:prstGeom>
          <a:noFill/>
        </p:spPr>
        <p:txBody>
          <a:bodyPr wrap="square" rtlCol="0">
            <a:spAutoFit/>
          </a:bodyPr>
          <a:lstStyle/>
          <a:p>
            <a:r>
              <a:rPr lang="en-US" altLang="zh-TW" sz="1600" dirty="0">
                <a:latin typeface="Berlin Sans FB Demi" panose="020E0802020502020306" pitchFamily="34" charset="0"/>
              </a:rPr>
              <a:t>Image Source :</a:t>
            </a:r>
            <a:r>
              <a:rPr lang="zh-TW" altLang="en-US" sz="1600" dirty="0">
                <a:latin typeface="Berlin Sans FB Demi" panose="020E0802020502020306" pitchFamily="34" charset="0"/>
              </a:rPr>
              <a:t> </a:t>
            </a:r>
            <a:r>
              <a:rPr lang="en-US" altLang="zh-TW" sz="1600" dirty="0">
                <a:latin typeface="Berlin Sans FB Demi" panose="020E0802020502020306" pitchFamily="34" charset="0"/>
              </a:rPr>
              <a:t>This image is licensed as U.S. Government Works, see </a:t>
            </a:r>
            <a:r>
              <a:rPr lang="en-US" altLang="zh-TW" sz="1600" dirty="0">
                <a:latin typeface="Berlin Sans FB Demi" panose="020E0802020502020306" pitchFamily="34" charset="0"/>
                <a:hlinkClick r:id="rId6"/>
              </a:rPr>
              <a:t>https://www.usa.gov/government-works</a:t>
            </a:r>
            <a:r>
              <a:rPr lang="en-US" altLang="zh-TW" sz="1600" dirty="0">
                <a:latin typeface="Berlin Sans FB Demi" panose="020E0802020502020306" pitchFamily="34" charset="0"/>
              </a:rPr>
              <a:t>, for education only.</a:t>
            </a:r>
            <a:endParaRPr lang="zh-TW" altLang="en-US" sz="1600" dirty="0">
              <a:latin typeface="Berlin Sans FB Demi" panose="020E0802020502020306" pitchFamily="34" charset="0"/>
            </a:endParaRPr>
          </a:p>
        </p:txBody>
      </p:sp>
    </p:spTree>
    <p:custDataLst>
      <p:tags r:id="rId1"/>
    </p:custDataLst>
    <p:extLst>
      <p:ext uri="{BB962C8B-B14F-4D97-AF65-F5344CB8AC3E}">
        <p14:creationId xmlns:p14="http://schemas.microsoft.com/office/powerpoint/2010/main" val="42876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DAA3E-27C6-F57D-17A3-21385CE275F2}"/>
            </a:ext>
          </a:extLst>
        </p:cNvPr>
        <p:cNvGrpSpPr/>
        <p:nvPr/>
      </p:nvGrpSpPr>
      <p:grpSpPr>
        <a:xfrm>
          <a:off x="0" y="0"/>
          <a:ext cx="0" cy="0"/>
          <a:chOff x="0" y="0"/>
          <a:chExt cx="0" cy="0"/>
        </a:xfrm>
      </p:grpSpPr>
      <p:sp>
        <p:nvSpPr>
          <p:cNvPr id="23" name="矩形 22">
            <a:extLst>
              <a:ext uri="{FF2B5EF4-FFF2-40B4-BE49-F238E27FC236}">
                <a16:creationId xmlns:a16="http://schemas.microsoft.com/office/drawing/2014/main" id="{9F57CED4-1403-8002-A254-879AA145CDE5}"/>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19" name="群組 18">
            <a:extLst>
              <a:ext uri="{FF2B5EF4-FFF2-40B4-BE49-F238E27FC236}">
                <a16:creationId xmlns:a16="http://schemas.microsoft.com/office/drawing/2014/main" id="{2288A777-8375-11BD-5C10-DA8101A37E3C}"/>
              </a:ext>
            </a:extLst>
          </p:cNvPr>
          <p:cNvGrpSpPr/>
          <p:nvPr/>
        </p:nvGrpSpPr>
        <p:grpSpPr>
          <a:xfrm>
            <a:off x="-1709506" y="1854567"/>
            <a:ext cx="15611013" cy="3431761"/>
            <a:chOff x="-1868528" y="1854567"/>
            <a:chExt cx="15611013" cy="3431761"/>
          </a:xfrm>
        </p:grpSpPr>
        <p:grpSp>
          <p:nvGrpSpPr>
            <p:cNvPr id="22" name="群組 21">
              <a:extLst>
                <a:ext uri="{FF2B5EF4-FFF2-40B4-BE49-F238E27FC236}">
                  <a16:creationId xmlns:a16="http://schemas.microsoft.com/office/drawing/2014/main" id="{97979CC2-8B81-224F-B9E1-0F53C863C81D}"/>
                </a:ext>
              </a:extLst>
            </p:cNvPr>
            <p:cNvGrpSpPr>
              <a:grpSpLocks/>
            </p:cNvGrpSpPr>
            <p:nvPr/>
          </p:nvGrpSpPr>
          <p:grpSpPr>
            <a:xfrm>
              <a:off x="10316341" y="1854567"/>
              <a:ext cx="3426144" cy="3431761"/>
              <a:chOff x="9183091" y="4475589"/>
              <a:chExt cx="2103005" cy="2103005"/>
            </a:xfrm>
            <a:solidFill>
              <a:srgbClr val="0E5B93">
                <a:alpha val="50000"/>
              </a:srgbClr>
            </a:solidFill>
          </p:grpSpPr>
          <p:grpSp>
            <p:nvGrpSpPr>
              <p:cNvPr id="49" name="群組 48">
                <a:extLst>
                  <a:ext uri="{FF2B5EF4-FFF2-40B4-BE49-F238E27FC236}">
                    <a16:creationId xmlns:a16="http://schemas.microsoft.com/office/drawing/2014/main" id="{562E09A8-1712-3CEF-86E5-0FF6781113D4}"/>
                  </a:ext>
                </a:extLst>
              </p:cNvPr>
              <p:cNvGrpSpPr/>
              <p:nvPr/>
            </p:nvGrpSpPr>
            <p:grpSpPr>
              <a:xfrm rot="2700000">
                <a:off x="9183091" y="4475589"/>
                <a:ext cx="2103005" cy="2103005"/>
                <a:chOff x="9285315" y="4586316"/>
                <a:chExt cx="311112" cy="311112"/>
              </a:xfrm>
              <a:grpFill/>
            </p:grpSpPr>
            <p:sp>
              <p:nvSpPr>
                <p:cNvPr id="52" name="圓形: 空心 51">
                  <a:extLst>
                    <a:ext uri="{FF2B5EF4-FFF2-40B4-BE49-F238E27FC236}">
                      <a16:creationId xmlns:a16="http://schemas.microsoft.com/office/drawing/2014/main" id="{35DB1F5E-16FA-9608-7DEF-2ED6F9510E3E}"/>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53" name="直線接點 52">
                  <a:extLst>
                    <a:ext uri="{FF2B5EF4-FFF2-40B4-BE49-F238E27FC236}">
                      <a16:creationId xmlns:a16="http://schemas.microsoft.com/office/drawing/2014/main" id="{057DE61F-A6C5-0E34-4320-101754266B76}"/>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50" name="文字方塊 49">
                <a:extLst>
                  <a:ext uri="{FF2B5EF4-FFF2-40B4-BE49-F238E27FC236}">
                    <a16:creationId xmlns:a16="http://schemas.microsoft.com/office/drawing/2014/main" id="{5678A072-26A9-DE93-148B-46E2782E6D7D}"/>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51" name="文字方塊 50">
                <a:extLst>
                  <a:ext uri="{FF2B5EF4-FFF2-40B4-BE49-F238E27FC236}">
                    <a16:creationId xmlns:a16="http://schemas.microsoft.com/office/drawing/2014/main" id="{5203BADD-CB32-7866-ABD3-547907955AAF}"/>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25" name="群組 24">
              <a:extLst>
                <a:ext uri="{FF2B5EF4-FFF2-40B4-BE49-F238E27FC236}">
                  <a16:creationId xmlns:a16="http://schemas.microsoft.com/office/drawing/2014/main" id="{18513E67-5B55-5113-B63D-E5F80F319A3D}"/>
                </a:ext>
              </a:extLst>
            </p:cNvPr>
            <p:cNvGrpSpPr>
              <a:grpSpLocks/>
            </p:cNvGrpSpPr>
            <p:nvPr/>
          </p:nvGrpSpPr>
          <p:grpSpPr>
            <a:xfrm>
              <a:off x="-1868528" y="1854567"/>
              <a:ext cx="3426144" cy="3431761"/>
              <a:chOff x="9183091" y="4475589"/>
              <a:chExt cx="2103005" cy="2103005"/>
            </a:xfrm>
            <a:solidFill>
              <a:srgbClr val="0E5B93">
                <a:alpha val="50000"/>
              </a:srgbClr>
            </a:solidFill>
          </p:grpSpPr>
          <p:grpSp>
            <p:nvGrpSpPr>
              <p:cNvPr id="27" name="群組 26">
                <a:extLst>
                  <a:ext uri="{FF2B5EF4-FFF2-40B4-BE49-F238E27FC236}">
                    <a16:creationId xmlns:a16="http://schemas.microsoft.com/office/drawing/2014/main" id="{75249AB3-BC7B-5236-10D1-F4153DCBA094}"/>
                  </a:ext>
                </a:extLst>
              </p:cNvPr>
              <p:cNvGrpSpPr/>
              <p:nvPr/>
            </p:nvGrpSpPr>
            <p:grpSpPr>
              <a:xfrm rot="2700000">
                <a:off x="9183091" y="4475589"/>
                <a:ext cx="2103005" cy="2103005"/>
                <a:chOff x="9285315" y="4586316"/>
                <a:chExt cx="311112" cy="311112"/>
              </a:xfrm>
              <a:grpFill/>
            </p:grpSpPr>
            <p:sp>
              <p:nvSpPr>
                <p:cNvPr id="47" name="圓形: 空心 46">
                  <a:extLst>
                    <a:ext uri="{FF2B5EF4-FFF2-40B4-BE49-F238E27FC236}">
                      <a16:creationId xmlns:a16="http://schemas.microsoft.com/office/drawing/2014/main" id="{DA1C2166-CF10-A478-6797-E45FE5CA3C68}"/>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8" name="直線接點 47">
                  <a:extLst>
                    <a:ext uri="{FF2B5EF4-FFF2-40B4-BE49-F238E27FC236}">
                      <a16:creationId xmlns:a16="http://schemas.microsoft.com/office/drawing/2014/main" id="{3BC91B3A-42F7-6CB7-F0D4-B6B545F961E5}"/>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28" name="文字方塊 27">
                <a:extLst>
                  <a:ext uri="{FF2B5EF4-FFF2-40B4-BE49-F238E27FC236}">
                    <a16:creationId xmlns:a16="http://schemas.microsoft.com/office/drawing/2014/main" id="{E5B2252D-2615-92A9-AF3E-D1AF947DCC2C}"/>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31" name="文字方塊 30">
                <a:extLst>
                  <a:ext uri="{FF2B5EF4-FFF2-40B4-BE49-F238E27FC236}">
                    <a16:creationId xmlns:a16="http://schemas.microsoft.com/office/drawing/2014/main" id="{9FE6D724-5C69-64DB-A8F0-6311F9470B0D}"/>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cxnSp>
        <p:nvCxnSpPr>
          <p:cNvPr id="24" name="直線接點 23">
            <a:extLst>
              <a:ext uri="{FF2B5EF4-FFF2-40B4-BE49-F238E27FC236}">
                <a16:creationId xmlns:a16="http://schemas.microsoft.com/office/drawing/2014/main" id="{8A332063-AD10-D1A0-48ED-6D079AE21871}"/>
              </a:ext>
            </a:extLst>
          </p:cNvPr>
          <p:cNvCxnSpPr>
            <a:cxnSpLocks/>
          </p:cNvCxnSpPr>
          <p:nvPr/>
        </p:nvCxnSpPr>
        <p:spPr>
          <a:xfrm>
            <a:off x="761554" y="825722"/>
            <a:ext cx="0" cy="994611"/>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sp>
        <p:nvSpPr>
          <p:cNvPr id="32" name="十字形 31">
            <a:extLst>
              <a:ext uri="{FF2B5EF4-FFF2-40B4-BE49-F238E27FC236}">
                <a16:creationId xmlns:a16="http://schemas.microsoft.com/office/drawing/2014/main" id="{7FA2C7D3-5DA0-1749-FA27-AD4FFBBDB95D}"/>
              </a:ext>
            </a:extLst>
          </p:cNvPr>
          <p:cNvSpPr/>
          <p:nvPr/>
        </p:nvSpPr>
        <p:spPr>
          <a:xfrm flipH="1">
            <a:off x="11307204" y="6258288"/>
            <a:ext cx="269522" cy="269522"/>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pic>
        <p:nvPicPr>
          <p:cNvPr id="33" name="圖形 32" descr="醫藥">
            <a:extLst>
              <a:ext uri="{FF2B5EF4-FFF2-40B4-BE49-F238E27FC236}">
                <a16:creationId xmlns:a16="http://schemas.microsoft.com/office/drawing/2014/main" id="{14E903BF-6F70-F57D-89A6-692F3ED8474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122316" y="5835056"/>
            <a:ext cx="914400" cy="914400"/>
          </a:xfrm>
          <a:prstGeom prst="rect">
            <a:avLst/>
          </a:prstGeom>
        </p:spPr>
      </p:pic>
      <p:grpSp>
        <p:nvGrpSpPr>
          <p:cNvPr id="34" name="群組 33">
            <a:extLst>
              <a:ext uri="{FF2B5EF4-FFF2-40B4-BE49-F238E27FC236}">
                <a16:creationId xmlns:a16="http://schemas.microsoft.com/office/drawing/2014/main" id="{4374F550-EC20-538C-EEFD-F8D818BD98D4}"/>
              </a:ext>
            </a:extLst>
          </p:cNvPr>
          <p:cNvGrpSpPr/>
          <p:nvPr/>
        </p:nvGrpSpPr>
        <p:grpSpPr>
          <a:xfrm>
            <a:off x="11281105" y="285769"/>
            <a:ext cx="311112" cy="311112"/>
            <a:chOff x="9285316" y="4586316"/>
            <a:chExt cx="311112" cy="311112"/>
          </a:xfrm>
          <a:solidFill>
            <a:srgbClr val="0E5B93"/>
          </a:solidFill>
        </p:grpSpPr>
        <p:sp>
          <p:nvSpPr>
            <p:cNvPr id="35" name="圓形: 空心 34">
              <a:extLst>
                <a:ext uri="{FF2B5EF4-FFF2-40B4-BE49-F238E27FC236}">
                  <a16:creationId xmlns:a16="http://schemas.microsoft.com/office/drawing/2014/main" id="{7AE547D1-E864-F2D2-188A-210BD053E90F}"/>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6" name="直線接點 35">
              <a:extLst>
                <a:ext uri="{FF2B5EF4-FFF2-40B4-BE49-F238E27FC236}">
                  <a16:creationId xmlns:a16="http://schemas.microsoft.com/office/drawing/2014/main" id="{D0B001E4-F8EE-7FF2-DA87-A8B0C366626B}"/>
                </a:ext>
              </a:extLst>
            </p:cNvPr>
            <p:cNvCxnSpPr>
              <a:cxnSpLocks/>
            </p:cNvCxnSpPr>
            <p:nvPr/>
          </p:nvCxnSpPr>
          <p:spPr>
            <a:xfrm>
              <a:off x="9315450" y="4741872"/>
              <a:ext cx="241300" cy="0"/>
            </a:xfrm>
            <a:prstGeom prst="line">
              <a:avLst/>
            </a:prstGeom>
            <a:grpFill/>
            <a:ln w="34925">
              <a:solidFill>
                <a:srgbClr val="20876D"/>
              </a:solidFill>
            </a:ln>
          </p:spPr>
          <p:style>
            <a:lnRef idx="1">
              <a:schemeClr val="accent1"/>
            </a:lnRef>
            <a:fillRef idx="0">
              <a:schemeClr val="accent1"/>
            </a:fillRef>
            <a:effectRef idx="0">
              <a:schemeClr val="accent1"/>
            </a:effectRef>
            <a:fontRef idx="minor">
              <a:schemeClr val="tx1"/>
            </a:fontRef>
          </p:style>
        </p:cxnSp>
      </p:grpSp>
      <p:grpSp>
        <p:nvGrpSpPr>
          <p:cNvPr id="3" name="群組 2">
            <a:extLst>
              <a:ext uri="{FF2B5EF4-FFF2-40B4-BE49-F238E27FC236}">
                <a16:creationId xmlns:a16="http://schemas.microsoft.com/office/drawing/2014/main" id="{61A36F54-C4CB-1E2C-1F14-9F1D2AA00B9C}"/>
              </a:ext>
            </a:extLst>
          </p:cNvPr>
          <p:cNvGrpSpPr/>
          <p:nvPr/>
        </p:nvGrpSpPr>
        <p:grpSpPr>
          <a:xfrm>
            <a:off x="7519616" y="1514006"/>
            <a:ext cx="1785038" cy="1793390"/>
            <a:chOff x="8486133" y="2140952"/>
            <a:chExt cx="3210034" cy="3225055"/>
          </a:xfrm>
          <a:solidFill>
            <a:srgbClr val="0E5B93"/>
          </a:solidFill>
        </p:grpSpPr>
        <p:sp>
          <p:nvSpPr>
            <p:cNvPr id="5" name="Google Shape;801;p37">
              <a:extLst>
                <a:ext uri="{FF2B5EF4-FFF2-40B4-BE49-F238E27FC236}">
                  <a16:creationId xmlns:a16="http://schemas.microsoft.com/office/drawing/2014/main" id="{4F822095-DF2F-D306-FD07-E1ABF38D3C65}"/>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 name="橢圓 5">
              <a:extLst>
                <a:ext uri="{FF2B5EF4-FFF2-40B4-BE49-F238E27FC236}">
                  <a16:creationId xmlns:a16="http://schemas.microsoft.com/office/drawing/2014/main" id="{E922EDC8-DAEA-7A67-3CCC-5D1D5F4BF881}"/>
                </a:ext>
              </a:extLst>
            </p:cNvPr>
            <p:cNvSpPr>
              <a:spLocks/>
            </p:cNvSpPr>
            <p:nvPr/>
          </p:nvSpPr>
          <p:spPr>
            <a:xfrm>
              <a:off x="8486133" y="2140952"/>
              <a:ext cx="3209998"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40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社區藥局</a:t>
              </a:r>
              <a:endParaRPr lang="zh-TW" altLang="en-US" sz="32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grpSp>
        <p:nvGrpSpPr>
          <p:cNvPr id="8" name="群組 7">
            <a:extLst>
              <a:ext uri="{FF2B5EF4-FFF2-40B4-BE49-F238E27FC236}">
                <a16:creationId xmlns:a16="http://schemas.microsoft.com/office/drawing/2014/main" id="{98E8746D-0C10-490A-CE6A-6F7149D53528}"/>
              </a:ext>
            </a:extLst>
          </p:cNvPr>
          <p:cNvGrpSpPr>
            <a:grpSpLocks/>
          </p:cNvGrpSpPr>
          <p:nvPr/>
        </p:nvGrpSpPr>
        <p:grpSpPr>
          <a:xfrm>
            <a:off x="2831719" y="1514006"/>
            <a:ext cx="1785035" cy="1793390"/>
            <a:chOff x="8486136" y="2140952"/>
            <a:chExt cx="3210031" cy="3225055"/>
          </a:xfrm>
          <a:solidFill>
            <a:srgbClr val="0E5B93"/>
          </a:solidFill>
        </p:grpSpPr>
        <p:sp>
          <p:nvSpPr>
            <p:cNvPr id="10" name="Google Shape;801;p37">
              <a:extLst>
                <a:ext uri="{FF2B5EF4-FFF2-40B4-BE49-F238E27FC236}">
                  <a16:creationId xmlns:a16="http://schemas.microsoft.com/office/drawing/2014/main" id="{C15BDA40-1A87-F959-C9D4-DD852FCF3050}"/>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 name="橢圓 10">
              <a:extLst>
                <a:ext uri="{FF2B5EF4-FFF2-40B4-BE49-F238E27FC236}">
                  <a16:creationId xmlns:a16="http://schemas.microsoft.com/office/drawing/2014/main" id="{B49C653B-7A6C-5D89-697C-C2BB8D03E7DD}"/>
                </a:ext>
              </a:extLst>
            </p:cNvPr>
            <p:cNvSpPr>
              <a:spLocks/>
            </p:cNvSpPr>
            <p:nvPr/>
          </p:nvSpPr>
          <p:spPr>
            <a:xfrm>
              <a:off x="8486136" y="2140952"/>
              <a:ext cx="3210001"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40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眼科</a:t>
              </a:r>
              <a:endParaRPr lang="en-US" altLang="zh-TW" sz="40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grpSp>
        <p:nvGrpSpPr>
          <p:cNvPr id="13" name="群組 12">
            <a:extLst>
              <a:ext uri="{FF2B5EF4-FFF2-40B4-BE49-F238E27FC236}">
                <a16:creationId xmlns:a16="http://schemas.microsoft.com/office/drawing/2014/main" id="{D62D86F1-6004-A06E-08EA-16E43AD9C2C4}"/>
              </a:ext>
            </a:extLst>
          </p:cNvPr>
          <p:cNvGrpSpPr/>
          <p:nvPr/>
        </p:nvGrpSpPr>
        <p:grpSpPr>
          <a:xfrm rot="2700000">
            <a:off x="4626503" y="-435019"/>
            <a:ext cx="2938993" cy="2938571"/>
            <a:chOff x="8475498" y="2145800"/>
            <a:chExt cx="3220669" cy="3220207"/>
          </a:xfrm>
          <a:solidFill>
            <a:srgbClr val="0E5B93"/>
          </a:solidFill>
        </p:grpSpPr>
        <p:sp>
          <p:nvSpPr>
            <p:cNvPr id="15" name="Google Shape;801;p37">
              <a:extLst>
                <a:ext uri="{FF2B5EF4-FFF2-40B4-BE49-F238E27FC236}">
                  <a16:creationId xmlns:a16="http://schemas.microsoft.com/office/drawing/2014/main" id="{140058F1-CA99-4282-C730-0BCA361CBA71}"/>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橢圓 15">
              <a:extLst>
                <a:ext uri="{FF2B5EF4-FFF2-40B4-BE49-F238E27FC236}">
                  <a16:creationId xmlns:a16="http://schemas.microsoft.com/office/drawing/2014/main" id="{93350EE4-D482-7EDC-67C5-3D5BAC655EE3}"/>
                </a:ext>
              </a:extLst>
            </p:cNvPr>
            <p:cNvSpPr>
              <a:spLocks/>
            </p:cNvSpPr>
            <p:nvPr/>
          </p:nvSpPr>
          <p:spPr>
            <a:xfrm rot="18900000">
              <a:off x="8475498" y="2145800"/>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4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AMD</a:t>
              </a:r>
            </a:p>
            <a:p>
              <a:pPr algn="ctr"/>
              <a:r>
                <a:rPr lang="zh-TW" altLang="en-US" sz="44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之對策</a:t>
              </a:r>
              <a:endParaRPr lang="en-US" altLang="zh-TW" sz="44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sp>
        <p:nvSpPr>
          <p:cNvPr id="2" name="文字方塊 1">
            <a:extLst>
              <a:ext uri="{FF2B5EF4-FFF2-40B4-BE49-F238E27FC236}">
                <a16:creationId xmlns:a16="http://schemas.microsoft.com/office/drawing/2014/main" id="{BD14ED1F-0326-968D-323A-2E31CECFB58C}"/>
              </a:ext>
            </a:extLst>
          </p:cNvPr>
          <p:cNvSpPr txBox="1"/>
          <p:nvPr/>
        </p:nvSpPr>
        <p:spPr>
          <a:xfrm>
            <a:off x="1418160" y="3380117"/>
            <a:ext cx="4849272" cy="6463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36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針對</a:t>
            </a:r>
            <a:r>
              <a:rPr lang="en-US" altLang="zh-TW" sz="36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Wet- AMD</a:t>
            </a:r>
            <a:r>
              <a:rPr lang="zh-TW" altLang="en-US" sz="36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之治療</a:t>
            </a:r>
          </a:p>
        </p:txBody>
      </p:sp>
      <p:sp>
        <p:nvSpPr>
          <p:cNvPr id="20" name="文字方塊 19">
            <a:extLst>
              <a:ext uri="{FF2B5EF4-FFF2-40B4-BE49-F238E27FC236}">
                <a16:creationId xmlns:a16="http://schemas.microsoft.com/office/drawing/2014/main" id="{786BE663-B4FC-EB0D-B2FA-0EE4FFDF7178}"/>
              </a:ext>
            </a:extLst>
          </p:cNvPr>
          <p:cNvSpPr txBox="1"/>
          <p:nvPr/>
        </p:nvSpPr>
        <p:spPr>
          <a:xfrm>
            <a:off x="1832934" y="3976822"/>
            <a:ext cx="4142595"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400" u="sng"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眼球內注射</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抗血管新生藥物（</a:t>
            </a: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Anti-VEGF</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）療法</a:t>
            </a:r>
          </a:p>
        </p:txBody>
      </p:sp>
      <p:sp>
        <p:nvSpPr>
          <p:cNvPr id="21" name="文字方塊 20">
            <a:extLst>
              <a:ext uri="{FF2B5EF4-FFF2-40B4-BE49-F238E27FC236}">
                <a16:creationId xmlns:a16="http://schemas.microsoft.com/office/drawing/2014/main" id="{44E50343-788B-C6E6-490D-57CD177B60AE}"/>
              </a:ext>
            </a:extLst>
          </p:cNvPr>
          <p:cNvSpPr txBox="1"/>
          <p:nvPr/>
        </p:nvSpPr>
        <p:spPr>
          <a:xfrm>
            <a:off x="1832934" y="4842220"/>
            <a:ext cx="4805175"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光動力療法</a:t>
            </a:r>
            <a:endParaRPr lang="en-US" altLang="zh-TW"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r>
              <a:rPr lang="zh-TW" altLang="en-US"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en-US" altLang="zh-TW"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PDT: photodynamic therapy</a:t>
            </a:r>
            <a:r>
              <a:rPr lang="zh-TW" altLang="en-US"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p>
        </p:txBody>
      </p:sp>
      <p:cxnSp>
        <p:nvCxnSpPr>
          <p:cNvPr id="26" name="直線接點 25">
            <a:extLst>
              <a:ext uri="{FF2B5EF4-FFF2-40B4-BE49-F238E27FC236}">
                <a16:creationId xmlns:a16="http://schemas.microsoft.com/office/drawing/2014/main" id="{8F642E45-FA22-1634-3C4B-F7101BC0367F}"/>
              </a:ext>
            </a:extLst>
          </p:cNvPr>
          <p:cNvCxnSpPr>
            <a:cxnSpLocks/>
          </p:cNvCxnSpPr>
          <p:nvPr/>
        </p:nvCxnSpPr>
        <p:spPr>
          <a:xfrm>
            <a:off x="1873509" y="4782792"/>
            <a:ext cx="3422581"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7DE86D4E-DE83-3645-8601-9C4D2B27472D}"/>
              </a:ext>
            </a:extLst>
          </p:cNvPr>
          <p:cNvCxnSpPr>
            <a:cxnSpLocks/>
          </p:cNvCxnSpPr>
          <p:nvPr/>
        </p:nvCxnSpPr>
        <p:spPr>
          <a:xfrm>
            <a:off x="1873509" y="5704244"/>
            <a:ext cx="3422581"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20C06DB8-5F36-728A-E3B0-635918033B47}"/>
              </a:ext>
            </a:extLst>
          </p:cNvPr>
          <p:cNvCxnSpPr>
            <a:cxnSpLocks/>
          </p:cNvCxnSpPr>
          <p:nvPr/>
        </p:nvCxnSpPr>
        <p:spPr>
          <a:xfrm>
            <a:off x="1873509" y="6502759"/>
            <a:ext cx="3422581"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57" name="文字方塊 56">
            <a:extLst>
              <a:ext uri="{FF2B5EF4-FFF2-40B4-BE49-F238E27FC236}">
                <a16:creationId xmlns:a16="http://schemas.microsoft.com/office/drawing/2014/main" id="{BFEFE948-F108-2344-6E14-1B1FFABE6356}"/>
              </a:ext>
            </a:extLst>
          </p:cNvPr>
          <p:cNvSpPr txBox="1"/>
          <p:nvPr/>
        </p:nvSpPr>
        <p:spPr>
          <a:xfrm>
            <a:off x="7613585" y="3389961"/>
            <a:ext cx="1597100" cy="6463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3600" dirty="0">
                <a:solidFill>
                  <a:srgbClr val="FF0000"/>
                </a:solidFill>
                <a:latin typeface="Berlin Sans FB Demi" panose="020E0802020502020306" pitchFamily="34" charset="0"/>
                <a:ea typeface="Gen Jyuu Gothic Heavy" panose="020B0702020203020207" pitchFamily="34" charset="-120"/>
                <a:cs typeface="Gen Jyuu Gothic Heavy" panose="020B0702020203020207" pitchFamily="34" charset="-120"/>
              </a:rPr>
              <a:t>葉黃素</a:t>
            </a:r>
          </a:p>
        </p:txBody>
      </p:sp>
      <p:sp>
        <p:nvSpPr>
          <p:cNvPr id="18" name="文字方塊 17">
            <a:extLst>
              <a:ext uri="{FF2B5EF4-FFF2-40B4-BE49-F238E27FC236}">
                <a16:creationId xmlns:a16="http://schemas.microsoft.com/office/drawing/2014/main" id="{01FD6BA4-8EE3-01B0-DE81-DBA5E29C9A5C}"/>
              </a:ext>
            </a:extLst>
          </p:cNvPr>
          <p:cNvSpPr txBox="1"/>
          <p:nvPr/>
        </p:nvSpPr>
        <p:spPr>
          <a:xfrm>
            <a:off x="1832934" y="5707617"/>
            <a:ext cx="3662281"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雷射光凝固療法（</a:t>
            </a:r>
            <a:r>
              <a:rPr lang="en-US" altLang="zh-TW"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Laser Photocoagulation</a:t>
            </a:r>
            <a:r>
              <a:rPr lang="zh-TW" altLang="en-US"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p>
        </p:txBody>
      </p:sp>
      <p:cxnSp>
        <p:nvCxnSpPr>
          <p:cNvPr id="29" name="直線接點 28">
            <a:extLst>
              <a:ext uri="{FF2B5EF4-FFF2-40B4-BE49-F238E27FC236}">
                <a16:creationId xmlns:a16="http://schemas.microsoft.com/office/drawing/2014/main" id="{943393A8-88B2-8DB3-44DA-2DC499764EF3}"/>
              </a:ext>
            </a:extLst>
          </p:cNvPr>
          <p:cNvCxnSpPr>
            <a:cxnSpLocks/>
          </p:cNvCxnSpPr>
          <p:nvPr/>
        </p:nvCxnSpPr>
        <p:spPr>
          <a:xfrm>
            <a:off x="6794095" y="4782792"/>
            <a:ext cx="3422581"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9591D135-310E-725B-E7B8-F36EA19BEADF}"/>
              </a:ext>
            </a:extLst>
          </p:cNvPr>
          <p:cNvCxnSpPr>
            <a:cxnSpLocks/>
          </p:cNvCxnSpPr>
          <p:nvPr/>
        </p:nvCxnSpPr>
        <p:spPr>
          <a:xfrm>
            <a:off x="6794095" y="5704244"/>
            <a:ext cx="3422581" cy="0"/>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37" name="文字方塊 36">
            <a:extLst>
              <a:ext uri="{FF2B5EF4-FFF2-40B4-BE49-F238E27FC236}">
                <a16:creationId xmlns:a16="http://schemas.microsoft.com/office/drawing/2014/main" id="{AFBADCC9-AF0F-CEA8-D072-A1FC61959202}"/>
              </a:ext>
            </a:extLst>
          </p:cNvPr>
          <p:cNvSpPr txBox="1"/>
          <p:nvPr/>
        </p:nvSpPr>
        <p:spPr>
          <a:xfrm>
            <a:off x="6801102" y="4014400"/>
            <a:ext cx="4583851" cy="830997"/>
          </a:xfrm>
          <a:prstGeom prst="rect">
            <a:avLst/>
          </a:prstGeom>
          <a:solidFill>
            <a:schemeClr val="bg1">
              <a:alpha val="50000"/>
            </a:schemeClr>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&gt;60y/o,</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家族史</a:t>
            </a: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,H/T, Obesity,</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長期暴露在太陽下</a:t>
            </a: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高度近視</a:t>
            </a: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吸菸</a:t>
            </a:r>
          </a:p>
        </p:txBody>
      </p:sp>
      <p:sp>
        <p:nvSpPr>
          <p:cNvPr id="44" name="文字方塊 43">
            <a:extLst>
              <a:ext uri="{FF2B5EF4-FFF2-40B4-BE49-F238E27FC236}">
                <a16:creationId xmlns:a16="http://schemas.microsoft.com/office/drawing/2014/main" id="{6D1914C6-6FE0-47E5-EAF7-8A8336AC10DE}"/>
              </a:ext>
            </a:extLst>
          </p:cNvPr>
          <p:cNvSpPr txBox="1"/>
          <p:nvPr/>
        </p:nvSpPr>
        <p:spPr>
          <a:xfrm>
            <a:off x="6801102" y="4824098"/>
            <a:ext cx="4913579"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大量使用</a:t>
            </a: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3C</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產品者，預防黃斑部或視網膜病變時，</a:t>
            </a:r>
            <a:r>
              <a:rPr lang="zh-TW" altLang="en-US"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無顯著使用意義</a:t>
            </a:r>
          </a:p>
        </p:txBody>
      </p:sp>
      <p:sp>
        <p:nvSpPr>
          <p:cNvPr id="45" name="文字方塊 44">
            <a:extLst>
              <a:ext uri="{FF2B5EF4-FFF2-40B4-BE49-F238E27FC236}">
                <a16:creationId xmlns:a16="http://schemas.microsoft.com/office/drawing/2014/main" id="{7348596F-21D2-FAD9-6666-2B01BB498374}"/>
              </a:ext>
            </a:extLst>
          </p:cNvPr>
          <p:cNvSpPr txBox="1"/>
          <p:nvPr/>
        </p:nvSpPr>
        <p:spPr>
          <a:xfrm>
            <a:off x="6801102" y="5683899"/>
            <a:ext cx="4913579" cy="15696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重點在於</a:t>
            </a:r>
            <a:r>
              <a:rPr lang="zh-TW" altLang="en-US"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「持續」</a:t>
            </a:r>
            <a:r>
              <a:rPr lang="zh-TW" altLang="en-US"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的服用</a:t>
            </a:r>
            <a:endParaRPr lang="en-US" altLang="zh-TW"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r>
              <a:rPr lang="zh-TW" altLang="en-US"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一日攝取量為</a:t>
            </a:r>
            <a:r>
              <a:rPr lang="en-US" altLang="zh-TW"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6~10mg/</a:t>
            </a:r>
            <a:r>
              <a:rPr lang="zh-TW" altLang="en-US"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天，</a:t>
            </a:r>
            <a:endParaRPr lang="en-US" altLang="zh-TW"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r>
              <a:rPr lang="zh-TW" altLang="en-US"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糖尿病患者應到</a:t>
            </a:r>
            <a:r>
              <a:rPr lang="en-US" altLang="zh-TW"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30mg</a:t>
            </a:r>
            <a:r>
              <a:rPr lang="en-US" altLang="zh-TW"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天</a:t>
            </a:r>
            <a:endParaRPr lang="en-US" altLang="zh-TW" sz="3200" b="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endParaRPr lang="zh-TW" altLang="en-US"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46" name="直線接點 45">
            <a:extLst>
              <a:ext uri="{FF2B5EF4-FFF2-40B4-BE49-F238E27FC236}">
                <a16:creationId xmlns:a16="http://schemas.microsoft.com/office/drawing/2014/main" id="{8B8D62B6-2899-0FD5-43C3-F4C01C9A849B}"/>
              </a:ext>
            </a:extLst>
          </p:cNvPr>
          <p:cNvCxnSpPr>
            <a:cxnSpLocks/>
          </p:cNvCxnSpPr>
          <p:nvPr/>
        </p:nvCxnSpPr>
        <p:spPr>
          <a:xfrm>
            <a:off x="776168" y="840336"/>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grpSp>
        <p:nvGrpSpPr>
          <p:cNvPr id="12" name="群組 11">
            <a:extLst>
              <a:ext uri="{FF2B5EF4-FFF2-40B4-BE49-F238E27FC236}">
                <a16:creationId xmlns:a16="http://schemas.microsoft.com/office/drawing/2014/main" id="{AB458EC5-9E3B-DEA1-D2ED-F9C83DE89F4E}"/>
              </a:ext>
            </a:extLst>
          </p:cNvPr>
          <p:cNvGrpSpPr/>
          <p:nvPr/>
        </p:nvGrpSpPr>
        <p:grpSpPr>
          <a:xfrm>
            <a:off x="-43982" y="5668753"/>
            <a:ext cx="7309213" cy="1200329"/>
            <a:chOff x="-121967" y="-866780"/>
            <a:chExt cx="7309213" cy="1200329"/>
          </a:xfrm>
        </p:grpSpPr>
        <p:sp>
          <p:nvSpPr>
            <p:cNvPr id="7" name="文字方塊 6">
              <a:extLst>
                <a:ext uri="{FF2B5EF4-FFF2-40B4-BE49-F238E27FC236}">
                  <a16:creationId xmlns:a16="http://schemas.microsoft.com/office/drawing/2014/main" id="{326AF6B7-134A-00CC-68A2-D8F839F4C11B}"/>
                </a:ext>
              </a:extLst>
            </p:cNvPr>
            <p:cNvSpPr txBox="1"/>
            <p:nvPr/>
          </p:nvSpPr>
          <p:spPr>
            <a:xfrm>
              <a:off x="-121967" y="-866780"/>
              <a:ext cx="7309213" cy="1200329"/>
            </a:xfrm>
            <a:prstGeom prst="rect">
              <a:avLst/>
            </a:prstGeom>
            <a:noFill/>
          </p:spPr>
          <p:txBody>
            <a:bodyPr wrap="square" rtlCol="0">
              <a:spAutoFit/>
            </a:bodyPr>
            <a:lstStyle/>
            <a:p>
              <a:pPr>
                <a:buClr>
                  <a:srgbClr val="0E5B93"/>
                </a:buClr>
              </a:pPr>
              <a:r>
                <a:rPr lang="zh-TW" altLang="en-US" sz="1200" cap="all" spc="100" dirty="0">
                  <a:solidFill>
                    <a:srgbClr val="000046"/>
                  </a:solidFill>
                  <a:ea typeface="Gen Jyuu Gothic Bold" panose="020B0602020203020207" pitchFamily="34" charset="-120"/>
                  <a:cs typeface="Gen Jyuu Gothic Bold" panose="020B0602020203020207" pitchFamily="34" charset="-120"/>
                </a:rPr>
                <a:t>   請注意</a:t>
              </a:r>
              <a:r>
                <a:rPr lang="en-US" altLang="zh-TW" sz="1200" cap="all" spc="100" dirty="0">
                  <a:solidFill>
                    <a:srgbClr val="000046"/>
                  </a:solidFill>
                  <a:ea typeface="Gen Jyuu Gothic Bold" panose="020B0602020203020207" pitchFamily="34" charset="-120"/>
                  <a:cs typeface="Gen Jyuu Gothic Bold" panose="020B0602020203020207" pitchFamily="34" charset="-120"/>
                </a:rPr>
                <a:t>!!! </a:t>
              </a:r>
              <a:r>
                <a:rPr lang="zh-TW" altLang="en-US" sz="1200" cap="all" spc="100" dirty="0">
                  <a:solidFill>
                    <a:srgbClr val="000046"/>
                  </a:solidFill>
                  <a:ea typeface="Gen Jyuu Gothic Bold" panose="020B0602020203020207" pitchFamily="34" charset="-120"/>
                  <a:cs typeface="Gen Jyuu Gothic Bold" panose="020B0602020203020207" pitchFamily="34" charset="-120"/>
                </a:rPr>
                <a:t>凡牽涉</a:t>
              </a:r>
              <a:endParaRPr lang="en-US" altLang="zh-TW" sz="1200" cap="all" spc="100" dirty="0">
                <a:solidFill>
                  <a:srgbClr val="000046"/>
                </a:solidFill>
                <a:ea typeface="Gen Jyuu Gothic Bold" panose="020B0602020203020207" pitchFamily="34" charset="-120"/>
                <a:cs typeface="Gen Jyuu Gothic Bold" panose="020B0602020203020207" pitchFamily="34" charset="-120"/>
              </a:endParaRPr>
            </a:p>
            <a:p>
              <a:pPr>
                <a:buClr>
                  <a:srgbClr val="0E5B93"/>
                </a:buClr>
              </a:pPr>
              <a:r>
                <a:rPr lang="zh-TW" altLang="en-US" sz="1200" cap="all" spc="100" dirty="0">
                  <a:solidFill>
                    <a:srgbClr val="000046"/>
                  </a:solidFill>
                  <a:ea typeface="Gen Jyuu Gothic Bold" panose="020B0602020203020207" pitchFamily="34" charset="-120"/>
                  <a:cs typeface="Gen Jyuu Gothic Bold" panose="020B0602020203020207" pitchFamily="34" charset="-120"/>
                </a:rPr>
                <a:t>醫療處置之判斷請以</a:t>
              </a:r>
              <a:endParaRPr lang="en-US" altLang="zh-TW" sz="1200" cap="all" spc="100" dirty="0">
                <a:solidFill>
                  <a:srgbClr val="000046"/>
                </a:solidFill>
                <a:ea typeface="Gen Jyuu Gothic Bold" panose="020B0602020203020207" pitchFamily="34" charset="-120"/>
                <a:cs typeface="Gen Jyuu Gothic Bold" panose="020B0602020203020207" pitchFamily="34" charset="-120"/>
              </a:endParaRPr>
            </a:p>
            <a:p>
              <a:pPr>
                <a:buClr>
                  <a:srgbClr val="0E5B93"/>
                </a:buClr>
              </a:pPr>
              <a:r>
                <a:rPr lang="zh-TW" altLang="en-US" sz="1200" cap="all" spc="100" dirty="0">
                  <a:solidFill>
                    <a:srgbClr val="FF0000"/>
                  </a:solidFill>
                  <a:ea typeface="Gen Jyuu Gothic Bold" panose="020B0602020203020207" pitchFamily="34" charset="-120"/>
                  <a:cs typeface="Gen Jyuu Gothic Bold" panose="020B0602020203020207" pitchFamily="34" charset="-120"/>
                </a:rPr>
                <a:t>醫囑</a:t>
              </a:r>
              <a:r>
                <a:rPr lang="zh-TW" altLang="en-US" sz="1200" cap="all" spc="100" dirty="0">
                  <a:solidFill>
                    <a:srgbClr val="000046"/>
                  </a:solidFill>
                  <a:ea typeface="Gen Jyuu Gothic Bold" panose="020B0602020203020207" pitchFamily="34" charset="-120"/>
                  <a:cs typeface="Gen Jyuu Gothic Bold" panose="020B0602020203020207" pitchFamily="34" charset="-120"/>
                </a:rPr>
                <a:t>為依歸，</a:t>
              </a:r>
              <a:endParaRPr lang="en-US" altLang="zh-TW" sz="1200" cap="all" spc="100" dirty="0">
                <a:solidFill>
                  <a:srgbClr val="000046"/>
                </a:solidFill>
                <a:ea typeface="Gen Jyuu Gothic Bold" panose="020B0602020203020207" pitchFamily="34" charset="-120"/>
                <a:cs typeface="Gen Jyuu Gothic Bold" panose="020B0602020203020207" pitchFamily="34" charset="-120"/>
              </a:endParaRPr>
            </a:p>
            <a:p>
              <a:pPr>
                <a:buClr>
                  <a:srgbClr val="0E5B93"/>
                </a:buClr>
              </a:pPr>
              <a:r>
                <a:rPr lang="zh-TW" altLang="en-US" sz="1200" cap="all" spc="100" dirty="0">
                  <a:solidFill>
                    <a:srgbClr val="000046"/>
                  </a:solidFill>
                  <a:ea typeface="Gen Jyuu Gothic Bold" panose="020B0602020203020207" pitchFamily="34" charset="-120"/>
                  <a:cs typeface="Gen Jyuu Gothic Bold" panose="020B0602020203020207" pitchFamily="34" charset="-120"/>
                </a:rPr>
                <a:t>相關介紹是為更了解</a:t>
              </a:r>
              <a:endParaRPr lang="en-US" altLang="zh-TW" sz="1200" cap="all" spc="100" dirty="0">
                <a:solidFill>
                  <a:srgbClr val="000046"/>
                </a:solidFill>
                <a:ea typeface="Gen Jyuu Gothic Bold" panose="020B0602020203020207" pitchFamily="34" charset="-120"/>
                <a:cs typeface="Gen Jyuu Gothic Bold" panose="020B0602020203020207" pitchFamily="34" charset="-120"/>
              </a:endParaRPr>
            </a:p>
            <a:p>
              <a:pPr>
                <a:buClr>
                  <a:srgbClr val="0E5B93"/>
                </a:buClr>
              </a:pPr>
              <a:r>
                <a:rPr lang="zh-TW" altLang="en-US" sz="1200" cap="all" spc="100" dirty="0">
                  <a:solidFill>
                    <a:srgbClr val="000046"/>
                  </a:solidFill>
                  <a:ea typeface="Gen Jyuu Gothic Bold" panose="020B0602020203020207" pitchFamily="34" charset="-120"/>
                  <a:cs typeface="Gen Jyuu Gothic Bold" panose="020B0602020203020207" pitchFamily="34" charset="-120"/>
                </a:rPr>
                <a:t>相關醫療處置之目的，</a:t>
              </a:r>
              <a:endParaRPr lang="en-US" altLang="zh-TW" sz="1200" cap="all" spc="100" dirty="0">
                <a:solidFill>
                  <a:srgbClr val="000046"/>
                </a:solidFill>
                <a:ea typeface="Gen Jyuu Gothic Bold" panose="020B0602020203020207" pitchFamily="34" charset="-120"/>
                <a:cs typeface="Gen Jyuu Gothic Bold" panose="020B0602020203020207" pitchFamily="34" charset="-120"/>
              </a:endParaRPr>
            </a:p>
            <a:p>
              <a:pPr>
                <a:buClr>
                  <a:srgbClr val="0E5B93"/>
                </a:buClr>
              </a:pPr>
              <a:r>
                <a:rPr lang="zh-TW" altLang="en-US" sz="1200" cap="all" spc="100" dirty="0">
                  <a:solidFill>
                    <a:srgbClr val="FF0000"/>
                  </a:solidFill>
                  <a:ea typeface="Gen Jyuu Gothic Bold" panose="020B0602020203020207" pitchFamily="34" charset="-120"/>
                  <a:cs typeface="Gen Jyuu Gothic Bold" panose="020B0602020203020207" pitchFamily="34" charset="-120"/>
                </a:rPr>
                <a:t>非</a:t>
              </a:r>
              <a:r>
                <a:rPr lang="zh-TW" altLang="en-US" sz="1200" cap="all" spc="100" dirty="0">
                  <a:solidFill>
                    <a:srgbClr val="000046"/>
                  </a:solidFill>
                  <a:ea typeface="Gen Jyuu Gothic Bold" panose="020B0602020203020207" pitchFamily="34" charset="-120"/>
                  <a:cs typeface="Gen Jyuu Gothic Bold" panose="020B0602020203020207" pitchFamily="34" charset="-120"/>
                </a:rPr>
                <a:t>診斷及改變醫囑之使用</a:t>
              </a:r>
              <a:r>
                <a:rPr lang="en-US" altLang="zh-TW" sz="1200" cap="all" spc="100" dirty="0">
                  <a:solidFill>
                    <a:srgbClr val="000046"/>
                  </a:solidFill>
                  <a:ea typeface="Gen Jyuu Gothic Bold" panose="020B0602020203020207" pitchFamily="34" charset="-120"/>
                  <a:cs typeface="Gen Jyuu Gothic Bold" panose="020B0602020203020207" pitchFamily="34" charset="-120"/>
                </a:rPr>
                <a:t>!!!</a:t>
              </a:r>
              <a:endParaRPr lang="zh-TW" altLang="en-US" sz="1200" cap="all" spc="100" dirty="0">
                <a:solidFill>
                  <a:srgbClr val="000046"/>
                </a:solidFill>
                <a:ea typeface="Gen Jyuu Gothic Bold" panose="020B0602020203020207" pitchFamily="34" charset="-120"/>
                <a:cs typeface="Gen Jyuu Gothic Bold" panose="020B0602020203020207" pitchFamily="34" charset="-120"/>
              </a:endParaRPr>
            </a:p>
          </p:txBody>
        </p:sp>
        <p:pic>
          <p:nvPicPr>
            <p:cNvPr id="9" name="圖形 8" descr="警告">
              <a:extLst>
                <a:ext uri="{FF2B5EF4-FFF2-40B4-BE49-F238E27FC236}">
                  <a16:creationId xmlns:a16="http://schemas.microsoft.com/office/drawing/2014/main" id="{FDA19587-496B-C5C3-4451-60409E40ABE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651" y="-832779"/>
              <a:ext cx="163063" cy="199948"/>
            </a:xfrm>
            <a:prstGeom prst="rect">
              <a:avLst/>
            </a:prstGeom>
          </p:spPr>
        </p:pic>
      </p:grpSp>
    </p:spTree>
    <p:custDataLst>
      <p:tags r:id="rId1"/>
    </p:custDataLst>
    <p:extLst>
      <p:ext uri="{BB962C8B-B14F-4D97-AF65-F5344CB8AC3E}">
        <p14:creationId xmlns:p14="http://schemas.microsoft.com/office/powerpoint/2010/main" val="48032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up)">
                                      <p:cBhvr>
                                        <p:cTn id="24" dur="500"/>
                                        <p:tgtEl>
                                          <p:spTgt spid="57"/>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up)">
                                      <p:cBhvr>
                                        <p:cTn id="28" dur="500"/>
                                        <p:tgtEl>
                                          <p:spTgt spid="37"/>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up)">
                                      <p:cBhvr>
                                        <p:cTn id="32" dur="500"/>
                                        <p:tgtEl>
                                          <p:spTgt spid="44"/>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up)">
                                      <p:cBhvr>
                                        <p:cTn id="3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P spid="57" grpId="0"/>
      <p:bldP spid="18" grpId="0"/>
      <p:bldP spid="37" grpId="0" animBg="1"/>
      <p:bldP spid="44" grpId="0"/>
      <p:bldP spid="4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77383-3FF5-062F-8A11-270511C9E8CC}"/>
            </a:ext>
          </a:extLst>
        </p:cNvPr>
        <p:cNvGrpSpPr/>
        <p:nvPr/>
      </p:nvGrpSpPr>
      <p:grpSpPr>
        <a:xfrm>
          <a:off x="0" y="0"/>
          <a:ext cx="0" cy="0"/>
          <a:chOff x="0" y="0"/>
          <a:chExt cx="0" cy="0"/>
        </a:xfrm>
      </p:grpSpPr>
      <p:sp>
        <p:nvSpPr>
          <p:cNvPr id="45" name="矩形 44">
            <a:extLst>
              <a:ext uri="{FF2B5EF4-FFF2-40B4-BE49-F238E27FC236}">
                <a16:creationId xmlns:a16="http://schemas.microsoft.com/office/drawing/2014/main" id="{C03A0B1A-74F1-245F-BB81-4A50A1AA23E7}"/>
              </a:ext>
            </a:extLst>
          </p:cNvPr>
          <p:cNvSpPr/>
          <p:nvPr/>
        </p:nvSpPr>
        <p:spPr>
          <a:xfrm>
            <a:off x="0" y="-1523"/>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Gen Jyuu Gothic Bold" panose="020B0602020203020207" pitchFamily="34" charset="-120"/>
              <a:ea typeface="Gen Jyuu Gothic Bold" panose="020B0602020203020207" pitchFamily="34" charset="-120"/>
              <a:cs typeface="Gen Jyuu Gothic Bold" panose="020B0602020203020207" pitchFamily="34" charset="-120"/>
            </a:endParaRPr>
          </a:p>
        </p:txBody>
      </p:sp>
      <p:grpSp>
        <p:nvGrpSpPr>
          <p:cNvPr id="3" name="群組 2">
            <a:extLst>
              <a:ext uri="{FF2B5EF4-FFF2-40B4-BE49-F238E27FC236}">
                <a16:creationId xmlns:a16="http://schemas.microsoft.com/office/drawing/2014/main" id="{B4ECC758-D7EE-1ED3-90DC-9A7FC12D7903}"/>
              </a:ext>
            </a:extLst>
          </p:cNvPr>
          <p:cNvGrpSpPr>
            <a:grpSpLocks/>
          </p:cNvGrpSpPr>
          <p:nvPr/>
        </p:nvGrpSpPr>
        <p:grpSpPr>
          <a:xfrm>
            <a:off x="10475363" y="1854567"/>
            <a:ext cx="3426144" cy="3431761"/>
            <a:chOff x="9183091" y="4475589"/>
            <a:chExt cx="2103005" cy="2103005"/>
          </a:xfrm>
          <a:solidFill>
            <a:srgbClr val="0E5B93">
              <a:alpha val="50000"/>
            </a:srgbClr>
          </a:solidFill>
        </p:grpSpPr>
        <p:grpSp>
          <p:nvGrpSpPr>
            <p:cNvPr id="4" name="群組 3">
              <a:extLst>
                <a:ext uri="{FF2B5EF4-FFF2-40B4-BE49-F238E27FC236}">
                  <a16:creationId xmlns:a16="http://schemas.microsoft.com/office/drawing/2014/main" id="{F332DE6F-508D-7125-665F-36F3361E1811}"/>
                </a:ext>
              </a:extLst>
            </p:cNvPr>
            <p:cNvGrpSpPr/>
            <p:nvPr/>
          </p:nvGrpSpPr>
          <p:grpSpPr>
            <a:xfrm rot="2700000">
              <a:off x="9183091" y="4475589"/>
              <a:ext cx="2103005" cy="2103005"/>
              <a:chOff x="9285315" y="4586316"/>
              <a:chExt cx="311112" cy="311112"/>
            </a:xfrm>
            <a:grpFill/>
          </p:grpSpPr>
          <p:sp>
            <p:nvSpPr>
              <p:cNvPr id="9" name="圓形: 空心 8">
                <a:extLst>
                  <a:ext uri="{FF2B5EF4-FFF2-40B4-BE49-F238E27FC236}">
                    <a16:creationId xmlns:a16="http://schemas.microsoft.com/office/drawing/2014/main" id="{A815CA05-59DA-FFE9-6BEE-5F5883317DD0}"/>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12" name="直線接點 11">
                <a:extLst>
                  <a:ext uri="{FF2B5EF4-FFF2-40B4-BE49-F238E27FC236}">
                    <a16:creationId xmlns:a16="http://schemas.microsoft.com/office/drawing/2014/main" id="{37F6A151-969A-E354-6CF0-DDDF1E546AF7}"/>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5" name="文字方塊 4">
              <a:extLst>
                <a:ext uri="{FF2B5EF4-FFF2-40B4-BE49-F238E27FC236}">
                  <a16:creationId xmlns:a16="http://schemas.microsoft.com/office/drawing/2014/main" id="{22CF749E-8895-531A-F681-55AFDF6B79AA}"/>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 name="文字方塊 5">
              <a:extLst>
                <a:ext uri="{FF2B5EF4-FFF2-40B4-BE49-F238E27FC236}">
                  <a16:creationId xmlns:a16="http://schemas.microsoft.com/office/drawing/2014/main" id="{5ACF967C-EF46-304D-8EEA-F44EEE54E968}"/>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49" name="群組 48">
            <a:extLst>
              <a:ext uri="{FF2B5EF4-FFF2-40B4-BE49-F238E27FC236}">
                <a16:creationId xmlns:a16="http://schemas.microsoft.com/office/drawing/2014/main" id="{D132B4F0-B44C-3EED-7181-CEDA0017F25B}"/>
              </a:ext>
            </a:extLst>
          </p:cNvPr>
          <p:cNvGrpSpPr>
            <a:grpSpLocks/>
          </p:cNvGrpSpPr>
          <p:nvPr/>
        </p:nvGrpSpPr>
        <p:grpSpPr>
          <a:xfrm>
            <a:off x="-1709506" y="1854567"/>
            <a:ext cx="3426144" cy="3431761"/>
            <a:chOff x="9183091" y="4475589"/>
            <a:chExt cx="2103005" cy="2103005"/>
          </a:xfrm>
          <a:solidFill>
            <a:srgbClr val="0E5B93">
              <a:alpha val="50000"/>
            </a:srgbClr>
          </a:solidFill>
        </p:grpSpPr>
        <p:grpSp>
          <p:nvGrpSpPr>
            <p:cNvPr id="50" name="群組 49">
              <a:extLst>
                <a:ext uri="{FF2B5EF4-FFF2-40B4-BE49-F238E27FC236}">
                  <a16:creationId xmlns:a16="http://schemas.microsoft.com/office/drawing/2014/main" id="{15F7A4F1-16B0-C0F9-2BB0-75143AB7317F}"/>
                </a:ext>
              </a:extLst>
            </p:cNvPr>
            <p:cNvGrpSpPr/>
            <p:nvPr/>
          </p:nvGrpSpPr>
          <p:grpSpPr>
            <a:xfrm rot="2700000">
              <a:off x="9183091" y="4475589"/>
              <a:ext cx="2103005" cy="2103005"/>
              <a:chOff x="9285315" y="4586316"/>
              <a:chExt cx="311112" cy="311112"/>
            </a:xfrm>
            <a:grpFill/>
          </p:grpSpPr>
          <p:sp>
            <p:nvSpPr>
              <p:cNvPr id="61" name="圓形: 空心 60">
                <a:extLst>
                  <a:ext uri="{FF2B5EF4-FFF2-40B4-BE49-F238E27FC236}">
                    <a16:creationId xmlns:a16="http://schemas.microsoft.com/office/drawing/2014/main" id="{6023F716-611F-5020-9661-D0C33BFCE352}"/>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62" name="直線接點 61">
                <a:extLst>
                  <a:ext uri="{FF2B5EF4-FFF2-40B4-BE49-F238E27FC236}">
                    <a16:creationId xmlns:a16="http://schemas.microsoft.com/office/drawing/2014/main" id="{15DA2ADA-DD45-E843-D9E8-A64C3049EFF6}"/>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59" name="文字方塊 58">
              <a:extLst>
                <a:ext uri="{FF2B5EF4-FFF2-40B4-BE49-F238E27FC236}">
                  <a16:creationId xmlns:a16="http://schemas.microsoft.com/office/drawing/2014/main" id="{4753F91A-9474-7072-8D99-DF5A92A1F1AB}"/>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0" name="文字方塊 59">
              <a:extLst>
                <a:ext uri="{FF2B5EF4-FFF2-40B4-BE49-F238E27FC236}">
                  <a16:creationId xmlns:a16="http://schemas.microsoft.com/office/drawing/2014/main" id="{19F4294C-0FD2-552E-820E-817EF1F0340E}"/>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sp>
        <p:nvSpPr>
          <p:cNvPr id="2" name="文字方塊 1">
            <a:extLst>
              <a:ext uri="{FF2B5EF4-FFF2-40B4-BE49-F238E27FC236}">
                <a16:creationId xmlns:a16="http://schemas.microsoft.com/office/drawing/2014/main" id="{2F54091C-BB9C-059D-64A3-0974DEF954F8}"/>
              </a:ext>
            </a:extLst>
          </p:cNvPr>
          <p:cNvSpPr txBox="1"/>
          <p:nvPr/>
        </p:nvSpPr>
        <p:spPr>
          <a:xfrm>
            <a:off x="154774" y="1886692"/>
            <a:ext cx="3242689" cy="1200329"/>
          </a:xfrm>
          <a:prstGeom prst="rect">
            <a:avLst/>
          </a:prstGeom>
          <a:solidFill>
            <a:schemeClr val="bg1">
              <a:alpha val="50000"/>
            </a:schemeClr>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游離型</a:t>
            </a: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(Free Form)</a:t>
            </a:r>
          </a:p>
          <a:p>
            <a:pPr algn="ct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VS</a:t>
            </a:r>
          </a:p>
          <a:p>
            <a:pPr algn="ct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酯化型</a:t>
            </a: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(Esterified form)</a:t>
            </a:r>
            <a:endPar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72" name="群組 71">
            <a:extLst>
              <a:ext uri="{FF2B5EF4-FFF2-40B4-BE49-F238E27FC236}">
                <a16:creationId xmlns:a16="http://schemas.microsoft.com/office/drawing/2014/main" id="{1469947A-21E5-5064-FF33-D8B02C44C0F8}"/>
              </a:ext>
            </a:extLst>
          </p:cNvPr>
          <p:cNvGrpSpPr/>
          <p:nvPr/>
        </p:nvGrpSpPr>
        <p:grpSpPr>
          <a:xfrm>
            <a:off x="3060027" y="450514"/>
            <a:ext cx="5905210" cy="5683586"/>
            <a:chOff x="3060027" y="450514"/>
            <a:chExt cx="5905210" cy="5683586"/>
          </a:xfrm>
          <a:solidFill>
            <a:srgbClr val="1F8269"/>
          </a:solidFill>
        </p:grpSpPr>
        <p:grpSp>
          <p:nvGrpSpPr>
            <p:cNvPr id="8" name="群組 7">
              <a:extLst>
                <a:ext uri="{FF2B5EF4-FFF2-40B4-BE49-F238E27FC236}">
                  <a16:creationId xmlns:a16="http://schemas.microsoft.com/office/drawing/2014/main" id="{96912679-69A3-7A69-AFDA-43FF7A839D34}"/>
                </a:ext>
              </a:extLst>
            </p:cNvPr>
            <p:cNvGrpSpPr>
              <a:grpSpLocks/>
            </p:cNvGrpSpPr>
            <p:nvPr/>
          </p:nvGrpSpPr>
          <p:grpSpPr>
            <a:xfrm>
              <a:off x="3060027" y="450514"/>
              <a:ext cx="2337500" cy="2348441"/>
              <a:chOff x="8486136" y="2140952"/>
              <a:chExt cx="3210031" cy="3225055"/>
            </a:xfrm>
            <a:grpFill/>
          </p:grpSpPr>
          <p:sp>
            <p:nvSpPr>
              <p:cNvPr id="10" name="Google Shape;801;p37">
                <a:extLst>
                  <a:ext uri="{FF2B5EF4-FFF2-40B4-BE49-F238E27FC236}">
                    <a16:creationId xmlns:a16="http://schemas.microsoft.com/office/drawing/2014/main" id="{EE893004-57BF-2186-DE26-BA64553C8B9C}"/>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93D3B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 name="橢圓 10">
                <a:extLst>
                  <a:ext uri="{FF2B5EF4-FFF2-40B4-BE49-F238E27FC236}">
                    <a16:creationId xmlns:a16="http://schemas.microsoft.com/office/drawing/2014/main" id="{F6F36CA2-06BD-F5DD-D649-AEDDA2457E39}"/>
                  </a:ext>
                </a:extLst>
              </p:cNvPr>
              <p:cNvSpPr>
                <a:spLocks/>
              </p:cNvSpPr>
              <p:nvPr/>
            </p:nvSpPr>
            <p:spPr>
              <a:xfrm>
                <a:off x="8486136" y="2140952"/>
                <a:ext cx="3210000" cy="3210000"/>
              </a:xfrm>
              <a:prstGeom prst="ellipse">
                <a:avLst/>
              </a:prstGeom>
              <a:solidFill>
                <a:srgbClr val="0E5B93"/>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48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關於劑型</a:t>
                </a:r>
                <a:endParaRPr lang="en-US" altLang="zh-TW" sz="48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grpSp>
          <p:nvGrpSpPr>
            <p:cNvPr id="27" name="群組 26">
              <a:extLst>
                <a:ext uri="{FF2B5EF4-FFF2-40B4-BE49-F238E27FC236}">
                  <a16:creationId xmlns:a16="http://schemas.microsoft.com/office/drawing/2014/main" id="{F476DA85-126D-FF6F-5A21-732EB3AFB184}"/>
                </a:ext>
              </a:extLst>
            </p:cNvPr>
            <p:cNvGrpSpPr>
              <a:grpSpLocks/>
            </p:cNvGrpSpPr>
            <p:nvPr/>
          </p:nvGrpSpPr>
          <p:grpSpPr>
            <a:xfrm>
              <a:off x="6627738" y="3785659"/>
              <a:ext cx="2337499" cy="2348441"/>
              <a:chOff x="8486137" y="2140952"/>
              <a:chExt cx="3210030" cy="3225055"/>
            </a:xfrm>
            <a:grpFill/>
          </p:grpSpPr>
          <p:sp>
            <p:nvSpPr>
              <p:cNvPr id="28" name="Google Shape;801;p37">
                <a:extLst>
                  <a:ext uri="{FF2B5EF4-FFF2-40B4-BE49-F238E27FC236}">
                    <a16:creationId xmlns:a16="http://schemas.microsoft.com/office/drawing/2014/main" id="{187D05D3-53A6-D6B3-57DC-D3D6BE583E42}"/>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93D3B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橢圓 28">
                <a:extLst>
                  <a:ext uri="{FF2B5EF4-FFF2-40B4-BE49-F238E27FC236}">
                    <a16:creationId xmlns:a16="http://schemas.microsoft.com/office/drawing/2014/main" id="{484E0175-8F9D-4AC1-3B22-84F769EBCA51}"/>
                  </a:ext>
                </a:extLst>
              </p:cNvPr>
              <p:cNvSpPr>
                <a:spLocks/>
              </p:cNvSpPr>
              <p:nvPr/>
            </p:nvSpPr>
            <p:spPr>
              <a:xfrm>
                <a:off x="8486137" y="2140952"/>
                <a:ext cx="3210000" cy="3210000"/>
              </a:xfrm>
              <a:prstGeom prst="ellipse">
                <a:avLst/>
              </a:prstGeom>
              <a:solidFill>
                <a:srgbClr val="0E5B93"/>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40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一些誤解</a:t>
                </a:r>
                <a:endParaRPr lang="en-US" altLang="zh-TW" sz="48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grpSp>
      <p:grpSp>
        <p:nvGrpSpPr>
          <p:cNvPr id="64" name="群組 63">
            <a:extLst>
              <a:ext uri="{FF2B5EF4-FFF2-40B4-BE49-F238E27FC236}">
                <a16:creationId xmlns:a16="http://schemas.microsoft.com/office/drawing/2014/main" id="{D0BC1BB0-1C90-4541-9E65-5947F79EFC30}"/>
              </a:ext>
            </a:extLst>
          </p:cNvPr>
          <p:cNvGrpSpPr/>
          <p:nvPr/>
        </p:nvGrpSpPr>
        <p:grpSpPr>
          <a:xfrm rot="2700000">
            <a:off x="4626428" y="1933072"/>
            <a:ext cx="2938993" cy="2938571"/>
            <a:chOff x="8475498" y="2145800"/>
            <a:chExt cx="3220669" cy="3220207"/>
          </a:xfrm>
          <a:solidFill>
            <a:srgbClr val="F27C4B"/>
          </a:solidFill>
        </p:grpSpPr>
        <p:sp>
          <p:nvSpPr>
            <p:cNvPr id="66" name="Google Shape;801;p37">
              <a:extLst>
                <a:ext uri="{FF2B5EF4-FFF2-40B4-BE49-F238E27FC236}">
                  <a16:creationId xmlns:a16="http://schemas.microsoft.com/office/drawing/2014/main" id="{C39F1CD8-47CF-2E00-092C-528972A7D927}"/>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93D3B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 name="橢圓 67">
              <a:extLst>
                <a:ext uri="{FF2B5EF4-FFF2-40B4-BE49-F238E27FC236}">
                  <a16:creationId xmlns:a16="http://schemas.microsoft.com/office/drawing/2014/main" id="{D7149CDE-7C22-2AE7-177E-B99799109B84}"/>
                </a:ext>
              </a:extLst>
            </p:cNvPr>
            <p:cNvSpPr>
              <a:spLocks/>
            </p:cNvSpPr>
            <p:nvPr/>
          </p:nvSpPr>
          <p:spPr>
            <a:xfrm rot="18900000">
              <a:off x="8475498" y="2145800"/>
              <a:ext cx="3210000" cy="3210000"/>
            </a:xfrm>
            <a:prstGeom prst="ellipse">
              <a:avLst/>
            </a:prstGeom>
            <a:solidFill>
              <a:srgbClr val="0E5B93"/>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48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葉黃素</a:t>
              </a:r>
              <a:endParaRPr lang="en-US" altLang="zh-TW" sz="48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a:p>
              <a:pPr algn="ctr"/>
              <a:r>
                <a:rPr lang="zh-TW" altLang="en-US" sz="48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小教室</a:t>
              </a:r>
              <a:endParaRPr lang="en-US" altLang="zh-TW" sz="48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grpSp>
        <p:nvGrpSpPr>
          <p:cNvPr id="90" name="群組 89">
            <a:extLst>
              <a:ext uri="{FF2B5EF4-FFF2-40B4-BE49-F238E27FC236}">
                <a16:creationId xmlns:a16="http://schemas.microsoft.com/office/drawing/2014/main" id="{70C9666E-53CC-2452-BB18-2BCB26AB653C}"/>
              </a:ext>
            </a:extLst>
          </p:cNvPr>
          <p:cNvGrpSpPr/>
          <p:nvPr/>
        </p:nvGrpSpPr>
        <p:grpSpPr>
          <a:xfrm>
            <a:off x="3060027" y="450514"/>
            <a:ext cx="5905211" cy="5683586"/>
            <a:chOff x="3060027" y="450514"/>
            <a:chExt cx="5905211" cy="5683586"/>
          </a:xfrm>
          <a:solidFill>
            <a:srgbClr val="1F8269"/>
          </a:solidFill>
        </p:grpSpPr>
        <p:grpSp>
          <p:nvGrpSpPr>
            <p:cNvPr id="16" name="群組 15">
              <a:extLst>
                <a:ext uri="{FF2B5EF4-FFF2-40B4-BE49-F238E27FC236}">
                  <a16:creationId xmlns:a16="http://schemas.microsoft.com/office/drawing/2014/main" id="{342E2611-5798-F61E-11AC-4903A11804E6}"/>
                </a:ext>
              </a:extLst>
            </p:cNvPr>
            <p:cNvGrpSpPr>
              <a:grpSpLocks/>
            </p:cNvGrpSpPr>
            <p:nvPr/>
          </p:nvGrpSpPr>
          <p:grpSpPr>
            <a:xfrm>
              <a:off x="6627738" y="450514"/>
              <a:ext cx="2337500" cy="2348441"/>
              <a:chOff x="8486136" y="2140952"/>
              <a:chExt cx="3210031" cy="3225055"/>
            </a:xfrm>
            <a:grpFill/>
          </p:grpSpPr>
          <p:sp>
            <p:nvSpPr>
              <p:cNvPr id="18" name="Google Shape;801;p37">
                <a:extLst>
                  <a:ext uri="{FF2B5EF4-FFF2-40B4-BE49-F238E27FC236}">
                    <a16:creationId xmlns:a16="http://schemas.microsoft.com/office/drawing/2014/main" id="{E24AFD72-D634-DD40-9B68-E078C667EDA2}"/>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93D3B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 name="橢圓 18">
                <a:extLst>
                  <a:ext uri="{FF2B5EF4-FFF2-40B4-BE49-F238E27FC236}">
                    <a16:creationId xmlns:a16="http://schemas.microsoft.com/office/drawing/2014/main" id="{3F5AEBAB-9918-8C4B-F4F7-A9A31A1B126D}"/>
                  </a:ext>
                </a:extLst>
              </p:cNvPr>
              <p:cNvSpPr>
                <a:spLocks/>
              </p:cNvSpPr>
              <p:nvPr/>
            </p:nvSpPr>
            <p:spPr>
              <a:xfrm>
                <a:off x="8486136" y="2140952"/>
                <a:ext cx="3210000" cy="3210000"/>
              </a:xfrm>
              <a:prstGeom prst="ellipse">
                <a:avLst/>
              </a:prstGeom>
              <a:solidFill>
                <a:srgbClr val="0E5B93"/>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48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關於劑量</a:t>
                </a:r>
                <a:endParaRPr lang="en-US" altLang="zh-TW" sz="48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grpSp>
          <p:nvGrpSpPr>
            <p:cNvPr id="30" name="群組 29">
              <a:extLst>
                <a:ext uri="{FF2B5EF4-FFF2-40B4-BE49-F238E27FC236}">
                  <a16:creationId xmlns:a16="http://schemas.microsoft.com/office/drawing/2014/main" id="{EF415BAB-E1C1-D043-8266-88857D39EA3B}"/>
                </a:ext>
              </a:extLst>
            </p:cNvPr>
            <p:cNvGrpSpPr>
              <a:grpSpLocks/>
            </p:cNvGrpSpPr>
            <p:nvPr/>
          </p:nvGrpSpPr>
          <p:grpSpPr>
            <a:xfrm>
              <a:off x="3060027" y="3785659"/>
              <a:ext cx="2337500" cy="2348441"/>
              <a:chOff x="8486136" y="2140952"/>
              <a:chExt cx="3210031" cy="3225055"/>
            </a:xfrm>
            <a:grpFill/>
          </p:grpSpPr>
          <p:sp>
            <p:nvSpPr>
              <p:cNvPr id="37" name="Google Shape;801;p37">
                <a:extLst>
                  <a:ext uri="{FF2B5EF4-FFF2-40B4-BE49-F238E27FC236}">
                    <a16:creationId xmlns:a16="http://schemas.microsoft.com/office/drawing/2014/main" id="{2C528899-BA6F-7A61-4BFD-A001B5AAB79B}"/>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93D3B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4" name="橢圓 43">
                <a:extLst>
                  <a:ext uri="{FF2B5EF4-FFF2-40B4-BE49-F238E27FC236}">
                    <a16:creationId xmlns:a16="http://schemas.microsoft.com/office/drawing/2014/main" id="{9E5C23C5-460E-F90D-9125-3418AFB4353A}"/>
                  </a:ext>
                </a:extLst>
              </p:cNvPr>
              <p:cNvSpPr>
                <a:spLocks/>
              </p:cNvSpPr>
              <p:nvPr/>
            </p:nvSpPr>
            <p:spPr>
              <a:xfrm>
                <a:off x="8486136" y="2140952"/>
                <a:ext cx="3210000" cy="3210000"/>
              </a:xfrm>
              <a:prstGeom prst="ellipse">
                <a:avLst/>
              </a:prstGeom>
              <a:solidFill>
                <a:srgbClr val="0E5B93"/>
              </a:solid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40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關於</a:t>
                </a: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商標</a:t>
                </a:r>
                <a:endParaRPr lang="en-US" altLang="zh-TW" sz="48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grpSp>
      <p:sp>
        <p:nvSpPr>
          <p:cNvPr id="55" name="十字形 54">
            <a:extLst>
              <a:ext uri="{FF2B5EF4-FFF2-40B4-BE49-F238E27FC236}">
                <a16:creationId xmlns:a16="http://schemas.microsoft.com/office/drawing/2014/main" id="{270162C8-485D-5D0D-3F86-A0C80A7A1440}"/>
              </a:ext>
            </a:extLst>
          </p:cNvPr>
          <p:cNvSpPr/>
          <p:nvPr/>
        </p:nvSpPr>
        <p:spPr>
          <a:xfrm flipH="1">
            <a:off x="11238040" y="322007"/>
            <a:ext cx="269522" cy="269522"/>
          </a:xfrm>
          <a:prstGeom prst="plus">
            <a:avLst>
              <a:gd name="adj" fmla="val 42646"/>
            </a:avLst>
          </a:prstGeom>
          <a:solidFill>
            <a:srgbClr val="0E5B93"/>
          </a:solidFill>
          <a:ln>
            <a:solidFill>
              <a:srgbClr val="1CB5E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Gen Jyuu Gothic Bold" panose="020B0602020203020207" pitchFamily="34" charset="-120"/>
              <a:ea typeface="Gen Jyuu Gothic Bold" panose="020B0602020203020207" pitchFamily="34" charset="-120"/>
              <a:cs typeface="Gen Jyuu Gothic Bold" panose="020B0602020203020207" pitchFamily="34" charset="-120"/>
            </a:endParaRPr>
          </a:p>
        </p:txBody>
      </p:sp>
      <p:grpSp>
        <p:nvGrpSpPr>
          <p:cNvPr id="56" name="群組 55">
            <a:extLst>
              <a:ext uri="{FF2B5EF4-FFF2-40B4-BE49-F238E27FC236}">
                <a16:creationId xmlns:a16="http://schemas.microsoft.com/office/drawing/2014/main" id="{117E2CFE-6EAD-90E7-3A62-1C4118BE3809}"/>
              </a:ext>
            </a:extLst>
          </p:cNvPr>
          <p:cNvGrpSpPr/>
          <p:nvPr/>
        </p:nvGrpSpPr>
        <p:grpSpPr>
          <a:xfrm>
            <a:off x="473937" y="6322501"/>
            <a:ext cx="311112" cy="311112"/>
            <a:chOff x="9285316" y="4586316"/>
            <a:chExt cx="311112" cy="311112"/>
          </a:xfrm>
          <a:solidFill>
            <a:srgbClr val="0E5B93"/>
          </a:solidFill>
        </p:grpSpPr>
        <p:sp>
          <p:nvSpPr>
            <p:cNvPr id="57" name="圓形: 空心 56">
              <a:extLst>
                <a:ext uri="{FF2B5EF4-FFF2-40B4-BE49-F238E27FC236}">
                  <a16:creationId xmlns:a16="http://schemas.microsoft.com/office/drawing/2014/main" id="{A1D9FB5B-43C4-5C80-3241-1DB9D7742580}"/>
                </a:ext>
              </a:extLst>
            </p:cNvPr>
            <p:cNvSpPr/>
            <p:nvPr/>
          </p:nvSpPr>
          <p:spPr>
            <a:xfrm flipH="1">
              <a:off x="9285316" y="4586316"/>
              <a:ext cx="311112" cy="311112"/>
            </a:xfrm>
            <a:prstGeom prst="donut">
              <a:avLst>
                <a:gd name="adj" fmla="val 12843"/>
              </a:avLst>
            </a:prstGeom>
            <a:grpFill/>
            <a:ln>
              <a:solidFill>
                <a:srgbClr val="0F34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Gen Jyuu Gothic Bold" panose="020B0602020203020207" pitchFamily="34" charset="-120"/>
                <a:ea typeface="Gen Jyuu Gothic Bold" panose="020B0602020203020207" pitchFamily="34" charset="-120"/>
                <a:cs typeface="Gen Jyuu Gothic Bold" panose="020B0602020203020207" pitchFamily="34" charset="-120"/>
              </a:endParaRPr>
            </a:p>
          </p:txBody>
        </p:sp>
        <p:cxnSp>
          <p:nvCxnSpPr>
            <p:cNvPr id="58" name="直線接點 57">
              <a:extLst>
                <a:ext uri="{FF2B5EF4-FFF2-40B4-BE49-F238E27FC236}">
                  <a16:creationId xmlns:a16="http://schemas.microsoft.com/office/drawing/2014/main" id="{11F30972-BB95-E7F7-0B76-EBE9A83500FC}"/>
                </a:ext>
              </a:extLst>
            </p:cNvPr>
            <p:cNvCxnSpPr>
              <a:cxnSpLocks/>
            </p:cNvCxnSpPr>
            <p:nvPr/>
          </p:nvCxnSpPr>
          <p:spPr>
            <a:xfrm>
              <a:off x="9315450" y="4741872"/>
              <a:ext cx="241300" cy="0"/>
            </a:xfrm>
            <a:prstGeom prst="line">
              <a:avLst/>
            </a:prstGeom>
            <a:grpFill/>
            <a:ln w="34925">
              <a:solidFill>
                <a:srgbClr val="0F3443"/>
              </a:solidFill>
            </a:ln>
          </p:spPr>
          <p:style>
            <a:lnRef idx="1">
              <a:schemeClr val="accent1"/>
            </a:lnRef>
            <a:fillRef idx="0">
              <a:schemeClr val="accent1"/>
            </a:fillRef>
            <a:effectRef idx="0">
              <a:schemeClr val="accent1"/>
            </a:effectRef>
            <a:fontRef idx="minor">
              <a:schemeClr val="tx1"/>
            </a:fontRef>
          </p:style>
        </p:cxnSp>
      </p:grpSp>
      <p:sp>
        <p:nvSpPr>
          <p:cNvPr id="7" name="文字方塊 6">
            <a:extLst>
              <a:ext uri="{FF2B5EF4-FFF2-40B4-BE49-F238E27FC236}">
                <a16:creationId xmlns:a16="http://schemas.microsoft.com/office/drawing/2014/main" id="{0AB17BD2-2B0E-68CA-0159-0AFF7ED965DD}"/>
              </a:ext>
            </a:extLst>
          </p:cNvPr>
          <p:cNvSpPr txBox="1"/>
          <p:nvPr/>
        </p:nvSpPr>
        <p:spPr>
          <a:xfrm>
            <a:off x="9028485" y="847837"/>
            <a:ext cx="2614874" cy="12003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6~10mg/</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天</a:t>
            </a:r>
            <a:endPar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gn="ct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高度危險因子者</a:t>
            </a:r>
            <a:endPar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p>
            <a:pPr algn="ct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可攝取到</a:t>
            </a:r>
            <a:r>
              <a:rPr lang="en-US" altLang="zh-TW"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30mg</a:t>
            </a: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天</a:t>
            </a:r>
          </a:p>
        </p:txBody>
      </p:sp>
      <p:sp>
        <p:nvSpPr>
          <p:cNvPr id="13" name="文字方塊 12">
            <a:extLst>
              <a:ext uri="{FF2B5EF4-FFF2-40B4-BE49-F238E27FC236}">
                <a16:creationId xmlns:a16="http://schemas.microsoft.com/office/drawing/2014/main" id="{AE863093-7A7C-AF4A-7A2B-A55A25526E06}"/>
              </a:ext>
            </a:extLst>
          </p:cNvPr>
          <p:cNvSpPr txBox="1"/>
          <p:nvPr/>
        </p:nvSpPr>
        <p:spPr>
          <a:xfrm>
            <a:off x="8421497" y="5766332"/>
            <a:ext cx="4142595"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zh-TW" altLang="en-US"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「持續」</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的服用</a:t>
            </a:r>
          </a:p>
        </p:txBody>
      </p:sp>
      <p:sp>
        <p:nvSpPr>
          <p:cNvPr id="14" name="文字方塊 13">
            <a:extLst>
              <a:ext uri="{FF2B5EF4-FFF2-40B4-BE49-F238E27FC236}">
                <a16:creationId xmlns:a16="http://schemas.microsoft.com/office/drawing/2014/main" id="{FBC16E70-6A9F-E29B-B971-39DEE6179842}"/>
              </a:ext>
            </a:extLst>
          </p:cNvPr>
          <p:cNvSpPr txBox="1"/>
          <p:nvPr/>
        </p:nvSpPr>
        <p:spPr>
          <a:xfrm>
            <a:off x="9472073" y="4685912"/>
            <a:ext cx="2232737" cy="461665"/>
          </a:xfrm>
          <a:prstGeom prst="rect">
            <a:avLst/>
          </a:prstGeom>
          <a:solidFill>
            <a:schemeClr val="bg1">
              <a:alpha val="50000"/>
            </a:schemeClr>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黃金比例 </a:t>
            </a:r>
            <a:r>
              <a:rPr lang="en-US" altLang="zh-TW"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10:2</a:t>
            </a: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endPar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6" name="文字方塊 45">
            <a:extLst>
              <a:ext uri="{FF2B5EF4-FFF2-40B4-BE49-F238E27FC236}">
                <a16:creationId xmlns:a16="http://schemas.microsoft.com/office/drawing/2014/main" id="{87975241-18C8-23E1-D6CB-492D7D01E4D0}"/>
              </a:ext>
            </a:extLst>
          </p:cNvPr>
          <p:cNvSpPr txBox="1"/>
          <p:nvPr/>
        </p:nvSpPr>
        <p:spPr>
          <a:xfrm>
            <a:off x="8421497" y="5194748"/>
            <a:ext cx="4142595"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什麼問題都靠葉黃素</a:t>
            </a: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endPar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47" name="文字方塊 46">
            <a:extLst>
              <a:ext uri="{FF2B5EF4-FFF2-40B4-BE49-F238E27FC236}">
                <a16:creationId xmlns:a16="http://schemas.microsoft.com/office/drawing/2014/main" id="{90215309-B4AE-AE8B-7560-0D1666DCDA48}"/>
              </a:ext>
            </a:extLst>
          </p:cNvPr>
          <p:cNvSpPr txBox="1"/>
          <p:nvPr/>
        </p:nvSpPr>
        <p:spPr>
          <a:xfrm>
            <a:off x="7540681" y="2935880"/>
            <a:ext cx="4836038" cy="830997"/>
          </a:xfrm>
          <a:prstGeom prst="rect">
            <a:avLst/>
          </a:prstGeom>
          <a:solidFill>
            <a:schemeClr val="bg1">
              <a:alpha val="50000"/>
            </a:schemeClr>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&gt;60y/o,</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家族史</a:t>
            </a: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,H/T, Obesity,</a:t>
            </a:r>
            <a:b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b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長期暴露在太陽下</a:t>
            </a: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高度近視</a:t>
            </a:r>
            <a:r>
              <a:rPr lang="en-US" altLang="zh-TW" sz="24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4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吸菸</a:t>
            </a:r>
          </a:p>
        </p:txBody>
      </p:sp>
      <p:pic>
        <p:nvPicPr>
          <p:cNvPr id="48" name="Picture 2" descr="ç¸éåç">
            <a:extLst>
              <a:ext uri="{FF2B5EF4-FFF2-40B4-BE49-F238E27FC236}">
                <a16:creationId xmlns:a16="http://schemas.microsoft.com/office/drawing/2014/main" id="{029F0D2E-31A4-B5B3-5119-1DA94234002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a:off x="-2883829" y="4441475"/>
            <a:ext cx="2756766" cy="846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C不離手?! 「晶亮乳品系列」守護全家大小的健康視野-統園企業股份有限公司- 專業保健食品原料代理- 一站式服務- 產品開發代工">
            <a:extLst>
              <a:ext uri="{FF2B5EF4-FFF2-40B4-BE49-F238E27FC236}">
                <a16:creationId xmlns:a16="http://schemas.microsoft.com/office/drawing/2014/main" id="{F0C5A202-65A2-726C-4F58-473A5037B3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387" y="6702056"/>
            <a:ext cx="2568686" cy="12348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92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1000" fill="hold"/>
                                        <p:tgtEl>
                                          <p:spTgt spid="90"/>
                                        </p:tgtEl>
                                        <p:attrNameLst>
                                          <p:attrName>ppt_w</p:attrName>
                                        </p:attrNameLst>
                                      </p:cBhvr>
                                      <p:tavLst>
                                        <p:tav tm="0">
                                          <p:val>
                                            <p:fltVal val="0"/>
                                          </p:val>
                                        </p:tav>
                                        <p:tav tm="100000">
                                          <p:val>
                                            <p:strVal val="#ppt_w"/>
                                          </p:val>
                                        </p:tav>
                                      </p:tavLst>
                                    </p:anim>
                                    <p:anim calcmode="lin" valueType="num">
                                      <p:cBhvr>
                                        <p:cTn id="8" dur="1000" fill="hold"/>
                                        <p:tgtEl>
                                          <p:spTgt spid="90"/>
                                        </p:tgtEl>
                                        <p:attrNameLst>
                                          <p:attrName>ppt_h</p:attrName>
                                        </p:attrNameLst>
                                      </p:cBhvr>
                                      <p:tavLst>
                                        <p:tav tm="0">
                                          <p:val>
                                            <p:fltVal val="0"/>
                                          </p:val>
                                        </p:tav>
                                        <p:tav tm="100000">
                                          <p:val>
                                            <p:strVal val="#ppt_h"/>
                                          </p:val>
                                        </p:tav>
                                      </p:tavLst>
                                    </p:anim>
                                    <p:anim calcmode="lin" valueType="num">
                                      <p:cBhvr>
                                        <p:cTn id="9" dur="1000" fill="hold"/>
                                        <p:tgtEl>
                                          <p:spTgt spid="90"/>
                                        </p:tgtEl>
                                        <p:attrNameLst>
                                          <p:attrName>style.rotation</p:attrName>
                                        </p:attrNameLst>
                                      </p:cBhvr>
                                      <p:tavLst>
                                        <p:tav tm="0">
                                          <p:val>
                                            <p:fltVal val="90"/>
                                          </p:val>
                                        </p:tav>
                                        <p:tav tm="100000">
                                          <p:val>
                                            <p:fltVal val="0"/>
                                          </p:val>
                                        </p:tav>
                                      </p:tavLst>
                                    </p:anim>
                                    <p:animEffect transition="in" filter="fade">
                                      <p:cBhvr>
                                        <p:cTn id="10" dur="1000"/>
                                        <p:tgtEl>
                                          <p:spTgt spid="90"/>
                                        </p:tgtEl>
                                      </p:cBhvr>
                                    </p:animEffect>
                                  </p:childTnLst>
                                </p:cTn>
                              </p:par>
                              <p:par>
                                <p:cTn id="11" presetID="31"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p:cTn id="13" dur="1000" fill="hold"/>
                                        <p:tgtEl>
                                          <p:spTgt spid="72"/>
                                        </p:tgtEl>
                                        <p:attrNameLst>
                                          <p:attrName>ppt_w</p:attrName>
                                        </p:attrNameLst>
                                      </p:cBhvr>
                                      <p:tavLst>
                                        <p:tav tm="0">
                                          <p:val>
                                            <p:fltVal val="0"/>
                                          </p:val>
                                        </p:tav>
                                        <p:tav tm="100000">
                                          <p:val>
                                            <p:strVal val="#ppt_w"/>
                                          </p:val>
                                        </p:tav>
                                      </p:tavLst>
                                    </p:anim>
                                    <p:anim calcmode="lin" valueType="num">
                                      <p:cBhvr>
                                        <p:cTn id="14" dur="1000" fill="hold"/>
                                        <p:tgtEl>
                                          <p:spTgt spid="72"/>
                                        </p:tgtEl>
                                        <p:attrNameLst>
                                          <p:attrName>ppt_h</p:attrName>
                                        </p:attrNameLst>
                                      </p:cBhvr>
                                      <p:tavLst>
                                        <p:tav tm="0">
                                          <p:val>
                                            <p:fltVal val="0"/>
                                          </p:val>
                                        </p:tav>
                                        <p:tav tm="100000">
                                          <p:val>
                                            <p:strVal val="#ppt_h"/>
                                          </p:val>
                                        </p:tav>
                                      </p:tavLst>
                                    </p:anim>
                                    <p:anim calcmode="lin" valueType="num">
                                      <p:cBhvr>
                                        <p:cTn id="15" dur="1000" fill="hold"/>
                                        <p:tgtEl>
                                          <p:spTgt spid="72"/>
                                        </p:tgtEl>
                                        <p:attrNameLst>
                                          <p:attrName>style.rotation</p:attrName>
                                        </p:attrNameLst>
                                      </p:cBhvr>
                                      <p:tavLst>
                                        <p:tav tm="0">
                                          <p:val>
                                            <p:fltVal val="90"/>
                                          </p:val>
                                        </p:tav>
                                        <p:tav tm="100000">
                                          <p:val>
                                            <p:fltVal val="0"/>
                                          </p:val>
                                        </p:tav>
                                      </p:tavLst>
                                    </p:anim>
                                    <p:animEffect transition="in" filter="fade">
                                      <p:cBhvr>
                                        <p:cTn id="16" dur="10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25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125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up)">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up)">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 0 L 0.25 0 E" pathEditMode="relative" ptsTypes="">
                                      <p:cBhvr>
                                        <p:cTn id="52" dur="2000" fill="hold"/>
                                        <p:tgtEl>
                                          <p:spTgt spid="48"/>
                                        </p:tgtEl>
                                        <p:attrNameLst>
                                          <p:attrName>ppt_x</p:attrName>
                                          <p:attrName>ppt_y</p:attrName>
                                        </p:attrNameLst>
                                      </p:cBhvr>
                                    </p:animMotion>
                                  </p:childTnLst>
                                </p:cTn>
                              </p:par>
                            </p:childTnLst>
                          </p:cTn>
                        </p:par>
                      </p:childTnLst>
                    </p:cTn>
                  </p:par>
                  <p:par>
                    <p:cTn id="53" fill="hold">
                      <p:stCondLst>
                        <p:cond delay="indefinite"/>
                      </p:stCondLst>
                      <p:childTnLst>
                        <p:par>
                          <p:cTn id="54" fill="hold">
                            <p:stCondLst>
                              <p:cond delay="0"/>
                            </p:stCondLst>
                            <p:childTnLst>
                              <p:par>
                                <p:cTn id="55" presetID="64" presetClass="path" presetSubtype="0" accel="50000" decel="50000" fill="hold" nodeType="clickEffect">
                                  <p:stCondLst>
                                    <p:cond delay="0"/>
                                  </p:stCondLst>
                                  <p:childTnLst>
                                    <p:animMotion origin="layout" path="M -1.45833E-6 -1.11111E-6 L -1.45833E-6 -0.19329 " pathEditMode="relative" rAng="0" ptsTypes="AA">
                                      <p:cBhvr>
                                        <p:cTn id="56" dur="2000" fill="hold"/>
                                        <p:tgtEl>
                                          <p:spTgt spid="1028"/>
                                        </p:tgtEl>
                                        <p:attrNameLst>
                                          <p:attrName>ppt_x</p:attrName>
                                          <p:attrName>ppt_y</p:attrName>
                                        </p:attrNameLst>
                                      </p:cBhvr>
                                      <p:rCtr x="0" y="-96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3" grpId="0"/>
      <p:bldP spid="14" grpId="0" animBg="1"/>
      <p:bldP spid="46" grpId="0"/>
      <p:bldP spid="4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628CF-D33B-39C6-2F64-8CA2080FFBCB}"/>
            </a:ext>
          </a:extLst>
        </p:cNvPr>
        <p:cNvGrpSpPr/>
        <p:nvPr/>
      </p:nvGrpSpPr>
      <p:grpSpPr>
        <a:xfrm>
          <a:off x="0" y="0"/>
          <a:ext cx="0" cy="0"/>
          <a:chOff x="0" y="0"/>
          <a:chExt cx="0" cy="0"/>
        </a:xfrm>
      </p:grpSpPr>
      <p:sp>
        <p:nvSpPr>
          <p:cNvPr id="23" name="矩形 22">
            <a:extLst>
              <a:ext uri="{FF2B5EF4-FFF2-40B4-BE49-F238E27FC236}">
                <a16:creationId xmlns:a16="http://schemas.microsoft.com/office/drawing/2014/main" id="{1C60A700-3DC3-EBAB-DDA7-64A868E283B9}"/>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18" name="群組 17">
            <a:extLst>
              <a:ext uri="{FF2B5EF4-FFF2-40B4-BE49-F238E27FC236}">
                <a16:creationId xmlns:a16="http://schemas.microsoft.com/office/drawing/2014/main" id="{D8D55036-9BCA-BDB8-2F4F-590937676D74}"/>
              </a:ext>
            </a:extLst>
          </p:cNvPr>
          <p:cNvGrpSpPr/>
          <p:nvPr/>
        </p:nvGrpSpPr>
        <p:grpSpPr>
          <a:xfrm>
            <a:off x="-1909302" y="4725264"/>
            <a:ext cx="16010604" cy="3361512"/>
            <a:chOff x="-1234736" y="4725264"/>
            <a:chExt cx="16010604" cy="3361512"/>
          </a:xfrm>
        </p:grpSpPr>
        <p:grpSp>
          <p:nvGrpSpPr>
            <p:cNvPr id="20" name="群組 19">
              <a:extLst>
                <a:ext uri="{FF2B5EF4-FFF2-40B4-BE49-F238E27FC236}">
                  <a16:creationId xmlns:a16="http://schemas.microsoft.com/office/drawing/2014/main" id="{B46CAA4A-951C-212B-B7EA-6EFA39D7530D}"/>
                </a:ext>
              </a:extLst>
            </p:cNvPr>
            <p:cNvGrpSpPr>
              <a:grpSpLocks/>
            </p:cNvGrpSpPr>
            <p:nvPr/>
          </p:nvGrpSpPr>
          <p:grpSpPr>
            <a:xfrm>
              <a:off x="-1234736" y="4725264"/>
              <a:ext cx="3356010" cy="3361512"/>
              <a:chOff x="9183091" y="4475589"/>
              <a:chExt cx="2103005" cy="2103005"/>
            </a:xfrm>
            <a:solidFill>
              <a:srgbClr val="0E5B93">
                <a:alpha val="50000"/>
              </a:srgbClr>
            </a:solidFill>
          </p:grpSpPr>
          <p:grpSp>
            <p:nvGrpSpPr>
              <p:cNvPr id="44" name="群組 43">
                <a:extLst>
                  <a:ext uri="{FF2B5EF4-FFF2-40B4-BE49-F238E27FC236}">
                    <a16:creationId xmlns:a16="http://schemas.microsoft.com/office/drawing/2014/main" id="{9281ACFA-99FC-CF1D-F1AE-CD6BCA5DCC82}"/>
                  </a:ext>
                </a:extLst>
              </p:cNvPr>
              <p:cNvGrpSpPr/>
              <p:nvPr/>
            </p:nvGrpSpPr>
            <p:grpSpPr>
              <a:xfrm rot="2700000">
                <a:off x="9183091" y="4475589"/>
                <a:ext cx="2103005" cy="2103005"/>
                <a:chOff x="9285315" y="4586316"/>
                <a:chExt cx="311112" cy="311112"/>
              </a:xfrm>
              <a:grpFill/>
            </p:grpSpPr>
            <p:sp>
              <p:nvSpPr>
                <p:cNvPr id="48" name="圓形: 空心 47">
                  <a:extLst>
                    <a:ext uri="{FF2B5EF4-FFF2-40B4-BE49-F238E27FC236}">
                      <a16:creationId xmlns:a16="http://schemas.microsoft.com/office/drawing/2014/main" id="{E8386F22-3156-0AC1-AD23-0F87BB34276B}"/>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9" name="直線接點 48">
                  <a:extLst>
                    <a:ext uri="{FF2B5EF4-FFF2-40B4-BE49-F238E27FC236}">
                      <a16:creationId xmlns:a16="http://schemas.microsoft.com/office/drawing/2014/main" id="{33A245B2-CFED-3962-F4C6-4E2C457DF802}"/>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45" name="文字方塊 44">
                <a:extLst>
                  <a:ext uri="{FF2B5EF4-FFF2-40B4-BE49-F238E27FC236}">
                    <a16:creationId xmlns:a16="http://schemas.microsoft.com/office/drawing/2014/main" id="{B7D1003E-E3FA-B7AB-3262-B3F938BC3259}"/>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47" name="文字方塊 46">
                <a:extLst>
                  <a:ext uri="{FF2B5EF4-FFF2-40B4-BE49-F238E27FC236}">
                    <a16:creationId xmlns:a16="http://schemas.microsoft.com/office/drawing/2014/main" id="{38686948-C8B9-2AC8-CEB1-BD2347F09927}"/>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21" name="群組 20">
              <a:extLst>
                <a:ext uri="{FF2B5EF4-FFF2-40B4-BE49-F238E27FC236}">
                  <a16:creationId xmlns:a16="http://schemas.microsoft.com/office/drawing/2014/main" id="{DF4F612A-6B19-2BC8-0780-95CC921906CB}"/>
                </a:ext>
              </a:extLst>
            </p:cNvPr>
            <p:cNvGrpSpPr>
              <a:grpSpLocks/>
            </p:cNvGrpSpPr>
            <p:nvPr/>
          </p:nvGrpSpPr>
          <p:grpSpPr>
            <a:xfrm>
              <a:off x="2092012" y="5803196"/>
              <a:ext cx="1899121" cy="1902235"/>
              <a:chOff x="9183091" y="4475589"/>
              <a:chExt cx="2103005" cy="2103005"/>
            </a:xfrm>
            <a:solidFill>
              <a:srgbClr val="0E5B93">
                <a:alpha val="50000"/>
              </a:srgbClr>
            </a:solidFill>
          </p:grpSpPr>
          <p:grpSp>
            <p:nvGrpSpPr>
              <p:cNvPr id="39" name="群組 38">
                <a:extLst>
                  <a:ext uri="{FF2B5EF4-FFF2-40B4-BE49-F238E27FC236}">
                    <a16:creationId xmlns:a16="http://schemas.microsoft.com/office/drawing/2014/main" id="{9E50BEC8-75ED-0592-8F97-ADBACEA3903C}"/>
                  </a:ext>
                </a:extLst>
              </p:cNvPr>
              <p:cNvGrpSpPr/>
              <p:nvPr/>
            </p:nvGrpSpPr>
            <p:grpSpPr>
              <a:xfrm rot="2700000">
                <a:off x="9183091" y="4475589"/>
                <a:ext cx="2103005" cy="2103005"/>
                <a:chOff x="9285315" y="4586316"/>
                <a:chExt cx="311112" cy="311112"/>
              </a:xfrm>
              <a:grpFill/>
            </p:grpSpPr>
            <p:sp>
              <p:nvSpPr>
                <p:cNvPr id="42" name="圓形: 空心 41">
                  <a:extLst>
                    <a:ext uri="{FF2B5EF4-FFF2-40B4-BE49-F238E27FC236}">
                      <a16:creationId xmlns:a16="http://schemas.microsoft.com/office/drawing/2014/main" id="{58046141-8ADB-49B4-70DA-55F156BFA3F6}"/>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3" name="直線接點 42">
                  <a:extLst>
                    <a:ext uri="{FF2B5EF4-FFF2-40B4-BE49-F238E27FC236}">
                      <a16:creationId xmlns:a16="http://schemas.microsoft.com/office/drawing/2014/main" id="{3241B801-64AF-24B0-2DC5-9D8FDAF00DE0}"/>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40" name="文字方塊 39">
                <a:extLst>
                  <a:ext uri="{FF2B5EF4-FFF2-40B4-BE49-F238E27FC236}">
                    <a16:creationId xmlns:a16="http://schemas.microsoft.com/office/drawing/2014/main" id="{EB72F747-E52F-4F06-87D8-2E97E6CE8F68}"/>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41" name="文字方塊 40">
                <a:extLst>
                  <a:ext uri="{FF2B5EF4-FFF2-40B4-BE49-F238E27FC236}">
                    <a16:creationId xmlns:a16="http://schemas.microsoft.com/office/drawing/2014/main" id="{008C254B-736C-EC81-D472-3BA45EA1B4A6}"/>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26" name="群組 25">
              <a:extLst>
                <a:ext uri="{FF2B5EF4-FFF2-40B4-BE49-F238E27FC236}">
                  <a16:creationId xmlns:a16="http://schemas.microsoft.com/office/drawing/2014/main" id="{12CC8850-8FD2-D1C1-2E62-F11DB0691046}"/>
                </a:ext>
              </a:extLst>
            </p:cNvPr>
            <p:cNvGrpSpPr>
              <a:grpSpLocks/>
            </p:cNvGrpSpPr>
            <p:nvPr/>
          </p:nvGrpSpPr>
          <p:grpSpPr>
            <a:xfrm>
              <a:off x="11419858" y="4725264"/>
              <a:ext cx="3356010" cy="3361512"/>
              <a:chOff x="9183091" y="4475589"/>
              <a:chExt cx="2103005" cy="2103005"/>
            </a:xfrm>
            <a:solidFill>
              <a:srgbClr val="0E5B93">
                <a:alpha val="50000"/>
              </a:srgbClr>
            </a:solidFill>
          </p:grpSpPr>
          <p:grpSp>
            <p:nvGrpSpPr>
              <p:cNvPr id="34" name="群組 33">
                <a:extLst>
                  <a:ext uri="{FF2B5EF4-FFF2-40B4-BE49-F238E27FC236}">
                    <a16:creationId xmlns:a16="http://schemas.microsoft.com/office/drawing/2014/main" id="{4FB9BF40-CAB6-12B0-A6AD-73E75AC47F9C}"/>
                  </a:ext>
                </a:extLst>
              </p:cNvPr>
              <p:cNvGrpSpPr/>
              <p:nvPr/>
            </p:nvGrpSpPr>
            <p:grpSpPr>
              <a:xfrm rot="2700000">
                <a:off x="9183091" y="4475589"/>
                <a:ext cx="2103005" cy="2103005"/>
                <a:chOff x="9285315" y="4586316"/>
                <a:chExt cx="311112" cy="311112"/>
              </a:xfrm>
              <a:grpFill/>
            </p:grpSpPr>
            <p:sp>
              <p:nvSpPr>
                <p:cNvPr id="37" name="圓形: 空心 36">
                  <a:extLst>
                    <a:ext uri="{FF2B5EF4-FFF2-40B4-BE49-F238E27FC236}">
                      <a16:creationId xmlns:a16="http://schemas.microsoft.com/office/drawing/2014/main" id="{981CF226-0A94-ED8B-85C9-BABEC576AA8B}"/>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38" name="直線接點 37">
                  <a:extLst>
                    <a:ext uri="{FF2B5EF4-FFF2-40B4-BE49-F238E27FC236}">
                      <a16:creationId xmlns:a16="http://schemas.microsoft.com/office/drawing/2014/main" id="{A472789F-E319-ADB6-3166-8934882D90C7}"/>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5" name="文字方塊 34">
                <a:extLst>
                  <a:ext uri="{FF2B5EF4-FFF2-40B4-BE49-F238E27FC236}">
                    <a16:creationId xmlns:a16="http://schemas.microsoft.com/office/drawing/2014/main" id="{9975EFFE-8071-8ED9-29D3-1F48DB3B538D}"/>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36" name="文字方塊 35">
                <a:extLst>
                  <a:ext uri="{FF2B5EF4-FFF2-40B4-BE49-F238E27FC236}">
                    <a16:creationId xmlns:a16="http://schemas.microsoft.com/office/drawing/2014/main" id="{B660E322-A0B0-EACF-C920-4F03FDE1AB44}"/>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27" name="群組 26">
              <a:extLst>
                <a:ext uri="{FF2B5EF4-FFF2-40B4-BE49-F238E27FC236}">
                  <a16:creationId xmlns:a16="http://schemas.microsoft.com/office/drawing/2014/main" id="{01D5DF3A-BBC9-BC28-344C-29949E08C1A3}"/>
                </a:ext>
              </a:extLst>
            </p:cNvPr>
            <p:cNvGrpSpPr>
              <a:grpSpLocks/>
            </p:cNvGrpSpPr>
            <p:nvPr/>
          </p:nvGrpSpPr>
          <p:grpSpPr>
            <a:xfrm>
              <a:off x="9536533" y="5743181"/>
              <a:ext cx="1899121" cy="1902235"/>
              <a:chOff x="9183091" y="4475589"/>
              <a:chExt cx="2103005" cy="2103005"/>
            </a:xfrm>
            <a:solidFill>
              <a:srgbClr val="0E5B93">
                <a:alpha val="50000"/>
              </a:srgbClr>
            </a:solidFill>
          </p:grpSpPr>
          <p:grpSp>
            <p:nvGrpSpPr>
              <p:cNvPr id="28" name="群組 27">
                <a:extLst>
                  <a:ext uri="{FF2B5EF4-FFF2-40B4-BE49-F238E27FC236}">
                    <a16:creationId xmlns:a16="http://schemas.microsoft.com/office/drawing/2014/main" id="{012C9573-C3ED-700F-1D81-E7BB40857980}"/>
                  </a:ext>
                </a:extLst>
              </p:cNvPr>
              <p:cNvGrpSpPr/>
              <p:nvPr/>
            </p:nvGrpSpPr>
            <p:grpSpPr>
              <a:xfrm rot="2700000">
                <a:off x="9183091" y="4475589"/>
                <a:ext cx="2103005" cy="2103005"/>
                <a:chOff x="9285315" y="4586316"/>
                <a:chExt cx="311112" cy="311112"/>
              </a:xfrm>
              <a:grpFill/>
            </p:grpSpPr>
            <p:sp>
              <p:nvSpPr>
                <p:cNvPr id="31" name="圓形: 空心 30">
                  <a:extLst>
                    <a:ext uri="{FF2B5EF4-FFF2-40B4-BE49-F238E27FC236}">
                      <a16:creationId xmlns:a16="http://schemas.microsoft.com/office/drawing/2014/main" id="{019D4B69-367D-ADD3-B2AB-05AB28EB69AC}"/>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33" name="直線接點 32">
                  <a:extLst>
                    <a:ext uri="{FF2B5EF4-FFF2-40B4-BE49-F238E27FC236}">
                      <a16:creationId xmlns:a16="http://schemas.microsoft.com/office/drawing/2014/main" id="{B4FCC950-A13B-E8C9-8A86-B58C72B6297C}"/>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29" name="文字方塊 28">
                <a:extLst>
                  <a:ext uri="{FF2B5EF4-FFF2-40B4-BE49-F238E27FC236}">
                    <a16:creationId xmlns:a16="http://schemas.microsoft.com/office/drawing/2014/main" id="{A63C5959-F6D3-35D3-3346-572E1CCE997D}"/>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30" name="文字方塊 29">
                <a:extLst>
                  <a:ext uri="{FF2B5EF4-FFF2-40B4-BE49-F238E27FC236}">
                    <a16:creationId xmlns:a16="http://schemas.microsoft.com/office/drawing/2014/main" id="{D883F960-7838-1451-6FE5-F25A97C09464}"/>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cxnSp>
        <p:nvCxnSpPr>
          <p:cNvPr id="24" name="直線接點 23">
            <a:extLst>
              <a:ext uri="{FF2B5EF4-FFF2-40B4-BE49-F238E27FC236}">
                <a16:creationId xmlns:a16="http://schemas.microsoft.com/office/drawing/2014/main" id="{3DD74937-C6A8-1660-7924-033D4CD2067C}"/>
              </a:ext>
            </a:extLst>
          </p:cNvPr>
          <p:cNvCxnSpPr>
            <a:cxnSpLocks/>
          </p:cNvCxnSpPr>
          <p:nvPr/>
        </p:nvCxnSpPr>
        <p:spPr>
          <a:xfrm>
            <a:off x="761554" y="825722"/>
            <a:ext cx="0" cy="994611"/>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sp>
        <p:nvSpPr>
          <p:cNvPr id="32" name="十字形 31">
            <a:extLst>
              <a:ext uri="{FF2B5EF4-FFF2-40B4-BE49-F238E27FC236}">
                <a16:creationId xmlns:a16="http://schemas.microsoft.com/office/drawing/2014/main" id="{A9828717-8421-CD34-826C-92188D1390BA}"/>
              </a:ext>
            </a:extLst>
          </p:cNvPr>
          <p:cNvSpPr/>
          <p:nvPr/>
        </p:nvSpPr>
        <p:spPr>
          <a:xfrm flipH="1">
            <a:off x="11307204" y="6258288"/>
            <a:ext cx="269522" cy="269522"/>
          </a:xfrm>
          <a:prstGeom prst="plus">
            <a:avLst>
              <a:gd name="adj" fmla="val 42646"/>
            </a:avLst>
          </a:prstGeom>
          <a:solidFill>
            <a:srgbClr val="0E5B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13" name="群組 12">
            <a:extLst>
              <a:ext uri="{FF2B5EF4-FFF2-40B4-BE49-F238E27FC236}">
                <a16:creationId xmlns:a16="http://schemas.microsoft.com/office/drawing/2014/main" id="{85F555F1-8C5F-BFA2-DAC9-CD89D268F91B}"/>
              </a:ext>
            </a:extLst>
          </p:cNvPr>
          <p:cNvGrpSpPr/>
          <p:nvPr/>
        </p:nvGrpSpPr>
        <p:grpSpPr>
          <a:xfrm rot="2700000">
            <a:off x="4626503" y="-435019"/>
            <a:ext cx="2938993" cy="2938571"/>
            <a:chOff x="8475498" y="2145800"/>
            <a:chExt cx="3220669" cy="3220207"/>
          </a:xfrm>
          <a:solidFill>
            <a:srgbClr val="0E5B93"/>
          </a:solidFill>
        </p:grpSpPr>
        <p:sp>
          <p:nvSpPr>
            <p:cNvPr id="15" name="Google Shape;801;p37">
              <a:extLst>
                <a:ext uri="{FF2B5EF4-FFF2-40B4-BE49-F238E27FC236}">
                  <a16:creationId xmlns:a16="http://schemas.microsoft.com/office/drawing/2014/main" id="{2702941D-E1CF-F869-C9E2-7E76635F2E0B}"/>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橢圓 15">
              <a:extLst>
                <a:ext uri="{FF2B5EF4-FFF2-40B4-BE49-F238E27FC236}">
                  <a16:creationId xmlns:a16="http://schemas.microsoft.com/office/drawing/2014/main" id="{BF33EB2B-36CE-BD3B-C7E0-7CDFEC2202D9}"/>
                </a:ext>
              </a:extLst>
            </p:cNvPr>
            <p:cNvSpPr>
              <a:spLocks/>
            </p:cNvSpPr>
            <p:nvPr/>
          </p:nvSpPr>
          <p:spPr>
            <a:xfrm rot="18900000">
              <a:off x="8475498" y="2145800"/>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4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AMD</a:t>
              </a:r>
            </a:p>
            <a:p>
              <a:pPr algn="ctr"/>
              <a:r>
                <a:rPr lang="zh-TW" altLang="en-US" sz="44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之對策</a:t>
              </a:r>
              <a:endParaRPr lang="en-US" altLang="zh-TW" sz="44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grpSp>
        <p:nvGrpSpPr>
          <p:cNvPr id="19" name="群組 18">
            <a:extLst>
              <a:ext uri="{FF2B5EF4-FFF2-40B4-BE49-F238E27FC236}">
                <a16:creationId xmlns:a16="http://schemas.microsoft.com/office/drawing/2014/main" id="{93E5D1D4-AF73-515D-400C-1F1DC27D7B03}"/>
              </a:ext>
            </a:extLst>
          </p:cNvPr>
          <p:cNvGrpSpPr/>
          <p:nvPr/>
        </p:nvGrpSpPr>
        <p:grpSpPr>
          <a:xfrm rot="2700000">
            <a:off x="4626503" y="-435019"/>
            <a:ext cx="2938993" cy="2938571"/>
            <a:chOff x="8475498" y="2145800"/>
            <a:chExt cx="3220669" cy="3220207"/>
          </a:xfrm>
          <a:solidFill>
            <a:srgbClr val="0E5B93"/>
          </a:solidFill>
        </p:grpSpPr>
        <p:sp>
          <p:nvSpPr>
            <p:cNvPr id="22" name="Google Shape;801;p37">
              <a:extLst>
                <a:ext uri="{FF2B5EF4-FFF2-40B4-BE49-F238E27FC236}">
                  <a16:creationId xmlns:a16="http://schemas.microsoft.com/office/drawing/2014/main" id="{46EDDDBC-106B-3384-48D1-DCC8FA055A85}"/>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 name="橢圓 24">
              <a:extLst>
                <a:ext uri="{FF2B5EF4-FFF2-40B4-BE49-F238E27FC236}">
                  <a16:creationId xmlns:a16="http://schemas.microsoft.com/office/drawing/2014/main" id="{E668AE67-69E4-5B9A-FF53-6646149675E6}"/>
                </a:ext>
              </a:extLst>
            </p:cNvPr>
            <p:cNvSpPr>
              <a:spLocks/>
            </p:cNvSpPr>
            <p:nvPr/>
          </p:nvSpPr>
          <p:spPr>
            <a:xfrm rot="18900000">
              <a:off x="8475498" y="2145800"/>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4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AREDs</a:t>
              </a:r>
            </a:p>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配方介入</a:t>
              </a:r>
              <a:endParaRPr lang="en-US" altLang="zh-TW" sz="44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sp>
        <p:nvSpPr>
          <p:cNvPr id="46" name="文字方塊 45">
            <a:extLst>
              <a:ext uri="{FF2B5EF4-FFF2-40B4-BE49-F238E27FC236}">
                <a16:creationId xmlns:a16="http://schemas.microsoft.com/office/drawing/2014/main" id="{520EBCD7-8977-C981-5E89-B83588330264}"/>
              </a:ext>
            </a:extLst>
          </p:cNvPr>
          <p:cNvSpPr txBox="1"/>
          <p:nvPr/>
        </p:nvSpPr>
        <p:spPr>
          <a:xfrm>
            <a:off x="761553" y="2454977"/>
            <a:ext cx="11368544" cy="3970318"/>
          </a:xfrm>
          <a:prstGeom prst="rect">
            <a:avLst/>
          </a:prstGeom>
          <a:solidFill>
            <a:schemeClr val="bg1">
              <a:alpha val="5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E5B93"/>
              </a:buClr>
              <a:buSzTx/>
              <a:buFont typeface="Wingdings" panose="05000000000000000000" pitchFamily="2" charset="2"/>
              <a:buChar char="u"/>
              <a:tabLst/>
              <a:defRPr/>
            </a:pPr>
            <a:r>
              <a:rPr kumimoji="0" lang="en-US" altLang="zh-TW" sz="2800" b="1" i="0" u="none" strike="noStrike" kern="1200" cap="none" spc="0" normalizeH="0" baseline="0" noProof="0" dirty="0">
                <a:ln>
                  <a:noFill/>
                </a:ln>
                <a:solidFill>
                  <a:srgbClr val="FF0000"/>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AREDS</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(Age-Related Eye Disease Study)</a:t>
            </a:r>
          </a:p>
          <a:p>
            <a:pPr marL="0" marR="0" lvl="0" indent="0" algn="l" defTabSz="457200" rtl="0" eaLnBrk="1" fontAlgn="auto" latinLnBrk="0" hangingPunct="1">
              <a:lnSpc>
                <a:spcPct val="100000"/>
              </a:lnSpc>
              <a:spcBef>
                <a:spcPts val="0"/>
              </a:spcBef>
              <a:spcAft>
                <a:spcPts val="0"/>
              </a:spcAft>
              <a:buClr>
                <a:srgbClr val="0E5B93"/>
              </a:buClr>
              <a:buSzTx/>
              <a:buFont typeface="Wingdings" panose="05000000000000000000" pitchFamily="2" charset="2"/>
              <a:buChar char="u"/>
              <a:tabLst/>
              <a:defRPr/>
            </a:pP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國際眼科研究機構</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 the National Eye Institute, NEI )</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所主持關於</a:t>
            </a:r>
            <a:endPar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endParaRPr>
          </a:p>
          <a:p>
            <a:pPr marL="0" marR="0" lvl="0" indent="0" algn="l" defTabSz="457200" rtl="0" eaLnBrk="1" fontAlgn="auto" latinLnBrk="0" hangingPunct="1">
              <a:lnSpc>
                <a:spcPct val="100000"/>
              </a:lnSpc>
              <a:spcBef>
                <a:spcPts val="0"/>
              </a:spcBef>
              <a:spcAft>
                <a:spcPts val="0"/>
              </a:spcAft>
              <a:buClr>
                <a:srgbClr val="0E5B93"/>
              </a:buClr>
              <a:buSzTx/>
              <a:tabLst/>
              <a:defRPr/>
            </a:pPr>
            <a:r>
              <a:rPr kumimoji="0" lang="zh-TW" altLang="en-US" sz="2800" b="1" i="0" u="none" strike="noStrike" kern="1200" cap="none" spc="0" normalizeH="0" baseline="0" noProof="0" dirty="0">
                <a:ln>
                  <a:noFill/>
                </a:ln>
                <a:solidFill>
                  <a:srgbClr val="FF0000"/>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老年性黃斑部病變</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(AMD)</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的一個大型臨床試驗</a:t>
            </a:r>
            <a:endPar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endParaRPr>
          </a:p>
          <a:p>
            <a:pPr marL="914400" lvl="1" indent="-457200">
              <a:buClr>
                <a:srgbClr val="0E5B93"/>
              </a:buClr>
              <a:buFont typeface="Wingdings" panose="05000000000000000000" pitchFamily="2" charset="2"/>
              <a:buChar char="ü"/>
              <a:defRPr/>
            </a:pP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在</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2001</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年</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 </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發布了所謂</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AREDS</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的配方</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以</a:t>
            </a:r>
            <a:r>
              <a:rPr kumimoji="0" lang="el-GR" altLang="zh-TW" sz="2800" b="1" i="0" u="none" strike="noStrike" kern="1200" cap="none" spc="0" normalizeH="0" baseline="0" noProof="0" dirty="0">
                <a:ln>
                  <a:noFill/>
                </a:ln>
                <a:solidFill>
                  <a:srgbClr val="FF0000"/>
                </a:solidFill>
                <a:effectLst/>
                <a:uLnTx/>
                <a:uFillTx/>
                <a:latin typeface="Gen Jyuu Gothic Bold" panose="020B0602020203020207" pitchFamily="34" charset="-120"/>
                <a:ea typeface="Gen Jyuu Gothic Bold" panose="020B0602020203020207" pitchFamily="34" charset="-120"/>
                <a:cs typeface="Gen Jyuu Gothic Bold" panose="020B0602020203020207" pitchFamily="34" charset="-120"/>
              </a:rPr>
              <a:t>β-</a:t>
            </a:r>
            <a:r>
              <a:rPr kumimoji="0" lang="en-US" altLang="zh-TW" sz="2800" b="1" i="0" u="none" strike="noStrike" kern="1200" cap="none" spc="0" normalizeH="0" baseline="0" noProof="0" dirty="0">
                <a:ln>
                  <a:noFill/>
                </a:ln>
                <a:solidFill>
                  <a:srgbClr val="FF0000"/>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carotene</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為主</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t>
            </a:r>
          </a:p>
          <a:p>
            <a:pPr marL="914400" lvl="1" indent="-457200">
              <a:buClr>
                <a:srgbClr val="0E5B93"/>
              </a:buClr>
              <a:buFont typeface="Wingdings" panose="05000000000000000000" pitchFamily="2" charset="2"/>
              <a:buChar char="ü"/>
              <a:defRPr/>
            </a:pP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在</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2013</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年</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 </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發布了所謂</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AREDS2</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的配方</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以</a:t>
            </a:r>
            <a:r>
              <a:rPr kumimoji="0" lang="en-US" altLang="zh-TW" sz="2800" b="1" i="0" u="none" strike="noStrike" kern="1200" cap="none" spc="0" normalizeH="0" baseline="0" noProof="0" dirty="0">
                <a:ln>
                  <a:noFill/>
                </a:ln>
                <a:solidFill>
                  <a:srgbClr val="FF0000"/>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Lutein</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為主，避免掉</a:t>
            </a:r>
            <a:b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br>
            <a:r>
              <a:rPr kumimoji="0" lang="el-GR" altLang="zh-TW" sz="2800" b="1" i="0" u="none" strike="noStrike" kern="1200" cap="none" spc="0" normalizeH="0" baseline="0" noProof="0" dirty="0">
                <a:ln>
                  <a:noFill/>
                </a:ln>
                <a:solidFill>
                  <a:srgbClr val="000046"/>
                </a:solidFill>
                <a:effectLst/>
                <a:uLnTx/>
                <a:uFillTx/>
                <a:latin typeface="Gen Jyuu Gothic Bold" panose="020B0602020203020207" pitchFamily="34" charset="-120"/>
                <a:ea typeface="Gen Jyuu Gothic Bold" panose="020B0602020203020207" pitchFamily="34" charset="-120"/>
                <a:cs typeface="Gen Jyuu Gothic Bold" panose="020B0602020203020207" pitchFamily="34" charset="-120"/>
              </a:rPr>
              <a:t>β-</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carotene</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對吸菸患者之危害</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t>
            </a:r>
          </a:p>
          <a:p>
            <a:pPr marL="0" marR="0" lvl="0" indent="0" algn="l" defTabSz="457200" rtl="0" eaLnBrk="1" fontAlgn="auto" latinLnBrk="0" hangingPunct="1">
              <a:lnSpc>
                <a:spcPct val="100000"/>
              </a:lnSpc>
              <a:spcBef>
                <a:spcPts val="0"/>
              </a:spcBef>
              <a:spcAft>
                <a:spcPts val="0"/>
              </a:spcAft>
              <a:buClr>
                <a:srgbClr val="0E5B93"/>
              </a:buClr>
              <a:buSzTx/>
              <a:buFont typeface="Wingdings" panose="05000000000000000000" pitchFamily="2" charset="2"/>
              <a:buChar char="u"/>
              <a:tabLst/>
              <a:defRPr/>
            </a:pP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對中度 </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AMD</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患者</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單眼或雙眼</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，或重度</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AMD</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患者</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僅單眼</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才有益處</a:t>
            </a:r>
          </a:p>
          <a:p>
            <a:pPr marL="0" marR="0" lvl="0" indent="0" algn="l" defTabSz="457200" rtl="0" eaLnBrk="1" fontAlgn="auto" latinLnBrk="0" hangingPunct="1">
              <a:lnSpc>
                <a:spcPct val="100000"/>
              </a:lnSpc>
              <a:spcBef>
                <a:spcPts val="0"/>
              </a:spcBef>
              <a:spcAft>
                <a:spcPts val="0"/>
              </a:spcAft>
              <a:buClr>
                <a:srgbClr val="0E5B93"/>
              </a:buClr>
              <a:buSzTx/>
              <a:tabLst/>
              <a:defRPr/>
            </a:pP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有</a:t>
            </a:r>
            <a:r>
              <a:rPr kumimoji="0" lang="zh-TW" altLang="en-US" sz="2800" b="1" i="0" u="none" strike="noStrike" kern="1200" cap="none" spc="0" normalizeH="0" baseline="0" noProof="0" dirty="0">
                <a:ln>
                  <a:noFill/>
                </a:ln>
                <a:solidFill>
                  <a:srgbClr val="FF0000"/>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減緩</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惡化之趨勢，非治療</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t>
            </a:r>
          </a:p>
          <a:p>
            <a:pPr marL="0" marR="0" lvl="0" indent="0" algn="l" defTabSz="457200" rtl="0" eaLnBrk="1" fontAlgn="auto" latinLnBrk="0" hangingPunct="1">
              <a:lnSpc>
                <a:spcPct val="100000"/>
              </a:lnSpc>
              <a:spcBef>
                <a:spcPts val="0"/>
              </a:spcBef>
              <a:spcAft>
                <a:spcPts val="0"/>
              </a:spcAft>
              <a:buClr>
                <a:srgbClr val="0E5B93"/>
              </a:buClr>
              <a:buSzTx/>
              <a:buFont typeface="Wingdings" panose="05000000000000000000" pitchFamily="2" charset="2"/>
              <a:buChar char="u"/>
              <a:tabLst/>
              <a:defRPr/>
            </a:pP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AREDS</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對於輕度</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AMD</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甚至預防</a:t>
            </a:r>
            <a:r>
              <a:rPr kumimoji="0" lang="en-US" altLang="zh-TW"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AMD</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，是沒有效果的，</a:t>
            </a:r>
            <a:r>
              <a:rPr kumimoji="0" lang="en-US" altLang="zh-TW" sz="2800" b="1" i="0" u="none" strike="noStrike" kern="1200" cap="none" spc="0" normalizeH="0" baseline="0" noProof="0" dirty="0">
                <a:ln>
                  <a:noFill/>
                </a:ln>
                <a:solidFill>
                  <a:srgbClr val="FF0000"/>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Lutein</a:t>
            </a:r>
            <a:r>
              <a:rPr kumimoji="0" lang="zh-TW" altLang="en-US" sz="2800" b="1" i="0" u="none" strike="noStrike" kern="1200" cap="none" spc="0" normalizeH="0" baseline="0" noProof="0" dirty="0">
                <a:ln>
                  <a:noFill/>
                </a:ln>
                <a:solidFill>
                  <a:srgbClr val="000046"/>
                </a:solidFill>
                <a:effectLst/>
                <a:uLnTx/>
                <a:uFillTx/>
                <a:latin typeface="Berlin Sans FB Demi" panose="020E0802020502020306" pitchFamily="34" charset="0"/>
                <a:ea typeface="Gen Jyuu Gothic Bold" panose="020B0602020203020207" pitchFamily="34" charset="-120"/>
                <a:cs typeface="Gen Jyuu Gothic Bold" panose="020B0602020203020207" pitchFamily="34" charset="-120"/>
              </a:rPr>
              <a:t>才有。</a:t>
            </a:r>
          </a:p>
        </p:txBody>
      </p:sp>
      <p:sp>
        <p:nvSpPr>
          <p:cNvPr id="74" name="文字方塊 73">
            <a:extLst>
              <a:ext uri="{FF2B5EF4-FFF2-40B4-BE49-F238E27FC236}">
                <a16:creationId xmlns:a16="http://schemas.microsoft.com/office/drawing/2014/main" id="{BEC74AC7-6620-7924-63B9-A7906E766627}"/>
              </a:ext>
            </a:extLst>
          </p:cNvPr>
          <p:cNvSpPr txBox="1"/>
          <p:nvPr/>
        </p:nvSpPr>
        <p:spPr>
          <a:xfrm>
            <a:off x="2378476" y="6479098"/>
            <a:ext cx="7435049" cy="369332"/>
          </a:xfrm>
          <a:prstGeom prst="rect">
            <a:avLst/>
          </a:prstGeom>
          <a:solidFill>
            <a:schemeClr val="bg1">
              <a:alpha val="50000"/>
            </a:schemeClr>
          </a:solidFill>
        </p:spPr>
        <p:txBody>
          <a:bodyPr wrap="none" rtlCol="0">
            <a:spAutoFit/>
          </a:bodyPr>
          <a:lstStyle/>
          <a:p>
            <a:r>
              <a:rPr lang="en-US" altLang="zh-TW" dirty="0">
                <a:latin typeface="Berlin Sans FB Demi" panose="020E0802020502020306" pitchFamily="34" charset="0"/>
              </a:rPr>
              <a:t>REF:</a:t>
            </a:r>
            <a:r>
              <a:rPr lang="zh-TW" altLang="en-US" dirty="0">
                <a:latin typeface="Berlin Sans FB Demi" panose="020E0802020502020306" pitchFamily="34" charset="0"/>
              </a:rPr>
              <a:t> </a:t>
            </a:r>
            <a:r>
              <a:rPr lang="en-US" altLang="zh-TW" dirty="0">
                <a:latin typeface="Berlin Sans FB Demi" panose="020E0802020502020306" pitchFamily="34" charset="0"/>
              </a:rPr>
              <a:t>https://nei.nih.gov/faqs/macular-degeneration-areds-and-areds2</a:t>
            </a:r>
            <a:endParaRPr lang="zh-TW" altLang="en-US" dirty="0">
              <a:latin typeface="Berlin Sans FB Demi" panose="020E0802020502020306" pitchFamily="34" charset="0"/>
            </a:endParaRPr>
          </a:p>
        </p:txBody>
      </p:sp>
      <p:cxnSp>
        <p:nvCxnSpPr>
          <p:cNvPr id="75" name="直線接點 74">
            <a:extLst>
              <a:ext uri="{FF2B5EF4-FFF2-40B4-BE49-F238E27FC236}">
                <a16:creationId xmlns:a16="http://schemas.microsoft.com/office/drawing/2014/main" id="{80E45237-0E23-4D5C-BEAE-4A7A634BD9EC}"/>
              </a:ext>
            </a:extLst>
          </p:cNvPr>
          <p:cNvCxnSpPr>
            <a:cxnSpLocks/>
          </p:cNvCxnSpPr>
          <p:nvPr/>
        </p:nvCxnSpPr>
        <p:spPr>
          <a:xfrm>
            <a:off x="776168" y="840336"/>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8592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6">
                                            <p:txEl>
                                              <p:pRg st="3" end="3"/>
                                            </p:txEl>
                                          </p:spTgt>
                                        </p:tgtEl>
                                        <p:attrNameLst>
                                          <p:attrName>style.visibility</p:attrName>
                                        </p:attrNameLst>
                                      </p:cBhvr>
                                      <p:to>
                                        <p:strVal val="visible"/>
                                      </p:to>
                                    </p:set>
                                    <p:animEffect transition="in" filter="fade">
                                      <p:cBhvr>
                                        <p:cTn id="15" dur="1000"/>
                                        <p:tgtEl>
                                          <p:spTgt spid="46">
                                            <p:txEl>
                                              <p:pRg st="3" end="3"/>
                                            </p:txEl>
                                          </p:spTgt>
                                        </p:tgtEl>
                                      </p:cBhvr>
                                    </p:animEffect>
                                    <p:anim calcmode="lin" valueType="num">
                                      <p:cBhvr>
                                        <p:cTn id="16" dur="1000" fill="hold"/>
                                        <p:tgtEl>
                                          <p:spTgt spid="46">
                                            <p:txEl>
                                              <p:pRg st="3" end="3"/>
                                            </p:txEl>
                                          </p:spTgt>
                                        </p:tgtEl>
                                        <p:attrNameLst>
                                          <p:attrName>ppt_x</p:attrName>
                                        </p:attrNameLst>
                                      </p:cBhvr>
                                      <p:tavLst>
                                        <p:tav tm="0">
                                          <p:val>
                                            <p:strVal val="#ppt_x"/>
                                          </p:val>
                                        </p:tav>
                                        <p:tav tm="100000">
                                          <p:val>
                                            <p:strVal val="#ppt_x"/>
                                          </p:val>
                                        </p:tav>
                                      </p:tavLst>
                                    </p:anim>
                                    <p:anim calcmode="lin" valueType="num">
                                      <p:cBhvr>
                                        <p:cTn id="17" dur="1000" fill="hold"/>
                                        <p:tgtEl>
                                          <p:spTgt spid="46">
                                            <p:txEl>
                                              <p:pRg st="3" end="3"/>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6">
                                            <p:txEl>
                                              <p:pRg st="4" end="4"/>
                                            </p:txEl>
                                          </p:spTgt>
                                        </p:tgtEl>
                                        <p:attrNameLst>
                                          <p:attrName>style.visibility</p:attrName>
                                        </p:attrNameLst>
                                      </p:cBhvr>
                                      <p:to>
                                        <p:strVal val="visible"/>
                                      </p:to>
                                    </p:set>
                                    <p:animEffect transition="in" filter="fade">
                                      <p:cBhvr>
                                        <p:cTn id="20" dur="1000"/>
                                        <p:tgtEl>
                                          <p:spTgt spid="46">
                                            <p:txEl>
                                              <p:pRg st="4" end="4"/>
                                            </p:txEl>
                                          </p:spTgt>
                                        </p:tgtEl>
                                      </p:cBhvr>
                                    </p:animEffect>
                                    <p:anim calcmode="lin" valueType="num">
                                      <p:cBhvr>
                                        <p:cTn id="21" dur="1000" fill="hold"/>
                                        <p:tgtEl>
                                          <p:spTgt spid="46">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4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9291F-C7AF-BFED-485A-79B8A206F15A}"/>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C052DC24-08ED-8AC6-060B-27BF594E8E95}"/>
              </a:ext>
            </a:extLst>
          </p:cNvPr>
          <p:cNvSpPr/>
          <p:nvPr/>
        </p:nvSpPr>
        <p:spPr>
          <a:xfrm>
            <a:off x="0" y="6774"/>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文字方塊 12">
            <a:extLst>
              <a:ext uri="{FF2B5EF4-FFF2-40B4-BE49-F238E27FC236}">
                <a16:creationId xmlns:a16="http://schemas.microsoft.com/office/drawing/2014/main" id="{7692A4DE-D45B-5D85-F8C0-C344F4510A21}"/>
              </a:ext>
            </a:extLst>
          </p:cNvPr>
          <p:cNvSpPr txBox="1"/>
          <p:nvPr/>
        </p:nvSpPr>
        <p:spPr>
          <a:xfrm>
            <a:off x="-2096317" y="5736211"/>
            <a:ext cx="7641885" cy="1499625"/>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2000" sy="102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sp>
        <p:nvSpPr>
          <p:cNvPr id="14" name="文字方塊 13">
            <a:extLst>
              <a:ext uri="{FF2B5EF4-FFF2-40B4-BE49-F238E27FC236}">
                <a16:creationId xmlns:a16="http://schemas.microsoft.com/office/drawing/2014/main" id="{AECB2577-7F3C-AB8D-6C2C-F50E9A224D95}"/>
              </a:ext>
            </a:extLst>
          </p:cNvPr>
          <p:cNvSpPr txBox="1"/>
          <p:nvPr/>
        </p:nvSpPr>
        <p:spPr>
          <a:xfrm>
            <a:off x="8892650" y="-9570"/>
            <a:ext cx="4164678" cy="1501681"/>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5000" sy="105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cxnSp>
        <p:nvCxnSpPr>
          <p:cNvPr id="8" name="直線接點 7">
            <a:extLst>
              <a:ext uri="{FF2B5EF4-FFF2-40B4-BE49-F238E27FC236}">
                <a16:creationId xmlns:a16="http://schemas.microsoft.com/office/drawing/2014/main" id="{58A90E79-A4AF-D193-EB17-1008E66EB782}"/>
              </a:ext>
            </a:extLst>
          </p:cNvPr>
          <p:cNvCxnSpPr>
            <a:cxnSpLocks/>
          </p:cNvCxnSpPr>
          <p:nvPr/>
        </p:nvCxnSpPr>
        <p:spPr>
          <a:xfrm>
            <a:off x="761554" y="825722"/>
            <a:ext cx="0" cy="994611"/>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sp>
        <p:nvSpPr>
          <p:cNvPr id="17" name="十字形 16">
            <a:extLst>
              <a:ext uri="{FF2B5EF4-FFF2-40B4-BE49-F238E27FC236}">
                <a16:creationId xmlns:a16="http://schemas.microsoft.com/office/drawing/2014/main" id="{BA17EA88-E315-6F66-C3D8-F0745A1EFDEC}"/>
              </a:ext>
            </a:extLst>
          </p:cNvPr>
          <p:cNvSpPr/>
          <p:nvPr/>
        </p:nvSpPr>
        <p:spPr>
          <a:xfrm flipH="1">
            <a:off x="11736015" y="5303808"/>
            <a:ext cx="269522" cy="269522"/>
          </a:xfrm>
          <a:prstGeom prst="plus">
            <a:avLst>
              <a:gd name="adj" fmla="val 42646"/>
            </a:avLst>
          </a:prstGeom>
          <a:solidFill>
            <a:srgbClr val="0E5B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pic>
        <p:nvPicPr>
          <p:cNvPr id="53" name="圖形 52" descr="醫藥">
            <a:extLst>
              <a:ext uri="{FF2B5EF4-FFF2-40B4-BE49-F238E27FC236}">
                <a16:creationId xmlns:a16="http://schemas.microsoft.com/office/drawing/2014/main" id="{4632530C-C777-DE0A-00A4-0AFDF0B6369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91137" y="5910185"/>
            <a:ext cx="914400" cy="914400"/>
          </a:xfrm>
          <a:prstGeom prst="rect">
            <a:avLst/>
          </a:prstGeom>
        </p:spPr>
      </p:pic>
      <p:grpSp>
        <p:nvGrpSpPr>
          <p:cNvPr id="54" name="群組 53">
            <a:extLst>
              <a:ext uri="{FF2B5EF4-FFF2-40B4-BE49-F238E27FC236}">
                <a16:creationId xmlns:a16="http://schemas.microsoft.com/office/drawing/2014/main" id="{9EA44D93-D81E-F658-C765-FAFD1DA48C9A}"/>
              </a:ext>
            </a:extLst>
          </p:cNvPr>
          <p:cNvGrpSpPr/>
          <p:nvPr/>
        </p:nvGrpSpPr>
        <p:grpSpPr>
          <a:xfrm>
            <a:off x="620612" y="2524207"/>
            <a:ext cx="311112" cy="311112"/>
            <a:chOff x="9285316" y="4586316"/>
            <a:chExt cx="311112" cy="311112"/>
          </a:xfrm>
          <a:solidFill>
            <a:srgbClr val="0E5B93">
              <a:alpha val="80000"/>
            </a:srgbClr>
          </a:solidFill>
        </p:grpSpPr>
        <p:sp>
          <p:nvSpPr>
            <p:cNvPr id="55" name="圓形: 空心 54">
              <a:extLst>
                <a:ext uri="{FF2B5EF4-FFF2-40B4-BE49-F238E27FC236}">
                  <a16:creationId xmlns:a16="http://schemas.microsoft.com/office/drawing/2014/main" id="{26B336AC-AC8E-16F4-0DB2-A6983E76EC8C}"/>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56" name="直線接點 55">
              <a:extLst>
                <a:ext uri="{FF2B5EF4-FFF2-40B4-BE49-F238E27FC236}">
                  <a16:creationId xmlns:a16="http://schemas.microsoft.com/office/drawing/2014/main" id="{40ECEE08-E4CF-EF9F-A2C3-AC777885F5B0}"/>
                </a:ext>
              </a:extLst>
            </p:cNvPr>
            <p:cNvCxnSpPr>
              <a:cxnSpLocks/>
            </p:cNvCxnSpPr>
            <p:nvPr/>
          </p:nvCxnSpPr>
          <p:spPr>
            <a:xfrm>
              <a:off x="9315450" y="4741872"/>
              <a:ext cx="241300" cy="0"/>
            </a:xfrm>
            <a:prstGeom prst="line">
              <a:avLst/>
            </a:prstGeom>
            <a:grpFill/>
            <a:ln w="34925">
              <a:solidFill>
                <a:srgbClr val="20876D">
                  <a:alpha val="80000"/>
                </a:srgbClr>
              </a:solidFill>
            </a:ln>
          </p:spPr>
          <p:style>
            <a:lnRef idx="1">
              <a:schemeClr val="accent1"/>
            </a:lnRef>
            <a:fillRef idx="0">
              <a:schemeClr val="accent1"/>
            </a:fillRef>
            <a:effectRef idx="0">
              <a:schemeClr val="accent1"/>
            </a:effectRef>
            <a:fontRef idx="minor">
              <a:schemeClr val="tx1"/>
            </a:fontRef>
          </p:style>
        </p:cxnSp>
      </p:grpSp>
      <p:cxnSp>
        <p:nvCxnSpPr>
          <p:cNvPr id="19" name="直線接點 18">
            <a:extLst>
              <a:ext uri="{FF2B5EF4-FFF2-40B4-BE49-F238E27FC236}">
                <a16:creationId xmlns:a16="http://schemas.microsoft.com/office/drawing/2014/main" id="{82F1F09B-F184-0489-E586-F5A075EE334D}"/>
              </a:ext>
            </a:extLst>
          </p:cNvPr>
          <p:cNvCxnSpPr>
            <a:cxnSpLocks/>
          </p:cNvCxnSpPr>
          <p:nvPr/>
        </p:nvCxnSpPr>
        <p:spPr>
          <a:xfrm>
            <a:off x="776168" y="840336"/>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grpSp>
        <p:nvGrpSpPr>
          <p:cNvPr id="20" name="群組 19">
            <a:extLst>
              <a:ext uri="{FF2B5EF4-FFF2-40B4-BE49-F238E27FC236}">
                <a16:creationId xmlns:a16="http://schemas.microsoft.com/office/drawing/2014/main" id="{27AED10D-8567-5925-5486-B4A4358C3BC7}"/>
              </a:ext>
            </a:extLst>
          </p:cNvPr>
          <p:cNvGrpSpPr/>
          <p:nvPr/>
        </p:nvGrpSpPr>
        <p:grpSpPr>
          <a:xfrm rot="2700000">
            <a:off x="4626504" y="2006084"/>
            <a:ext cx="2938993" cy="2938571"/>
            <a:chOff x="8475498" y="2145800"/>
            <a:chExt cx="3220669" cy="3220207"/>
          </a:xfrm>
          <a:solidFill>
            <a:srgbClr val="0E5B93"/>
          </a:solidFill>
        </p:grpSpPr>
        <p:sp>
          <p:nvSpPr>
            <p:cNvPr id="21" name="Google Shape;801;p37">
              <a:extLst>
                <a:ext uri="{FF2B5EF4-FFF2-40B4-BE49-F238E27FC236}">
                  <a16:creationId xmlns:a16="http://schemas.microsoft.com/office/drawing/2014/main" id="{D69ECD43-0802-5850-AB45-B1D9AADB81CB}"/>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 name="橢圓 21">
              <a:extLst>
                <a:ext uri="{FF2B5EF4-FFF2-40B4-BE49-F238E27FC236}">
                  <a16:creationId xmlns:a16="http://schemas.microsoft.com/office/drawing/2014/main" id="{796BB820-D42A-5703-415E-AA67C2274967}"/>
                </a:ext>
              </a:extLst>
            </p:cNvPr>
            <p:cNvSpPr>
              <a:spLocks/>
            </p:cNvSpPr>
            <p:nvPr/>
          </p:nvSpPr>
          <p:spPr>
            <a:xfrm rot="18900000">
              <a:off x="8475498" y="2145800"/>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4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AREDs</a:t>
              </a:r>
            </a:p>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標準組成</a:t>
              </a:r>
              <a:endParaRPr lang="en-US" altLang="zh-TW" sz="44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sp>
        <p:nvSpPr>
          <p:cNvPr id="26" name="文字方塊 25">
            <a:extLst>
              <a:ext uri="{FF2B5EF4-FFF2-40B4-BE49-F238E27FC236}">
                <a16:creationId xmlns:a16="http://schemas.microsoft.com/office/drawing/2014/main" id="{A53382DD-CCFE-9FC1-8EC3-CCD7D65F13B9}"/>
              </a:ext>
            </a:extLst>
          </p:cNvPr>
          <p:cNvSpPr txBox="1"/>
          <p:nvPr/>
        </p:nvSpPr>
        <p:spPr>
          <a:xfrm>
            <a:off x="3611458" y="1135339"/>
            <a:ext cx="5359282"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28,640 IU </a:t>
            </a:r>
            <a:r>
              <a:rPr lang="el-GR"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β-</a:t>
            </a:r>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carotene(</a:t>
            </a:r>
            <a:r>
              <a:rPr lang="zh-TW" altLang="en-US"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約</a:t>
            </a:r>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15mg)*</a:t>
            </a:r>
          </a:p>
        </p:txBody>
      </p:sp>
      <p:sp>
        <p:nvSpPr>
          <p:cNvPr id="27" name="文字方塊 26">
            <a:extLst>
              <a:ext uri="{FF2B5EF4-FFF2-40B4-BE49-F238E27FC236}">
                <a16:creationId xmlns:a16="http://schemas.microsoft.com/office/drawing/2014/main" id="{28058ECD-EC59-83A3-FC44-49AFAA0BE2BE}"/>
              </a:ext>
            </a:extLst>
          </p:cNvPr>
          <p:cNvSpPr txBox="1"/>
          <p:nvPr/>
        </p:nvSpPr>
        <p:spPr>
          <a:xfrm>
            <a:off x="7652480" y="2077924"/>
            <a:ext cx="2465651"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500mg Vit C</a:t>
            </a:r>
          </a:p>
        </p:txBody>
      </p:sp>
      <p:sp>
        <p:nvSpPr>
          <p:cNvPr id="28" name="文字方塊 27">
            <a:extLst>
              <a:ext uri="{FF2B5EF4-FFF2-40B4-BE49-F238E27FC236}">
                <a16:creationId xmlns:a16="http://schemas.microsoft.com/office/drawing/2014/main" id="{72136A16-737F-6C4D-3359-AA89135974DE}"/>
              </a:ext>
            </a:extLst>
          </p:cNvPr>
          <p:cNvSpPr txBox="1"/>
          <p:nvPr/>
        </p:nvSpPr>
        <p:spPr>
          <a:xfrm>
            <a:off x="8039960" y="3204942"/>
            <a:ext cx="5973871"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400 IU Vit E</a:t>
            </a:r>
          </a:p>
        </p:txBody>
      </p:sp>
      <p:sp>
        <p:nvSpPr>
          <p:cNvPr id="29" name="文字方塊 28">
            <a:extLst>
              <a:ext uri="{FF2B5EF4-FFF2-40B4-BE49-F238E27FC236}">
                <a16:creationId xmlns:a16="http://schemas.microsoft.com/office/drawing/2014/main" id="{165EA2B5-E3F8-8096-0ED3-D8D4671FDA21}"/>
              </a:ext>
            </a:extLst>
          </p:cNvPr>
          <p:cNvSpPr txBox="1"/>
          <p:nvPr/>
        </p:nvSpPr>
        <p:spPr>
          <a:xfrm>
            <a:off x="7652480" y="4491204"/>
            <a:ext cx="3534262" cy="9541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80 mg Zinc </a:t>
            </a:r>
          </a:p>
          <a:p>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(Zn&gt;40mg</a:t>
            </a:r>
            <a:r>
              <a:rPr lang="zh-TW" altLang="en-US"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需補充銅</a:t>
            </a:r>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p>
        </p:txBody>
      </p:sp>
      <p:sp>
        <p:nvSpPr>
          <p:cNvPr id="34" name="文字方塊 33">
            <a:extLst>
              <a:ext uri="{FF2B5EF4-FFF2-40B4-BE49-F238E27FC236}">
                <a16:creationId xmlns:a16="http://schemas.microsoft.com/office/drawing/2014/main" id="{9ABF0809-89AD-6E39-9CE5-01D64D6D56B8}"/>
              </a:ext>
            </a:extLst>
          </p:cNvPr>
          <p:cNvSpPr txBox="1"/>
          <p:nvPr/>
        </p:nvSpPr>
        <p:spPr>
          <a:xfrm>
            <a:off x="4908715" y="5169563"/>
            <a:ext cx="2283676"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2 mg Copper</a:t>
            </a:r>
          </a:p>
        </p:txBody>
      </p:sp>
      <p:sp>
        <p:nvSpPr>
          <p:cNvPr id="35" name="文字方塊 34">
            <a:extLst>
              <a:ext uri="{FF2B5EF4-FFF2-40B4-BE49-F238E27FC236}">
                <a16:creationId xmlns:a16="http://schemas.microsoft.com/office/drawing/2014/main" id="{4292D574-4723-5C16-0654-8010C3CE17C8}"/>
              </a:ext>
            </a:extLst>
          </p:cNvPr>
          <p:cNvSpPr txBox="1"/>
          <p:nvPr/>
        </p:nvSpPr>
        <p:spPr>
          <a:xfrm>
            <a:off x="961858" y="2835319"/>
            <a:ext cx="3627628" cy="18774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indent="-342900">
              <a:buFont typeface="Wingdings" panose="05000000000000000000" pitchFamily="2" charset="2"/>
              <a:buChar char="ü"/>
            </a:pPr>
            <a:r>
              <a:rPr lang="el-GR"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β-</a:t>
            </a:r>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carotene</a:t>
            </a:r>
            <a:r>
              <a:rPr lang="zh-TW" altLang="en-US"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在</a:t>
            </a:r>
            <a:r>
              <a:rPr lang="en-US" altLang="zh-TW" sz="28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5000~10000IU/</a:t>
            </a:r>
            <a:r>
              <a:rPr lang="zh-TW" altLang="en-US" sz="28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天</a:t>
            </a:r>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 </a:t>
            </a:r>
            <a:r>
              <a:rPr lang="zh-TW" altLang="en-US"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有治療輕微乾眼症及夜盲之</a:t>
            </a:r>
            <a:r>
              <a:rPr lang="zh-TW" altLang="en-US" sz="32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功效</a:t>
            </a:r>
            <a:r>
              <a:rPr lang="zh-TW" altLang="en-US"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p>
        </p:txBody>
      </p:sp>
      <p:sp>
        <p:nvSpPr>
          <p:cNvPr id="36" name="文字方塊 35">
            <a:extLst>
              <a:ext uri="{FF2B5EF4-FFF2-40B4-BE49-F238E27FC236}">
                <a16:creationId xmlns:a16="http://schemas.microsoft.com/office/drawing/2014/main" id="{7C49117A-5D33-3C34-C55F-A15F129AECE7}"/>
              </a:ext>
            </a:extLst>
          </p:cNvPr>
          <p:cNvSpPr txBox="1"/>
          <p:nvPr/>
        </p:nvSpPr>
        <p:spPr>
          <a:xfrm>
            <a:off x="6946483" y="6210272"/>
            <a:ext cx="4442242" cy="646331"/>
          </a:xfrm>
          <a:prstGeom prst="rect">
            <a:avLst/>
          </a:prstGeom>
          <a:noFill/>
        </p:spPr>
        <p:txBody>
          <a:bodyPr wrap="none" rtlCol="0">
            <a:spAutoFit/>
          </a:bodyPr>
          <a:lstStyle/>
          <a:p>
            <a:r>
              <a:rPr lang="en-US" altLang="zh-TW" dirty="0">
                <a:latin typeface="Berlin Sans FB Demi" panose="020E0802020502020306" pitchFamily="34" charset="0"/>
              </a:rPr>
              <a:t>REF</a:t>
            </a:r>
            <a:r>
              <a:rPr lang="zh-TW" altLang="en-US" dirty="0">
                <a:latin typeface="Berlin Sans FB Demi" panose="020E0802020502020306" pitchFamily="34" charset="0"/>
              </a:rPr>
              <a:t> </a:t>
            </a:r>
            <a:r>
              <a:rPr lang="en-US" altLang="zh-TW" dirty="0">
                <a:latin typeface="Berlin Sans FB Demi" panose="020E0802020502020306" pitchFamily="34" charset="0"/>
              </a:rPr>
              <a:t>:</a:t>
            </a:r>
            <a:r>
              <a:rPr lang="zh-TW" altLang="en-US" dirty="0">
                <a:latin typeface="Berlin Sans FB Demi" panose="020E0802020502020306" pitchFamily="34" charset="0"/>
              </a:rPr>
              <a:t> </a:t>
            </a:r>
            <a:r>
              <a:rPr lang="en-US" altLang="zh-TW" dirty="0">
                <a:latin typeface="Berlin Sans FB Demi" panose="020E0802020502020306" pitchFamily="34" charset="0"/>
              </a:rPr>
              <a:t>https://nei.nih.gov/faqs/</a:t>
            </a:r>
          </a:p>
          <a:p>
            <a:r>
              <a:rPr lang="en-US" altLang="zh-TW" dirty="0">
                <a:latin typeface="Berlin Sans FB Demi" panose="020E0802020502020306" pitchFamily="34" charset="0"/>
              </a:rPr>
              <a:t>macular-degeneration-areds-and-areds2</a:t>
            </a:r>
            <a:endParaRPr lang="zh-TW" altLang="en-US" dirty="0">
              <a:latin typeface="Berlin Sans FB Demi" panose="020E0802020502020306" pitchFamily="34" charset="0"/>
            </a:endParaRPr>
          </a:p>
        </p:txBody>
      </p:sp>
    </p:spTree>
    <p:custDataLst>
      <p:tags r:id="rId1"/>
    </p:custDataLst>
    <p:extLst>
      <p:ext uri="{BB962C8B-B14F-4D97-AF65-F5344CB8AC3E}">
        <p14:creationId xmlns:p14="http://schemas.microsoft.com/office/powerpoint/2010/main" val="172506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1000"/>
                                        <p:tgtEl>
                                          <p:spTgt spid="35"/>
                                        </p:tgtEl>
                                      </p:cBhvr>
                                    </p:animEffect>
                                    <p:anim calcmode="lin" valueType="num">
                                      <p:cBhvr>
                                        <p:cTn id="47" dur="1000" fill="hold"/>
                                        <p:tgtEl>
                                          <p:spTgt spid="35"/>
                                        </p:tgtEl>
                                        <p:attrNameLst>
                                          <p:attrName>ppt_x</p:attrName>
                                        </p:attrNameLst>
                                      </p:cBhvr>
                                      <p:tavLst>
                                        <p:tav tm="0">
                                          <p:val>
                                            <p:strVal val="#ppt_x"/>
                                          </p:val>
                                        </p:tav>
                                        <p:tav tm="100000">
                                          <p:val>
                                            <p:strVal val="#ppt_x"/>
                                          </p:val>
                                        </p:tav>
                                      </p:tavLst>
                                    </p:anim>
                                    <p:anim calcmode="lin" valueType="num">
                                      <p:cBhvr>
                                        <p:cTn id="4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120A1-46E2-38A6-3AE8-B1C0085944FD}"/>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D669DD8E-F387-EE4B-5DD4-A36F1D0C3A4E}"/>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文字方塊 3">
            <a:extLst>
              <a:ext uri="{FF2B5EF4-FFF2-40B4-BE49-F238E27FC236}">
                <a16:creationId xmlns:a16="http://schemas.microsoft.com/office/drawing/2014/main" id="{B715EE18-AEDA-7B1D-6A1B-B10084AD1093}"/>
              </a:ext>
            </a:extLst>
          </p:cNvPr>
          <p:cNvSpPr txBox="1"/>
          <p:nvPr/>
        </p:nvSpPr>
        <p:spPr>
          <a:xfrm>
            <a:off x="3721596" y="2222737"/>
            <a:ext cx="4073731" cy="2105258"/>
          </a:xfrm>
          <a:prstGeom prst="rect">
            <a:avLst/>
          </a:prstGeom>
        </p:spPr>
        <p:txBody>
          <a:bodyPr spcFirstLastPara="1" vert="horz" wrap="none" lIns="121900" tIns="121900" rIns="121900" bIns="121900" rtlCol="0" anchor="t" anchorCtr="0">
            <a:noAutofit/>
          </a:bodyPr>
          <a:lstStyle/>
          <a:p>
            <a:pPr algn="ctr">
              <a:spcAft>
                <a:spcPts val="0"/>
              </a:spcAft>
            </a:pPr>
            <a:r>
              <a:rPr lang="zh-TW" altLang="en-US" sz="72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在一切</a:t>
            </a:r>
            <a:endParaRPr lang="en-US" altLang="zh-TW" sz="72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endParaRPr>
          </a:p>
          <a:p>
            <a:pPr algn="ctr">
              <a:spcAft>
                <a:spcPts val="0"/>
              </a:spcAft>
            </a:pPr>
            <a:r>
              <a:rPr lang="zh-TW" altLang="en-US" sz="72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開始之前</a:t>
            </a:r>
          </a:p>
        </p:txBody>
      </p:sp>
      <p:pic>
        <p:nvPicPr>
          <p:cNvPr id="9" name="圖片 8">
            <a:extLst>
              <a:ext uri="{FF2B5EF4-FFF2-40B4-BE49-F238E27FC236}">
                <a16:creationId xmlns:a16="http://schemas.microsoft.com/office/drawing/2014/main" id="{98C11C81-E965-A11C-AD4F-43204ED3A4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73" b="91211" l="9570" r="94727">
                        <a14:foregroundMark x1="94824" y1="53516" x2="94824" y2="53516"/>
                        <a14:foregroundMark x1="94629" y1="53711" x2="94629" y2="53711"/>
                        <a14:foregroundMark x1="60449" y1="91211" x2="60449" y2="91211"/>
                        <a14:foregroundMark x1="12109" y1="48242" x2="12109" y2="48242"/>
                        <a14:foregroundMark x1="61719" y1="9473" x2="61719" y2="9473"/>
                        <a14:foregroundMark x1="34277" y1="19336" x2="34277" y2="19336"/>
                        <a14:foregroundMark x1="22852" y1="28223" x2="22852" y2="28223"/>
                        <a14:foregroundMark x1="10352" y1="50684" x2="10352" y2="50684"/>
                        <a14:foregroundMark x1="10352" y1="50684" x2="10352" y2="50684"/>
                        <a14:foregroundMark x1="10352" y1="50684" x2="10352" y2="50684"/>
                        <a14:foregroundMark x1="10352" y1="50684" x2="10352" y2="50684"/>
                        <a14:foregroundMark x1="10352" y1="50684" x2="10352" y2="50684"/>
                        <a14:foregroundMark x1="9570" y1="49609" x2="9570" y2="49609"/>
                        <a14:backgroundMark x1="54395" y1="14844" x2="54395" y2="14844"/>
                      </a14:backgroundRemoval>
                    </a14:imgEffect>
                  </a14:imgLayer>
                </a14:imgProps>
              </a:ext>
            </a:extLst>
          </a:blip>
          <a:stretch>
            <a:fillRect/>
          </a:stretch>
        </p:blipFill>
        <p:spPr>
          <a:xfrm>
            <a:off x="3225054" y="710971"/>
            <a:ext cx="5889707" cy="5889707"/>
          </a:xfrm>
          <a:prstGeom prst="rect">
            <a:avLst/>
          </a:prstGeom>
        </p:spPr>
      </p:pic>
      <p:sp>
        <p:nvSpPr>
          <p:cNvPr id="27" name="十字形 26">
            <a:extLst>
              <a:ext uri="{FF2B5EF4-FFF2-40B4-BE49-F238E27FC236}">
                <a16:creationId xmlns:a16="http://schemas.microsoft.com/office/drawing/2014/main" id="{A4CF14CB-75C6-C797-6BA2-68862D2D55C1}"/>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68914248-2FA1-F38A-AE49-DB2669FFD4B0}"/>
              </a:ext>
            </a:extLst>
          </p:cNvPr>
          <p:cNvGrpSpPr/>
          <p:nvPr/>
        </p:nvGrpSpPr>
        <p:grpSpPr>
          <a:xfrm>
            <a:off x="10974989" y="447559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CC5D7DBF-53C8-BAF5-FD15-98321FC5B127}"/>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A2901850-AC74-71A7-4F97-9D592B1B092D}"/>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2BC44CE9-C066-DE8A-4D70-BA8E38B9BE7B}"/>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89939067-FAE4-4198-0F07-3F4CF9D02548}"/>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CBA4FF65-4C8E-FB7A-6032-F281F18E552B}"/>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35" name="十字形 34">
            <a:extLst>
              <a:ext uri="{FF2B5EF4-FFF2-40B4-BE49-F238E27FC236}">
                <a16:creationId xmlns:a16="http://schemas.microsoft.com/office/drawing/2014/main" id="{5CAA67AD-43F8-0B59-9F05-2929F192EEFB}"/>
              </a:ext>
            </a:extLst>
          </p:cNvPr>
          <p:cNvSpPr/>
          <p:nvPr/>
        </p:nvSpPr>
        <p:spPr>
          <a:xfrm flipH="1">
            <a:off x="127769"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3" name="群組 2">
            <a:extLst>
              <a:ext uri="{FF2B5EF4-FFF2-40B4-BE49-F238E27FC236}">
                <a16:creationId xmlns:a16="http://schemas.microsoft.com/office/drawing/2014/main" id="{8EAEA902-8CB6-9AA7-786C-5065D010AC57}"/>
              </a:ext>
            </a:extLst>
          </p:cNvPr>
          <p:cNvGrpSpPr/>
          <p:nvPr/>
        </p:nvGrpSpPr>
        <p:grpSpPr>
          <a:xfrm>
            <a:off x="-1909302" y="4725264"/>
            <a:ext cx="16010604" cy="3361512"/>
            <a:chOff x="-1234736" y="4725264"/>
            <a:chExt cx="16010604" cy="3361512"/>
          </a:xfrm>
        </p:grpSpPr>
        <p:grpSp>
          <p:nvGrpSpPr>
            <p:cNvPr id="36" name="群組 35">
              <a:extLst>
                <a:ext uri="{FF2B5EF4-FFF2-40B4-BE49-F238E27FC236}">
                  <a16:creationId xmlns:a16="http://schemas.microsoft.com/office/drawing/2014/main" id="{A3512E61-880D-6ABE-2968-46CEAD711729}"/>
                </a:ext>
              </a:extLst>
            </p:cNvPr>
            <p:cNvGrpSpPr>
              <a:grpSpLocks/>
            </p:cNvGrpSpPr>
            <p:nvPr/>
          </p:nvGrpSpPr>
          <p:grpSpPr>
            <a:xfrm>
              <a:off x="-1234736" y="4725264"/>
              <a:ext cx="3356010" cy="3361512"/>
              <a:chOff x="9183091" y="4475589"/>
              <a:chExt cx="2103005" cy="2103005"/>
            </a:xfrm>
            <a:solidFill>
              <a:srgbClr val="0E5B93">
                <a:alpha val="50000"/>
              </a:srgbClr>
            </a:solidFill>
          </p:grpSpPr>
          <p:grpSp>
            <p:nvGrpSpPr>
              <p:cNvPr id="37" name="群組 36">
                <a:extLst>
                  <a:ext uri="{FF2B5EF4-FFF2-40B4-BE49-F238E27FC236}">
                    <a16:creationId xmlns:a16="http://schemas.microsoft.com/office/drawing/2014/main" id="{66BDF78E-6688-5583-F224-DD96A0FD7487}"/>
                  </a:ext>
                </a:extLst>
              </p:cNvPr>
              <p:cNvGrpSpPr/>
              <p:nvPr/>
            </p:nvGrpSpPr>
            <p:grpSpPr>
              <a:xfrm rot="2700000">
                <a:off x="9183091" y="4475589"/>
                <a:ext cx="2103005" cy="2103005"/>
                <a:chOff x="9285315" y="4586316"/>
                <a:chExt cx="311112" cy="311112"/>
              </a:xfrm>
              <a:grpFill/>
            </p:grpSpPr>
            <p:sp>
              <p:nvSpPr>
                <p:cNvPr id="40" name="圓形: 空心 39">
                  <a:extLst>
                    <a:ext uri="{FF2B5EF4-FFF2-40B4-BE49-F238E27FC236}">
                      <a16:creationId xmlns:a16="http://schemas.microsoft.com/office/drawing/2014/main" id="{24092809-7B5B-3672-83AC-2C10AD235323}"/>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1" name="直線接點 40">
                  <a:extLst>
                    <a:ext uri="{FF2B5EF4-FFF2-40B4-BE49-F238E27FC236}">
                      <a16:creationId xmlns:a16="http://schemas.microsoft.com/office/drawing/2014/main" id="{9FC2C731-DE1E-4D11-5F15-6A70FE45B519}"/>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8" name="文字方塊 37">
                <a:extLst>
                  <a:ext uri="{FF2B5EF4-FFF2-40B4-BE49-F238E27FC236}">
                    <a16:creationId xmlns:a16="http://schemas.microsoft.com/office/drawing/2014/main" id="{AAFC7F3F-4741-6502-501E-02854AC26BF7}"/>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39" name="文字方塊 38">
                <a:extLst>
                  <a:ext uri="{FF2B5EF4-FFF2-40B4-BE49-F238E27FC236}">
                    <a16:creationId xmlns:a16="http://schemas.microsoft.com/office/drawing/2014/main" id="{0D3B3C43-D153-1874-D4AD-954741D10F1C}"/>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42" name="群組 41">
              <a:extLst>
                <a:ext uri="{FF2B5EF4-FFF2-40B4-BE49-F238E27FC236}">
                  <a16:creationId xmlns:a16="http://schemas.microsoft.com/office/drawing/2014/main" id="{DFF75C8C-B4D6-1ECE-F924-03411FC5B4C7}"/>
                </a:ext>
              </a:extLst>
            </p:cNvPr>
            <p:cNvGrpSpPr>
              <a:grpSpLocks/>
            </p:cNvGrpSpPr>
            <p:nvPr/>
          </p:nvGrpSpPr>
          <p:grpSpPr>
            <a:xfrm>
              <a:off x="2092012" y="5803196"/>
              <a:ext cx="1899121" cy="1902235"/>
              <a:chOff x="9183091" y="4475589"/>
              <a:chExt cx="2103005" cy="2103005"/>
            </a:xfrm>
            <a:solidFill>
              <a:srgbClr val="0E5B93">
                <a:alpha val="50000"/>
              </a:srgbClr>
            </a:solidFill>
          </p:grpSpPr>
          <p:grpSp>
            <p:nvGrpSpPr>
              <p:cNvPr id="43" name="群組 42">
                <a:extLst>
                  <a:ext uri="{FF2B5EF4-FFF2-40B4-BE49-F238E27FC236}">
                    <a16:creationId xmlns:a16="http://schemas.microsoft.com/office/drawing/2014/main" id="{3A9EEA13-A639-F5C3-E05A-9429E2BCEAF0}"/>
                  </a:ext>
                </a:extLst>
              </p:cNvPr>
              <p:cNvGrpSpPr/>
              <p:nvPr/>
            </p:nvGrpSpPr>
            <p:grpSpPr>
              <a:xfrm rot="2700000">
                <a:off x="9183091" y="4475589"/>
                <a:ext cx="2103005" cy="2103005"/>
                <a:chOff x="9285315" y="4586316"/>
                <a:chExt cx="311112" cy="311112"/>
              </a:xfrm>
              <a:grpFill/>
            </p:grpSpPr>
            <p:sp>
              <p:nvSpPr>
                <p:cNvPr id="46" name="圓形: 空心 45">
                  <a:extLst>
                    <a:ext uri="{FF2B5EF4-FFF2-40B4-BE49-F238E27FC236}">
                      <a16:creationId xmlns:a16="http://schemas.microsoft.com/office/drawing/2014/main" id="{66FD55FE-17A7-2E78-053C-93DA1ACA7612}"/>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7" name="直線接點 46">
                  <a:extLst>
                    <a:ext uri="{FF2B5EF4-FFF2-40B4-BE49-F238E27FC236}">
                      <a16:creationId xmlns:a16="http://schemas.microsoft.com/office/drawing/2014/main" id="{C8B61DD9-2D5C-F395-F785-E67513C30434}"/>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44" name="文字方塊 43">
                <a:extLst>
                  <a:ext uri="{FF2B5EF4-FFF2-40B4-BE49-F238E27FC236}">
                    <a16:creationId xmlns:a16="http://schemas.microsoft.com/office/drawing/2014/main" id="{18AB561B-379D-7871-3D96-EA2286226B0B}"/>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45" name="文字方塊 44">
                <a:extLst>
                  <a:ext uri="{FF2B5EF4-FFF2-40B4-BE49-F238E27FC236}">
                    <a16:creationId xmlns:a16="http://schemas.microsoft.com/office/drawing/2014/main" id="{EFEF78AE-B880-E864-02BB-A04465E9B529}"/>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60" name="群組 59">
              <a:extLst>
                <a:ext uri="{FF2B5EF4-FFF2-40B4-BE49-F238E27FC236}">
                  <a16:creationId xmlns:a16="http://schemas.microsoft.com/office/drawing/2014/main" id="{CC3906A2-7392-C79E-360C-68ED6C4D02BE}"/>
                </a:ext>
              </a:extLst>
            </p:cNvPr>
            <p:cNvGrpSpPr>
              <a:grpSpLocks/>
            </p:cNvGrpSpPr>
            <p:nvPr/>
          </p:nvGrpSpPr>
          <p:grpSpPr>
            <a:xfrm>
              <a:off x="11419858" y="4725264"/>
              <a:ext cx="3356010" cy="3361512"/>
              <a:chOff x="9183091" y="4475589"/>
              <a:chExt cx="2103005" cy="2103005"/>
            </a:xfrm>
            <a:solidFill>
              <a:srgbClr val="0E5B93">
                <a:alpha val="50000"/>
              </a:srgbClr>
            </a:solidFill>
          </p:grpSpPr>
          <p:grpSp>
            <p:nvGrpSpPr>
              <p:cNvPr id="61" name="群組 60">
                <a:extLst>
                  <a:ext uri="{FF2B5EF4-FFF2-40B4-BE49-F238E27FC236}">
                    <a16:creationId xmlns:a16="http://schemas.microsoft.com/office/drawing/2014/main" id="{5F4F2922-2417-68D4-5D0B-04E5401E7F3A}"/>
                  </a:ext>
                </a:extLst>
              </p:cNvPr>
              <p:cNvGrpSpPr/>
              <p:nvPr/>
            </p:nvGrpSpPr>
            <p:grpSpPr>
              <a:xfrm rot="2700000">
                <a:off x="9183091" y="4475589"/>
                <a:ext cx="2103005" cy="2103005"/>
                <a:chOff x="9285315" y="4586316"/>
                <a:chExt cx="311112" cy="311112"/>
              </a:xfrm>
              <a:grpFill/>
            </p:grpSpPr>
            <p:sp>
              <p:nvSpPr>
                <p:cNvPr id="64" name="圓形: 空心 63">
                  <a:extLst>
                    <a:ext uri="{FF2B5EF4-FFF2-40B4-BE49-F238E27FC236}">
                      <a16:creationId xmlns:a16="http://schemas.microsoft.com/office/drawing/2014/main" id="{BD6948AA-A5D1-6124-E63A-5F7E41C1F21C}"/>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65" name="直線接點 64">
                  <a:extLst>
                    <a:ext uri="{FF2B5EF4-FFF2-40B4-BE49-F238E27FC236}">
                      <a16:creationId xmlns:a16="http://schemas.microsoft.com/office/drawing/2014/main" id="{5532C72F-2D76-EBE1-0B1E-DB3CC284B090}"/>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2" name="文字方塊 61">
                <a:extLst>
                  <a:ext uri="{FF2B5EF4-FFF2-40B4-BE49-F238E27FC236}">
                    <a16:creationId xmlns:a16="http://schemas.microsoft.com/office/drawing/2014/main" id="{381FA144-1958-EBF9-792E-3A83AFF659E6}"/>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3" name="文字方塊 62">
                <a:extLst>
                  <a:ext uri="{FF2B5EF4-FFF2-40B4-BE49-F238E27FC236}">
                    <a16:creationId xmlns:a16="http://schemas.microsoft.com/office/drawing/2014/main" id="{22F9758C-8874-81E6-35EB-E7D6AAD0D999}"/>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66" name="群組 65">
              <a:extLst>
                <a:ext uri="{FF2B5EF4-FFF2-40B4-BE49-F238E27FC236}">
                  <a16:creationId xmlns:a16="http://schemas.microsoft.com/office/drawing/2014/main" id="{EF9B95B7-6312-221F-5CBB-9507B4EFA963}"/>
                </a:ext>
              </a:extLst>
            </p:cNvPr>
            <p:cNvGrpSpPr>
              <a:grpSpLocks/>
            </p:cNvGrpSpPr>
            <p:nvPr/>
          </p:nvGrpSpPr>
          <p:grpSpPr>
            <a:xfrm>
              <a:off x="9536533" y="5743181"/>
              <a:ext cx="1899121" cy="1902235"/>
              <a:chOff x="9183091" y="4475589"/>
              <a:chExt cx="2103005" cy="2103005"/>
            </a:xfrm>
            <a:solidFill>
              <a:srgbClr val="0E5B93">
                <a:alpha val="50000"/>
              </a:srgbClr>
            </a:solidFill>
          </p:grpSpPr>
          <p:grpSp>
            <p:nvGrpSpPr>
              <p:cNvPr id="67" name="群組 66">
                <a:extLst>
                  <a:ext uri="{FF2B5EF4-FFF2-40B4-BE49-F238E27FC236}">
                    <a16:creationId xmlns:a16="http://schemas.microsoft.com/office/drawing/2014/main" id="{C784A159-2914-9858-6C06-4FA0A9ADDC9A}"/>
                  </a:ext>
                </a:extLst>
              </p:cNvPr>
              <p:cNvGrpSpPr/>
              <p:nvPr/>
            </p:nvGrpSpPr>
            <p:grpSpPr>
              <a:xfrm rot="2700000">
                <a:off x="9183091" y="4475589"/>
                <a:ext cx="2103005" cy="2103005"/>
                <a:chOff x="9285315" y="4586316"/>
                <a:chExt cx="311112" cy="311112"/>
              </a:xfrm>
              <a:grpFill/>
            </p:grpSpPr>
            <p:sp>
              <p:nvSpPr>
                <p:cNvPr id="70" name="圓形: 空心 69">
                  <a:extLst>
                    <a:ext uri="{FF2B5EF4-FFF2-40B4-BE49-F238E27FC236}">
                      <a16:creationId xmlns:a16="http://schemas.microsoft.com/office/drawing/2014/main" id="{B7D4F38F-0AB5-63DC-7710-1684FF987D27}"/>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71" name="直線接點 70">
                  <a:extLst>
                    <a:ext uri="{FF2B5EF4-FFF2-40B4-BE49-F238E27FC236}">
                      <a16:creationId xmlns:a16="http://schemas.microsoft.com/office/drawing/2014/main" id="{2B32C075-0AF5-B95A-F44D-43BFCA7C0E70}"/>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8" name="文字方塊 67">
                <a:extLst>
                  <a:ext uri="{FF2B5EF4-FFF2-40B4-BE49-F238E27FC236}">
                    <a16:creationId xmlns:a16="http://schemas.microsoft.com/office/drawing/2014/main" id="{C44A13B1-9ABF-5DFE-4C0C-D1EC2BD845A2}"/>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9" name="文字方塊 68">
                <a:extLst>
                  <a:ext uri="{FF2B5EF4-FFF2-40B4-BE49-F238E27FC236}">
                    <a16:creationId xmlns:a16="http://schemas.microsoft.com/office/drawing/2014/main" id="{7FC1403A-21C1-62FF-5EA8-560852E63012}"/>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sp>
        <p:nvSpPr>
          <p:cNvPr id="8" name="文字方塊 7">
            <a:extLst>
              <a:ext uri="{FF2B5EF4-FFF2-40B4-BE49-F238E27FC236}">
                <a16:creationId xmlns:a16="http://schemas.microsoft.com/office/drawing/2014/main" id="{6B7045CA-8652-933A-F70A-7F5F2DD5D9A0}"/>
              </a:ext>
            </a:extLst>
          </p:cNvPr>
          <p:cNvSpPr txBox="1"/>
          <p:nvPr/>
        </p:nvSpPr>
        <p:spPr>
          <a:xfrm>
            <a:off x="743483" y="698219"/>
            <a:ext cx="954107" cy="3362459"/>
          </a:xfrm>
          <a:prstGeom prst="rect">
            <a:avLst/>
          </a:prstGeom>
          <a:noFill/>
        </p:spPr>
        <p:txBody>
          <a:bodyPr vert="eaVert" wrap="none" rtlCol="0">
            <a:spAutoFit/>
          </a:bodyPr>
          <a:lstStyle/>
          <a:p>
            <a:r>
              <a:rPr lang="zh-TW" altLang="en-US" sz="50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眼球的構造</a:t>
            </a:r>
          </a:p>
        </p:txBody>
      </p:sp>
      <p:cxnSp>
        <p:nvCxnSpPr>
          <p:cNvPr id="13" name="直線接點 12">
            <a:extLst>
              <a:ext uri="{FF2B5EF4-FFF2-40B4-BE49-F238E27FC236}">
                <a16:creationId xmlns:a16="http://schemas.microsoft.com/office/drawing/2014/main" id="{9793395E-D32D-EB9E-74F4-6DC161A51437}"/>
              </a:ext>
            </a:extLst>
          </p:cNvPr>
          <p:cNvCxnSpPr>
            <a:cxnSpLocks/>
          </p:cNvCxnSpPr>
          <p:nvPr/>
        </p:nvCxnSpPr>
        <p:spPr>
          <a:xfrm>
            <a:off x="761554" y="825722"/>
            <a:ext cx="0" cy="994611"/>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7BB3C19B-4412-1BE0-79B3-5E100CAFE83C}"/>
              </a:ext>
            </a:extLst>
          </p:cNvPr>
          <p:cNvSpPr txBox="1"/>
          <p:nvPr/>
        </p:nvSpPr>
        <p:spPr>
          <a:xfrm>
            <a:off x="2751048" y="6521642"/>
            <a:ext cx="6846161" cy="338554"/>
          </a:xfrm>
          <a:prstGeom prst="rect">
            <a:avLst/>
          </a:prstGeom>
          <a:solidFill>
            <a:schemeClr val="bg1">
              <a:alpha val="50000"/>
            </a:schemeClr>
          </a:solidFill>
        </p:spPr>
        <p:txBody>
          <a:bodyPr wrap="square" rtlCol="0">
            <a:spAutoFit/>
          </a:bodyPr>
          <a:lstStyle/>
          <a:p>
            <a:r>
              <a:rPr lang="zh-TW" altLang="en-US" sz="16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此圖片由</a:t>
            </a:r>
            <a:r>
              <a:rPr lang="en-US" altLang="zh-TW" sz="16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AI</a:t>
            </a:r>
            <a:r>
              <a:rPr lang="zh-TW" altLang="en-US" sz="16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參考眼睛構造製成，僅供教學示意，非作為診斷、治療之依據</a:t>
            </a:r>
          </a:p>
        </p:txBody>
      </p:sp>
      <p:sp>
        <p:nvSpPr>
          <p:cNvPr id="6" name="動作按鈕: 往後或下一項 5">
            <a:hlinkClick r:id="" action="ppaction://hlinkshowjump?jump=lastslideviewed" highlightClick="1"/>
            <a:extLst>
              <a:ext uri="{FF2B5EF4-FFF2-40B4-BE49-F238E27FC236}">
                <a16:creationId xmlns:a16="http://schemas.microsoft.com/office/drawing/2014/main" id="{BBAB80F9-8A66-3B87-DD15-6F3EE5A296F8}"/>
              </a:ext>
            </a:extLst>
          </p:cNvPr>
          <p:cNvSpPr/>
          <p:nvPr/>
        </p:nvSpPr>
        <p:spPr>
          <a:xfrm>
            <a:off x="11065646" y="5924700"/>
            <a:ext cx="364353" cy="457050"/>
          </a:xfrm>
          <a:prstGeom prst="actionButtonForwardNext">
            <a:avLst/>
          </a:prstGeom>
          <a:solidFill>
            <a:srgbClr val="0E5B9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A1EADE38-2230-86ED-F5D4-83344915E970}"/>
              </a:ext>
            </a:extLst>
          </p:cNvPr>
          <p:cNvSpPr/>
          <p:nvPr/>
        </p:nvSpPr>
        <p:spPr>
          <a:xfrm>
            <a:off x="5541441" y="3385531"/>
            <a:ext cx="1266377" cy="540588"/>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玻璃體</a:t>
            </a:r>
          </a:p>
        </p:txBody>
      </p:sp>
      <p:sp>
        <p:nvSpPr>
          <p:cNvPr id="15" name="圖說文字: 折線 14">
            <a:extLst>
              <a:ext uri="{FF2B5EF4-FFF2-40B4-BE49-F238E27FC236}">
                <a16:creationId xmlns:a16="http://schemas.microsoft.com/office/drawing/2014/main" id="{1897553E-65BD-788E-7C11-0FDFC25392AE}"/>
              </a:ext>
            </a:extLst>
          </p:cNvPr>
          <p:cNvSpPr/>
          <p:nvPr/>
        </p:nvSpPr>
        <p:spPr>
          <a:xfrm>
            <a:off x="2598095" y="1431329"/>
            <a:ext cx="1203096" cy="636572"/>
          </a:xfrm>
          <a:prstGeom prst="borderCallout2">
            <a:avLst>
              <a:gd name="adj1" fmla="val 52693"/>
              <a:gd name="adj2" fmla="val 107812"/>
              <a:gd name="adj3" fmla="val 52639"/>
              <a:gd name="adj4" fmla="val 126472"/>
              <a:gd name="adj5" fmla="val 229720"/>
              <a:gd name="adj6" fmla="val 138216"/>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角膜</a:t>
            </a:r>
          </a:p>
        </p:txBody>
      </p:sp>
      <p:sp>
        <p:nvSpPr>
          <p:cNvPr id="21" name="圖說文字: 折線 20">
            <a:extLst>
              <a:ext uri="{FF2B5EF4-FFF2-40B4-BE49-F238E27FC236}">
                <a16:creationId xmlns:a16="http://schemas.microsoft.com/office/drawing/2014/main" id="{4D69B855-6631-156A-D531-903DEF827EE3}"/>
              </a:ext>
            </a:extLst>
          </p:cNvPr>
          <p:cNvSpPr/>
          <p:nvPr/>
        </p:nvSpPr>
        <p:spPr>
          <a:xfrm>
            <a:off x="1962283" y="2847993"/>
            <a:ext cx="1671199" cy="636572"/>
          </a:xfrm>
          <a:prstGeom prst="borderCallout2">
            <a:avLst>
              <a:gd name="adj1" fmla="val 52693"/>
              <a:gd name="adj2" fmla="val 107812"/>
              <a:gd name="adj3" fmla="val 128451"/>
              <a:gd name="adj4" fmla="val 135621"/>
              <a:gd name="adj5" fmla="val 129053"/>
              <a:gd name="adj6" fmla="val 168011"/>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水晶體</a:t>
            </a:r>
          </a:p>
        </p:txBody>
      </p:sp>
      <p:sp>
        <p:nvSpPr>
          <p:cNvPr id="48" name="圖說文字: 折線 47">
            <a:extLst>
              <a:ext uri="{FF2B5EF4-FFF2-40B4-BE49-F238E27FC236}">
                <a16:creationId xmlns:a16="http://schemas.microsoft.com/office/drawing/2014/main" id="{238E321D-3935-7ECA-3F94-7839D19E867F}"/>
              </a:ext>
            </a:extLst>
          </p:cNvPr>
          <p:cNvSpPr/>
          <p:nvPr/>
        </p:nvSpPr>
        <p:spPr>
          <a:xfrm>
            <a:off x="2221420" y="4129396"/>
            <a:ext cx="1671199" cy="636572"/>
          </a:xfrm>
          <a:prstGeom prst="borderCallout2">
            <a:avLst>
              <a:gd name="adj1" fmla="val 56683"/>
              <a:gd name="adj2" fmla="val 108319"/>
              <a:gd name="adj3" fmla="val -27248"/>
              <a:gd name="adj4" fmla="val 118935"/>
              <a:gd name="adj5" fmla="val -59065"/>
              <a:gd name="adj6" fmla="val 132940"/>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瞳孔</a:t>
            </a:r>
          </a:p>
        </p:txBody>
      </p:sp>
      <p:sp>
        <p:nvSpPr>
          <p:cNvPr id="51" name="圖說文字: 折線 50">
            <a:extLst>
              <a:ext uri="{FF2B5EF4-FFF2-40B4-BE49-F238E27FC236}">
                <a16:creationId xmlns:a16="http://schemas.microsoft.com/office/drawing/2014/main" id="{81778247-2FE8-55F4-ABC2-938A4C58F133}"/>
              </a:ext>
            </a:extLst>
          </p:cNvPr>
          <p:cNvSpPr/>
          <p:nvPr/>
        </p:nvSpPr>
        <p:spPr>
          <a:xfrm>
            <a:off x="2786988" y="5410445"/>
            <a:ext cx="1671199" cy="636572"/>
          </a:xfrm>
          <a:prstGeom prst="borderCallout2">
            <a:avLst>
              <a:gd name="adj1" fmla="val 16782"/>
              <a:gd name="adj2" fmla="val 110092"/>
              <a:gd name="adj3" fmla="val -29397"/>
              <a:gd name="adj4" fmla="val 125284"/>
              <a:gd name="adj5" fmla="val -140241"/>
              <a:gd name="adj6" fmla="val 123985"/>
            </a:avLst>
          </a:prstGeom>
          <a:pattFill prst="pct10">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睫狀體</a:t>
            </a:r>
          </a:p>
        </p:txBody>
      </p:sp>
      <p:sp>
        <p:nvSpPr>
          <p:cNvPr id="52" name="圖說文字: 折線 51">
            <a:extLst>
              <a:ext uri="{FF2B5EF4-FFF2-40B4-BE49-F238E27FC236}">
                <a16:creationId xmlns:a16="http://schemas.microsoft.com/office/drawing/2014/main" id="{B30F23CD-C728-B0CE-4542-EDEA8D0F9B55}"/>
              </a:ext>
            </a:extLst>
          </p:cNvPr>
          <p:cNvSpPr/>
          <p:nvPr/>
        </p:nvSpPr>
        <p:spPr>
          <a:xfrm>
            <a:off x="8799431" y="1029498"/>
            <a:ext cx="1671199" cy="636572"/>
          </a:xfrm>
          <a:prstGeom prst="borderCallout2">
            <a:avLst>
              <a:gd name="adj1" fmla="val 48919"/>
              <a:gd name="adj2" fmla="val -7642"/>
              <a:gd name="adj3" fmla="val 101522"/>
              <a:gd name="adj4" fmla="val -70198"/>
              <a:gd name="adj5" fmla="val 215482"/>
              <a:gd name="adj6" fmla="val -88532"/>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視網膜</a:t>
            </a:r>
          </a:p>
        </p:txBody>
      </p:sp>
      <p:sp>
        <p:nvSpPr>
          <p:cNvPr id="53" name="圖說文字: 折線 52">
            <a:extLst>
              <a:ext uri="{FF2B5EF4-FFF2-40B4-BE49-F238E27FC236}">
                <a16:creationId xmlns:a16="http://schemas.microsoft.com/office/drawing/2014/main" id="{1E74CCE2-56A9-6A3D-0B52-FF7C920EE412}"/>
              </a:ext>
            </a:extLst>
          </p:cNvPr>
          <p:cNvSpPr/>
          <p:nvPr/>
        </p:nvSpPr>
        <p:spPr>
          <a:xfrm>
            <a:off x="8868155" y="4835961"/>
            <a:ext cx="1671199" cy="636572"/>
          </a:xfrm>
          <a:prstGeom prst="borderCallout2">
            <a:avLst>
              <a:gd name="adj1" fmla="val 49264"/>
              <a:gd name="adj2" fmla="val -5113"/>
              <a:gd name="adj3" fmla="val 49708"/>
              <a:gd name="adj4" fmla="val -26380"/>
              <a:gd name="adj5" fmla="val -108010"/>
              <a:gd name="adj6" fmla="val -27274"/>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視神經</a:t>
            </a:r>
          </a:p>
        </p:txBody>
      </p:sp>
      <p:sp>
        <p:nvSpPr>
          <p:cNvPr id="54" name="圖說文字: 折線 53">
            <a:extLst>
              <a:ext uri="{FF2B5EF4-FFF2-40B4-BE49-F238E27FC236}">
                <a16:creationId xmlns:a16="http://schemas.microsoft.com/office/drawing/2014/main" id="{4566B847-868B-8928-4481-0F669820D819}"/>
              </a:ext>
            </a:extLst>
          </p:cNvPr>
          <p:cNvSpPr/>
          <p:nvPr/>
        </p:nvSpPr>
        <p:spPr>
          <a:xfrm>
            <a:off x="9264112" y="2291270"/>
            <a:ext cx="1671199" cy="636572"/>
          </a:xfrm>
          <a:prstGeom prst="borderCallout2">
            <a:avLst>
              <a:gd name="adj1" fmla="val 55303"/>
              <a:gd name="adj2" fmla="val -8250"/>
              <a:gd name="adj3" fmla="val 164916"/>
              <a:gd name="adj4" fmla="val -42721"/>
              <a:gd name="adj5" fmla="val 166004"/>
              <a:gd name="adj6" fmla="val -94308"/>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00206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黃斑部</a:t>
            </a:r>
          </a:p>
        </p:txBody>
      </p:sp>
      <p:sp>
        <p:nvSpPr>
          <p:cNvPr id="7" name="圖說文字: 折線 6">
            <a:extLst>
              <a:ext uri="{FF2B5EF4-FFF2-40B4-BE49-F238E27FC236}">
                <a16:creationId xmlns:a16="http://schemas.microsoft.com/office/drawing/2014/main" id="{7C6221B6-0679-006A-7E95-B13EB06C087F}"/>
              </a:ext>
            </a:extLst>
          </p:cNvPr>
          <p:cNvSpPr/>
          <p:nvPr/>
        </p:nvSpPr>
        <p:spPr>
          <a:xfrm>
            <a:off x="1962283" y="2850055"/>
            <a:ext cx="1671199" cy="636572"/>
          </a:xfrm>
          <a:prstGeom prst="borderCallout2">
            <a:avLst>
              <a:gd name="adj1" fmla="val 52693"/>
              <a:gd name="adj2" fmla="val 107812"/>
              <a:gd name="adj3" fmla="val 128451"/>
              <a:gd name="adj4" fmla="val 135621"/>
              <a:gd name="adj5" fmla="val 128803"/>
              <a:gd name="adj6" fmla="val 168391"/>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FF000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變焦鏡頭</a:t>
            </a:r>
          </a:p>
        </p:txBody>
      </p:sp>
      <p:sp>
        <p:nvSpPr>
          <p:cNvPr id="16" name="圖說文字: 折線 15">
            <a:extLst>
              <a:ext uri="{FF2B5EF4-FFF2-40B4-BE49-F238E27FC236}">
                <a16:creationId xmlns:a16="http://schemas.microsoft.com/office/drawing/2014/main" id="{49AD9B35-4629-7402-C3E5-C85D1F1A18E1}"/>
              </a:ext>
            </a:extLst>
          </p:cNvPr>
          <p:cNvSpPr/>
          <p:nvPr/>
        </p:nvSpPr>
        <p:spPr>
          <a:xfrm>
            <a:off x="9264112" y="2291270"/>
            <a:ext cx="1671199" cy="636572"/>
          </a:xfrm>
          <a:prstGeom prst="borderCallout2">
            <a:avLst>
              <a:gd name="adj1" fmla="val 55303"/>
              <a:gd name="adj2" fmla="val -8250"/>
              <a:gd name="adj3" fmla="val 164916"/>
              <a:gd name="adj4" fmla="val -42721"/>
              <a:gd name="adj5" fmla="val 166004"/>
              <a:gd name="adj6" fmla="val -94308"/>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底片</a:t>
            </a:r>
            <a:r>
              <a:rPr lang="en-US" altLang="zh-TW" sz="28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MAX</a:t>
            </a:r>
            <a:endParaRPr lang="zh-TW" altLang="en-US" sz="28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7" name="圖說文字: 折線 16">
            <a:extLst>
              <a:ext uri="{FF2B5EF4-FFF2-40B4-BE49-F238E27FC236}">
                <a16:creationId xmlns:a16="http://schemas.microsoft.com/office/drawing/2014/main" id="{C6FEE37D-792E-26D6-0B1C-F6DB82301731}"/>
              </a:ext>
            </a:extLst>
          </p:cNvPr>
          <p:cNvSpPr/>
          <p:nvPr/>
        </p:nvSpPr>
        <p:spPr>
          <a:xfrm>
            <a:off x="2786988" y="5411993"/>
            <a:ext cx="1671199" cy="636572"/>
          </a:xfrm>
          <a:prstGeom prst="borderCallout2">
            <a:avLst>
              <a:gd name="adj1" fmla="val 16782"/>
              <a:gd name="adj2" fmla="val 110092"/>
              <a:gd name="adj3" fmla="val -29397"/>
              <a:gd name="adj4" fmla="val 125284"/>
              <a:gd name="adj5" fmla="val -140241"/>
              <a:gd name="adj6" fmla="val 123985"/>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a:solidFill>
                  <a:srgbClr val="FF000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對焦裝置</a:t>
            </a:r>
            <a:endParaRPr lang="zh-TW" altLang="en-US" sz="2800" dirty="0">
              <a:solidFill>
                <a:srgbClr val="FF0000"/>
              </a:solidFill>
              <a:latin typeface="Gen Jyuu Gothic Heavy" panose="020B0702020203020207" pitchFamily="34" charset="-120"/>
              <a:ea typeface="Gen Jyuu Gothic Heavy" panose="020B0702020203020207" pitchFamily="34" charset="-120"/>
              <a:cs typeface="Gen Jyuu Gothic Heavy" panose="020B0702020203020207" pitchFamily="34" charset="-120"/>
            </a:endParaRPr>
          </a:p>
        </p:txBody>
      </p:sp>
      <p:sp>
        <p:nvSpPr>
          <p:cNvPr id="18" name="圖說文字: 折線 17">
            <a:extLst>
              <a:ext uri="{FF2B5EF4-FFF2-40B4-BE49-F238E27FC236}">
                <a16:creationId xmlns:a16="http://schemas.microsoft.com/office/drawing/2014/main" id="{E9C333FD-879E-453F-C9B1-79A3D66DAC94}"/>
              </a:ext>
            </a:extLst>
          </p:cNvPr>
          <p:cNvSpPr/>
          <p:nvPr/>
        </p:nvSpPr>
        <p:spPr>
          <a:xfrm>
            <a:off x="8868155" y="4835961"/>
            <a:ext cx="1671199" cy="636572"/>
          </a:xfrm>
          <a:prstGeom prst="borderCallout2">
            <a:avLst>
              <a:gd name="adj1" fmla="val 49264"/>
              <a:gd name="adj2" fmla="val -5113"/>
              <a:gd name="adj3" fmla="val 49708"/>
              <a:gd name="adj4" fmla="val -26380"/>
              <a:gd name="adj5" fmla="val -108010"/>
              <a:gd name="adj6" fmla="val -27274"/>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FF000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傳輸線</a:t>
            </a:r>
          </a:p>
        </p:txBody>
      </p:sp>
      <p:sp>
        <p:nvSpPr>
          <p:cNvPr id="11" name="圖說文字: 折線 10">
            <a:extLst>
              <a:ext uri="{FF2B5EF4-FFF2-40B4-BE49-F238E27FC236}">
                <a16:creationId xmlns:a16="http://schemas.microsoft.com/office/drawing/2014/main" id="{B5CE3453-9B70-74A2-042A-F91373475D8F}"/>
              </a:ext>
            </a:extLst>
          </p:cNvPr>
          <p:cNvSpPr/>
          <p:nvPr/>
        </p:nvSpPr>
        <p:spPr>
          <a:xfrm>
            <a:off x="8799431" y="1029498"/>
            <a:ext cx="1671199" cy="636572"/>
          </a:xfrm>
          <a:prstGeom prst="borderCallout2">
            <a:avLst>
              <a:gd name="adj1" fmla="val 48919"/>
              <a:gd name="adj2" fmla="val -7642"/>
              <a:gd name="adj3" fmla="val 101704"/>
              <a:gd name="adj4" fmla="val -70463"/>
              <a:gd name="adj5" fmla="val 215482"/>
              <a:gd name="adj6" fmla="val -88532"/>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FF000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底片</a:t>
            </a:r>
          </a:p>
        </p:txBody>
      </p:sp>
      <p:sp>
        <p:nvSpPr>
          <p:cNvPr id="12" name="圖說文字: 折線 11">
            <a:extLst>
              <a:ext uri="{FF2B5EF4-FFF2-40B4-BE49-F238E27FC236}">
                <a16:creationId xmlns:a16="http://schemas.microsoft.com/office/drawing/2014/main" id="{A3AC32A5-EF0D-1096-552B-5004DCC318A7}"/>
              </a:ext>
            </a:extLst>
          </p:cNvPr>
          <p:cNvSpPr/>
          <p:nvPr/>
        </p:nvSpPr>
        <p:spPr>
          <a:xfrm>
            <a:off x="2598095" y="1433149"/>
            <a:ext cx="1203096" cy="636572"/>
          </a:xfrm>
          <a:prstGeom prst="borderCallout2">
            <a:avLst>
              <a:gd name="adj1" fmla="val 52693"/>
              <a:gd name="adj2" fmla="val 107812"/>
              <a:gd name="adj3" fmla="val 52639"/>
              <a:gd name="adj4" fmla="val 126472"/>
              <a:gd name="adj5" fmla="val 229720"/>
              <a:gd name="adj6" fmla="val 138216"/>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FF000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鏡頭</a:t>
            </a:r>
          </a:p>
        </p:txBody>
      </p:sp>
      <p:sp>
        <p:nvSpPr>
          <p:cNvPr id="26" name="圖說文字: 折線 25">
            <a:extLst>
              <a:ext uri="{FF2B5EF4-FFF2-40B4-BE49-F238E27FC236}">
                <a16:creationId xmlns:a16="http://schemas.microsoft.com/office/drawing/2014/main" id="{26DAE54E-E18D-63A5-8943-A809B7A578C0}"/>
              </a:ext>
            </a:extLst>
          </p:cNvPr>
          <p:cNvSpPr/>
          <p:nvPr/>
        </p:nvSpPr>
        <p:spPr>
          <a:xfrm>
            <a:off x="2221420" y="4129396"/>
            <a:ext cx="1671199" cy="636572"/>
          </a:xfrm>
          <a:prstGeom prst="borderCallout2">
            <a:avLst>
              <a:gd name="adj1" fmla="val 56683"/>
              <a:gd name="adj2" fmla="val 108319"/>
              <a:gd name="adj3" fmla="val -26040"/>
              <a:gd name="adj4" fmla="val 118399"/>
              <a:gd name="adj5" fmla="val -59066"/>
              <a:gd name="adj6" fmla="val 132845"/>
            </a:avLst>
          </a:prstGeom>
          <a:pattFill prst="pct5">
            <a:fgClr>
              <a:srgbClr val="1CB5E0"/>
            </a:fgClr>
            <a:bgClr>
              <a:schemeClr val="bg1"/>
            </a:bgClr>
          </a:patt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FF0000"/>
                </a:solidFill>
                <a:latin typeface="Gen Jyuu Gothic Heavy" panose="020B0702020203020207" pitchFamily="34" charset="-120"/>
                <a:ea typeface="Gen Jyuu Gothic Heavy" panose="020B0702020203020207" pitchFamily="34" charset="-120"/>
                <a:cs typeface="Gen Jyuu Gothic Heavy" panose="020B0702020203020207" pitchFamily="34" charset="-120"/>
              </a:rPr>
              <a:t>光圈</a:t>
            </a:r>
          </a:p>
        </p:txBody>
      </p:sp>
      <p:grpSp>
        <p:nvGrpSpPr>
          <p:cNvPr id="72" name="群組 71">
            <a:extLst>
              <a:ext uri="{FF2B5EF4-FFF2-40B4-BE49-F238E27FC236}">
                <a16:creationId xmlns:a16="http://schemas.microsoft.com/office/drawing/2014/main" id="{8DB236FD-B455-8FA7-D2B1-861861EFB256}"/>
              </a:ext>
            </a:extLst>
          </p:cNvPr>
          <p:cNvGrpSpPr/>
          <p:nvPr/>
        </p:nvGrpSpPr>
        <p:grpSpPr>
          <a:xfrm rot="20460984">
            <a:off x="7832763" y="3686429"/>
            <a:ext cx="519196" cy="519195"/>
            <a:chOff x="2105063" y="4479768"/>
            <a:chExt cx="1653318" cy="1653316"/>
          </a:xfrm>
        </p:grpSpPr>
        <p:cxnSp>
          <p:nvCxnSpPr>
            <p:cNvPr id="56" name="直線接點 55">
              <a:extLst>
                <a:ext uri="{FF2B5EF4-FFF2-40B4-BE49-F238E27FC236}">
                  <a16:creationId xmlns:a16="http://schemas.microsoft.com/office/drawing/2014/main" id="{E08A091F-39A6-0220-7E8C-4E177B9CF2BC}"/>
                </a:ext>
              </a:extLst>
            </p:cNvPr>
            <p:cNvCxnSpPr>
              <a:cxnSpLocks/>
              <a:stCxn id="57" idx="6"/>
              <a:endCxn id="57" idx="2"/>
            </p:cNvCxnSpPr>
            <p:nvPr/>
          </p:nvCxnSpPr>
          <p:spPr>
            <a:xfrm rot="900000">
              <a:off x="2215814" y="4893099"/>
              <a:ext cx="1431813" cy="826657"/>
            </a:xfrm>
            <a:prstGeom prst="line">
              <a:avLst/>
            </a:prstGeom>
            <a:solidFill>
              <a:srgbClr val="FFDD90">
                <a:alpha val="50000"/>
              </a:srgbClr>
            </a:solidFill>
            <a:ln w="38100">
              <a:solidFill>
                <a:srgbClr val="FFDD90">
                  <a:alpha val="50000"/>
                </a:srgbClr>
              </a:solidFill>
            </a:ln>
          </p:spPr>
          <p:style>
            <a:lnRef idx="1">
              <a:schemeClr val="accent1"/>
            </a:lnRef>
            <a:fillRef idx="0">
              <a:schemeClr val="accent1"/>
            </a:fillRef>
            <a:effectRef idx="0">
              <a:schemeClr val="accent1"/>
            </a:effectRef>
            <a:fontRef idx="minor">
              <a:schemeClr val="tx1"/>
            </a:fontRef>
          </p:style>
        </p:cxnSp>
        <p:sp>
          <p:nvSpPr>
            <p:cNvPr id="57" name="圓形: 空心 56">
              <a:extLst>
                <a:ext uri="{FF2B5EF4-FFF2-40B4-BE49-F238E27FC236}">
                  <a16:creationId xmlns:a16="http://schemas.microsoft.com/office/drawing/2014/main" id="{F4D17023-E5AC-762D-8E8F-421B22D9688A}"/>
                </a:ext>
              </a:extLst>
            </p:cNvPr>
            <p:cNvSpPr/>
            <p:nvPr/>
          </p:nvSpPr>
          <p:spPr>
            <a:xfrm rot="2700000" flipH="1">
              <a:off x="2105064" y="4479767"/>
              <a:ext cx="1653316" cy="1653318"/>
            </a:xfrm>
            <a:prstGeom prst="donut">
              <a:avLst>
                <a:gd name="adj" fmla="val 12843"/>
              </a:avLst>
            </a:prstGeom>
            <a:solidFill>
              <a:srgbClr val="FFDD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8" name="文字方塊 57">
              <a:extLst>
                <a:ext uri="{FF2B5EF4-FFF2-40B4-BE49-F238E27FC236}">
                  <a16:creationId xmlns:a16="http://schemas.microsoft.com/office/drawing/2014/main" id="{4CC7BD06-BC17-ABE0-4B25-19F8EAD45656}"/>
                </a:ext>
              </a:extLst>
            </p:cNvPr>
            <p:cNvSpPr txBox="1"/>
            <p:nvPr/>
          </p:nvSpPr>
          <p:spPr>
            <a:xfrm rot="2700000">
              <a:off x="2719928" y="4960464"/>
              <a:ext cx="797265" cy="28747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solidFill>
              <a:srgbClr val="FFDE90">
                <a:alpha val="70000"/>
              </a:srgbClr>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59" name="文字方塊 58">
              <a:extLst>
                <a:ext uri="{FF2B5EF4-FFF2-40B4-BE49-F238E27FC236}">
                  <a16:creationId xmlns:a16="http://schemas.microsoft.com/office/drawing/2014/main" id="{3460D123-36A4-D046-1E5F-6BB62D9250CF}"/>
                </a:ext>
              </a:extLst>
            </p:cNvPr>
            <p:cNvSpPr txBox="1"/>
            <p:nvPr/>
          </p:nvSpPr>
          <p:spPr>
            <a:xfrm rot="2700000">
              <a:off x="2247877" y="5378211"/>
              <a:ext cx="1014276" cy="199039"/>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solidFill>
              <a:srgbClr val="FFDE90">
                <a:alpha val="70000"/>
              </a:srgbClr>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Tree>
    <p:custDataLst>
      <p:tags r:id="rId1"/>
    </p:custDataLst>
    <p:extLst>
      <p:ext uri="{BB962C8B-B14F-4D97-AF65-F5344CB8AC3E}">
        <p14:creationId xmlns:p14="http://schemas.microsoft.com/office/powerpoint/2010/main" val="24734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9"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0-#ppt_w/2"/>
                                          </p:val>
                                        </p:tav>
                                        <p:tav tm="100000">
                                          <p:val>
                                            <p:strVal val="#ppt_x"/>
                                          </p:val>
                                        </p:tav>
                                      </p:tavLst>
                                    </p:anim>
                                    <p:anim calcmode="lin" valueType="num">
                                      <p:cBhvr additive="base">
                                        <p:cTn id="16" dur="75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750" fill="hold"/>
                                        <p:tgtEl>
                                          <p:spTgt spid="21"/>
                                        </p:tgtEl>
                                        <p:attrNameLst>
                                          <p:attrName>ppt_x</p:attrName>
                                        </p:attrNameLst>
                                      </p:cBhvr>
                                      <p:tavLst>
                                        <p:tav tm="0">
                                          <p:val>
                                            <p:strVal val="0-#ppt_w/2"/>
                                          </p:val>
                                        </p:tav>
                                        <p:tav tm="100000">
                                          <p:val>
                                            <p:strVal val="#ppt_x"/>
                                          </p:val>
                                        </p:tav>
                                      </p:tavLst>
                                    </p:anim>
                                    <p:anim calcmode="lin" valueType="num">
                                      <p:cBhvr additive="base">
                                        <p:cTn id="20" dur="75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750" fill="hold"/>
                                        <p:tgtEl>
                                          <p:spTgt spid="48"/>
                                        </p:tgtEl>
                                        <p:attrNameLst>
                                          <p:attrName>ppt_x</p:attrName>
                                        </p:attrNameLst>
                                      </p:cBhvr>
                                      <p:tavLst>
                                        <p:tav tm="0">
                                          <p:val>
                                            <p:strVal val="0-#ppt_w/2"/>
                                          </p:val>
                                        </p:tav>
                                        <p:tav tm="100000">
                                          <p:val>
                                            <p:strVal val="#ppt_x"/>
                                          </p:val>
                                        </p:tav>
                                      </p:tavLst>
                                    </p:anim>
                                    <p:anim calcmode="lin" valueType="num">
                                      <p:cBhvr additive="base">
                                        <p:cTn id="24" dur="750" fill="hold"/>
                                        <p:tgtEl>
                                          <p:spTgt spid="48"/>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750" fill="hold"/>
                                        <p:tgtEl>
                                          <p:spTgt spid="51"/>
                                        </p:tgtEl>
                                        <p:attrNameLst>
                                          <p:attrName>ppt_x</p:attrName>
                                        </p:attrNameLst>
                                      </p:cBhvr>
                                      <p:tavLst>
                                        <p:tav tm="0">
                                          <p:val>
                                            <p:strVal val="0-#ppt_w/2"/>
                                          </p:val>
                                        </p:tav>
                                        <p:tav tm="100000">
                                          <p:val>
                                            <p:strVal val="#ppt_x"/>
                                          </p:val>
                                        </p:tav>
                                      </p:tavLst>
                                    </p:anim>
                                    <p:anim calcmode="lin" valueType="num">
                                      <p:cBhvr additive="base">
                                        <p:cTn id="28" dur="750" fill="hold"/>
                                        <p:tgtEl>
                                          <p:spTgt spid="51"/>
                                        </p:tgtEl>
                                        <p:attrNameLst>
                                          <p:attrName>ppt_y</p:attrName>
                                        </p:attrNameLst>
                                      </p:cBhvr>
                                      <p:tavLst>
                                        <p:tav tm="0">
                                          <p:val>
                                            <p:strVal val="1+#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750" fill="hold"/>
                                        <p:tgtEl>
                                          <p:spTgt spid="52"/>
                                        </p:tgtEl>
                                        <p:attrNameLst>
                                          <p:attrName>ppt_x</p:attrName>
                                        </p:attrNameLst>
                                      </p:cBhvr>
                                      <p:tavLst>
                                        <p:tav tm="0">
                                          <p:val>
                                            <p:strVal val="1+#ppt_w/2"/>
                                          </p:val>
                                        </p:tav>
                                        <p:tav tm="100000">
                                          <p:val>
                                            <p:strVal val="#ppt_x"/>
                                          </p:val>
                                        </p:tav>
                                      </p:tavLst>
                                    </p:anim>
                                    <p:anim calcmode="lin" valueType="num">
                                      <p:cBhvr additive="base">
                                        <p:cTn id="32" dur="750" fill="hold"/>
                                        <p:tgtEl>
                                          <p:spTgt spid="52"/>
                                        </p:tgtEl>
                                        <p:attrNameLst>
                                          <p:attrName>ppt_y</p:attrName>
                                        </p:attrNameLst>
                                      </p:cBhvr>
                                      <p:tavLst>
                                        <p:tav tm="0">
                                          <p:val>
                                            <p:strVal val="0-#ppt_h/2"/>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750" fill="hold"/>
                                        <p:tgtEl>
                                          <p:spTgt spid="54"/>
                                        </p:tgtEl>
                                        <p:attrNameLst>
                                          <p:attrName>ppt_x</p:attrName>
                                        </p:attrNameLst>
                                      </p:cBhvr>
                                      <p:tavLst>
                                        <p:tav tm="0">
                                          <p:val>
                                            <p:strVal val="1+#ppt_w/2"/>
                                          </p:val>
                                        </p:tav>
                                        <p:tav tm="100000">
                                          <p:val>
                                            <p:strVal val="#ppt_x"/>
                                          </p:val>
                                        </p:tav>
                                      </p:tavLst>
                                    </p:anim>
                                    <p:anim calcmode="lin" valueType="num">
                                      <p:cBhvr additive="base">
                                        <p:cTn id="36" dur="750" fill="hold"/>
                                        <p:tgtEl>
                                          <p:spTgt spid="54"/>
                                        </p:tgtEl>
                                        <p:attrNameLst>
                                          <p:attrName>ppt_y</p:attrName>
                                        </p:attrNameLst>
                                      </p:cBhvr>
                                      <p:tavLst>
                                        <p:tav tm="0">
                                          <p:val>
                                            <p:strVal val="#ppt_y"/>
                                          </p:val>
                                        </p:tav>
                                        <p:tav tm="100000">
                                          <p:val>
                                            <p:strVal val="#ppt_y"/>
                                          </p:val>
                                        </p:tav>
                                      </p:tavLst>
                                    </p:anim>
                                  </p:childTnLst>
                                </p:cTn>
                              </p:par>
                              <p:par>
                                <p:cTn id="37" presetID="2" presetClass="entr" presetSubtype="6"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750" fill="hold"/>
                                        <p:tgtEl>
                                          <p:spTgt spid="53"/>
                                        </p:tgtEl>
                                        <p:attrNameLst>
                                          <p:attrName>ppt_x</p:attrName>
                                        </p:attrNameLst>
                                      </p:cBhvr>
                                      <p:tavLst>
                                        <p:tav tm="0">
                                          <p:val>
                                            <p:strVal val="1+#ppt_w/2"/>
                                          </p:val>
                                        </p:tav>
                                        <p:tav tm="100000">
                                          <p:val>
                                            <p:strVal val="#ppt_x"/>
                                          </p:val>
                                        </p:tav>
                                      </p:tavLst>
                                    </p:anim>
                                    <p:anim calcmode="lin" valueType="num">
                                      <p:cBhvr additive="base">
                                        <p:cTn id="40" dur="750" fill="hold"/>
                                        <p:tgtEl>
                                          <p:spTgt spid="53"/>
                                        </p:tgtEl>
                                        <p:attrNameLst>
                                          <p:attrName>ppt_y</p:attrName>
                                        </p:attrNameLst>
                                      </p:cBhvr>
                                      <p:tavLst>
                                        <p:tav tm="0">
                                          <p:val>
                                            <p:strVal val="1+#ppt_h/2"/>
                                          </p:val>
                                        </p:tav>
                                        <p:tav tm="100000">
                                          <p:val>
                                            <p:strVal val="#ppt_y"/>
                                          </p:val>
                                        </p:tav>
                                      </p:tavLst>
                                    </p:anim>
                                  </p:childTnLst>
                                </p:cTn>
                              </p:par>
                              <p:par>
                                <p:cTn id="41" presetID="10" presetClass="entr" presetSubtype="0" fill="hold" grpId="0" nodeType="withEffect">
                                  <p:stCondLst>
                                    <p:cond delay="25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randombar(horizont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randombar(horizont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randombar(horizontal)">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randombar(horizont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randombar(horizontal)">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randombar(horizontal)">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5" grpId="0" animBg="1"/>
      <p:bldP spid="21" grpId="0" animBg="1"/>
      <p:bldP spid="48" grpId="0" animBg="1"/>
      <p:bldP spid="51" grpId="0" animBg="1"/>
      <p:bldP spid="52" grpId="0" animBg="1"/>
      <p:bldP spid="53" grpId="0" animBg="1"/>
      <p:bldP spid="54" grpId="0" animBg="1"/>
      <p:bldP spid="7" grpId="0" animBg="1"/>
      <p:bldP spid="16" grpId="0" animBg="1"/>
      <p:bldP spid="17" grpId="0" animBg="1"/>
      <p:bldP spid="18" grpId="0" animBg="1"/>
      <p:bldP spid="11" grpId="0" animBg="1"/>
      <p:bldP spid="12" grpId="0" animBg="1"/>
      <p:bldP spid="2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5B7A7-4749-409A-7AF9-5EFCB2AF06CE}"/>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1E50D7F7-12CE-E3CB-1423-CE54E4E4ACA9}"/>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p>
        </p:txBody>
      </p:sp>
      <p:sp>
        <p:nvSpPr>
          <p:cNvPr id="13" name="文字方塊 12">
            <a:extLst>
              <a:ext uri="{FF2B5EF4-FFF2-40B4-BE49-F238E27FC236}">
                <a16:creationId xmlns:a16="http://schemas.microsoft.com/office/drawing/2014/main" id="{3E6DC49B-DE04-5D83-925B-A10D8C18E968}"/>
              </a:ext>
            </a:extLst>
          </p:cNvPr>
          <p:cNvSpPr txBox="1"/>
          <p:nvPr/>
        </p:nvSpPr>
        <p:spPr>
          <a:xfrm>
            <a:off x="-2096317" y="5736211"/>
            <a:ext cx="7641885" cy="1499625"/>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2000" sy="102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sp>
        <p:nvSpPr>
          <p:cNvPr id="14" name="文字方塊 13">
            <a:extLst>
              <a:ext uri="{FF2B5EF4-FFF2-40B4-BE49-F238E27FC236}">
                <a16:creationId xmlns:a16="http://schemas.microsoft.com/office/drawing/2014/main" id="{8E2FA4DC-C12F-FD04-9404-1401A63E6B31}"/>
              </a:ext>
            </a:extLst>
          </p:cNvPr>
          <p:cNvSpPr txBox="1"/>
          <p:nvPr/>
        </p:nvSpPr>
        <p:spPr>
          <a:xfrm>
            <a:off x="8892650" y="-9570"/>
            <a:ext cx="4164678" cy="1501681"/>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5000" sy="105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cxnSp>
        <p:nvCxnSpPr>
          <p:cNvPr id="8" name="直線接點 7">
            <a:extLst>
              <a:ext uri="{FF2B5EF4-FFF2-40B4-BE49-F238E27FC236}">
                <a16:creationId xmlns:a16="http://schemas.microsoft.com/office/drawing/2014/main" id="{85BC91C4-E0B6-28F8-769A-00F8078B3420}"/>
              </a:ext>
            </a:extLst>
          </p:cNvPr>
          <p:cNvCxnSpPr>
            <a:cxnSpLocks/>
          </p:cNvCxnSpPr>
          <p:nvPr/>
        </p:nvCxnSpPr>
        <p:spPr>
          <a:xfrm>
            <a:off x="761554" y="825722"/>
            <a:ext cx="0" cy="994611"/>
          </a:xfrm>
          <a:prstGeom prst="line">
            <a:avLst/>
          </a:prstGeom>
          <a:ln w="38100">
            <a:solidFill>
              <a:srgbClr val="20876D"/>
            </a:solidFill>
          </a:ln>
        </p:spPr>
        <p:style>
          <a:lnRef idx="1">
            <a:schemeClr val="accent1"/>
          </a:lnRef>
          <a:fillRef idx="0">
            <a:schemeClr val="accent1"/>
          </a:fillRef>
          <a:effectRef idx="0">
            <a:schemeClr val="accent1"/>
          </a:effectRef>
          <a:fontRef idx="minor">
            <a:schemeClr val="tx1"/>
          </a:fontRef>
        </p:style>
      </p:cxnSp>
      <p:sp>
        <p:nvSpPr>
          <p:cNvPr id="17" name="十字形 16">
            <a:extLst>
              <a:ext uri="{FF2B5EF4-FFF2-40B4-BE49-F238E27FC236}">
                <a16:creationId xmlns:a16="http://schemas.microsoft.com/office/drawing/2014/main" id="{501212AD-F397-0283-20F6-69E69D71CD6D}"/>
              </a:ext>
            </a:extLst>
          </p:cNvPr>
          <p:cNvSpPr/>
          <p:nvPr/>
        </p:nvSpPr>
        <p:spPr>
          <a:xfrm flipH="1">
            <a:off x="11736015" y="5303808"/>
            <a:ext cx="269522" cy="269522"/>
          </a:xfrm>
          <a:prstGeom prst="plus">
            <a:avLst>
              <a:gd name="adj" fmla="val 42646"/>
            </a:avLst>
          </a:prstGeom>
          <a:solidFill>
            <a:srgbClr val="0E5B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pic>
        <p:nvPicPr>
          <p:cNvPr id="53" name="圖形 52" descr="醫藥">
            <a:extLst>
              <a:ext uri="{FF2B5EF4-FFF2-40B4-BE49-F238E27FC236}">
                <a16:creationId xmlns:a16="http://schemas.microsoft.com/office/drawing/2014/main" id="{154F1B28-67CD-E457-6428-F5A1C88E71B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091137" y="5910185"/>
            <a:ext cx="914400" cy="914400"/>
          </a:xfrm>
          <a:prstGeom prst="rect">
            <a:avLst/>
          </a:prstGeom>
        </p:spPr>
      </p:pic>
      <p:grpSp>
        <p:nvGrpSpPr>
          <p:cNvPr id="54" name="群組 53">
            <a:extLst>
              <a:ext uri="{FF2B5EF4-FFF2-40B4-BE49-F238E27FC236}">
                <a16:creationId xmlns:a16="http://schemas.microsoft.com/office/drawing/2014/main" id="{6E1B8986-9AC1-F5C8-2EBF-5345AE0196CC}"/>
              </a:ext>
            </a:extLst>
          </p:cNvPr>
          <p:cNvGrpSpPr/>
          <p:nvPr/>
        </p:nvGrpSpPr>
        <p:grpSpPr>
          <a:xfrm>
            <a:off x="620612" y="2524207"/>
            <a:ext cx="311112" cy="311112"/>
            <a:chOff x="9285316" y="4586316"/>
            <a:chExt cx="311112" cy="311112"/>
          </a:xfrm>
          <a:solidFill>
            <a:srgbClr val="0E5B93">
              <a:alpha val="80000"/>
            </a:srgbClr>
          </a:solidFill>
        </p:grpSpPr>
        <p:sp>
          <p:nvSpPr>
            <p:cNvPr id="55" name="圓形: 空心 54">
              <a:extLst>
                <a:ext uri="{FF2B5EF4-FFF2-40B4-BE49-F238E27FC236}">
                  <a16:creationId xmlns:a16="http://schemas.microsoft.com/office/drawing/2014/main" id="{9DC880D8-4B19-C9A2-C0D8-48AECC643280}"/>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56" name="直線接點 55">
              <a:extLst>
                <a:ext uri="{FF2B5EF4-FFF2-40B4-BE49-F238E27FC236}">
                  <a16:creationId xmlns:a16="http://schemas.microsoft.com/office/drawing/2014/main" id="{64310166-B351-6A79-4240-97E856B9AFD8}"/>
                </a:ext>
              </a:extLst>
            </p:cNvPr>
            <p:cNvCxnSpPr>
              <a:cxnSpLocks/>
            </p:cNvCxnSpPr>
            <p:nvPr/>
          </p:nvCxnSpPr>
          <p:spPr>
            <a:xfrm>
              <a:off x="9315450" y="4741872"/>
              <a:ext cx="241300" cy="0"/>
            </a:xfrm>
            <a:prstGeom prst="line">
              <a:avLst/>
            </a:prstGeom>
            <a:grpFill/>
            <a:ln w="34925">
              <a:solidFill>
                <a:srgbClr val="20876D">
                  <a:alpha val="80000"/>
                </a:srgbClr>
              </a:solidFill>
            </a:ln>
          </p:spPr>
          <p:style>
            <a:lnRef idx="1">
              <a:schemeClr val="accent1"/>
            </a:lnRef>
            <a:fillRef idx="0">
              <a:schemeClr val="accent1"/>
            </a:fillRef>
            <a:effectRef idx="0">
              <a:schemeClr val="accent1"/>
            </a:effectRef>
            <a:fontRef idx="minor">
              <a:schemeClr val="tx1"/>
            </a:fontRef>
          </p:style>
        </p:cxnSp>
      </p:grpSp>
      <p:cxnSp>
        <p:nvCxnSpPr>
          <p:cNvPr id="19" name="直線接點 18">
            <a:extLst>
              <a:ext uri="{FF2B5EF4-FFF2-40B4-BE49-F238E27FC236}">
                <a16:creationId xmlns:a16="http://schemas.microsoft.com/office/drawing/2014/main" id="{49FC2244-6DF9-B077-6FCF-11B7A90756F0}"/>
              </a:ext>
            </a:extLst>
          </p:cNvPr>
          <p:cNvCxnSpPr>
            <a:cxnSpLocks/>
          </p:cNvCxnSpPr>
          <p:nvPr/>
        </p:nvCxnSpPr>
        <p:spPr>
          <a:xfrm>
            <a:off x="776168" y="840336"/>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grpSp>
        <p:nvGrpSpPr>
          <p:cNvPr id="20" name="群組 19">
            <a:extLst>
              <a:ext uri="{FF2B5EF4-FFF2-40B4-BE49-F238E27FC236}">
                <a16:creationId xmlns:a16="http://schemas.microsoft.com/office/drawing/2014/main" id="{8A07170C-B67D-4D58-468B-52FD5FD0E0F1}"/>
              </a:ext>
            </a:extLst>
          </p:cNvPr>
          <p:cNvGrpSpPr/>
          <p:nvPr/>
        </p:nvGrpSpPr>
        <p:grpSpPr>
          <a:xfrm rot="2700000">
            <a:off x="4626504" y="2006084"/>
            <a:ext cx="2938993" cy="2938571"/>
            <a:chOff x="8475498" y="2145800"/>
            <a:chExt cx="3220669" cy="3220207"/>
          </a:xfrm>
          <a:solidFill>
            <a:srgbClr val="0E5B93"/>
          </a:solidFill>
        </p:grpSpPr>
        <p:sp>
          <p:nvSpPr>
            <p:cNvPr id="21" name="Google Shape;801;p37">
              <a:extLst>
                <a:ext uri="{FF2B5EF4-FFF2-40B4-BE49-F238E27FC236}">
                  <a16:creationId xmlns:a16="http://schemas.microsoft.com/office/drawing/2014/main" id="{0E1FB23B-114A-7DDB-F73F-39ECDA9668DC}"/>
                </a:ext>
              </a:extLst>
            </p:cNvPr>
            <p:cNvSpPr>
              <a:spLocks/>
            </p:cNvSpPr>
            <p:nvPr/>
          </p:nvSpPr>
          <p:spPr>
            <a:xfrm>
              <a:off x="8486167" y="2156007"/>
              <a:ext cx="3210000" cy="3210000"/>
            </a:xfrm>
            <a:prstGeom prst="arc">
              <a:avLst>
                <a:gd name="adj1" fmla="val 16200000"/>
                <a:gd name="adj2" fmla="val 16193818"/>
              </a:avLst>
            </a:prstGeom>
            <a:grpFill/>
            <a:ln w="114300" cap="flat" cmpd="sng">
              <a:solidFill>
                <a:srgbClr val="1CB5E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 name="橢圓 21">
              <a:extLst>
                <a:ext uri="{FF2B5EF4-FFF2-40B4-BE49-F238E27FC236}">
                  <a16:creationId xmlns:a16="http://schemas.microsoft.com/office/drawing/2014/main" id="{98CFC3CC-E6AA-4A25-1692-ACD40552AFAF}"/>
                </a:ext>
              </a:extLst>
            </p:cNvPr>
            <p:cNvSpPr>
              <a:spLocks/>
            </p:cNvSpPr>
            <p:nvPr/>
          </p:nvSpPr>
          <p:spPr>
            <a:xfrm rot="18900000">
              <a:off x="8475498" y="2145800"/>
              <a:ext cx="3210000" cy="3210000"/>
            </a:xfrm>
            <a:prstGeom prst="ellipse">
              <a:avLst/>
            </a:prstGeom>
            <a:grpFill/>
            <a:ln>
              <a:solidFill>
                <a:srgbClr val="1CB5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40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AREDs</a:t>
              </a:r>
              <a:r>
                <a:rPr lang="en-US" altLang="zh-TW" sz="5400" dirty="0">
                  <a:solidFill>
                    <a:srgbClr val="FF9933"/>
                  </a:solidFill>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2</a:t>
              </a:r>
              <a:endParaRPr lang="en-US" altLang="zh-TW" sz="4000" dirty="0">
                <a:solidFill>
                  <a:srgbClr val="FF9933"/>
                </a:solidFill>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a:p>
              <a:pPr algn="ctr"/>
              <a:r>
                <a:rPr lang="zh-TW" altLang="en-US" sz="36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rPr>
                <a:t>標準組成</a:t>
              </a:r>
              <a:endParaRPr lang="en-US" altLang="zh-TW" sz="4400" dirty="0">
                <a:effectLst>
                  <a:outerShdw blurRad="88900" dist="63500" dir="2700000" algn="tl" rotWithShape="0">
                    <a:prstClr val="black">
                      <a:alpha val="50000"/>
                    </a:prstClr>
                  </a:outerShdw>
                </a:effectLst>
                <a:latin typeface="Berlin Sans FB Demi" panose="020E0802020502020306" pitchFamily="34" charset="0"/>
                <a:ea typeface="Gen Jyuu Gothic Heavy" panose="020B0702020203020207" pitchFamily="34" charset="-120"/>
                <a:cs typeface="Gen Jyuu Gothic Heavy" panose="020B0702020203020207" pitchFamily="34" charset="-120"/>
              </a:endParaRPr>
            </a:p>
          </p:txBody>
        </p:sp>
      </p:grpSp>
      <p:sp>
        <p:nvSpPr>
          <p:cNvPr id="26" name="文字方塊 25">
            <a:extLst>
              <a:ext uri="{FF2B5EF4-FFF2-40B4-BE49-F238E27FC236}">
                <a16:creationId xmlns:a16="http://schemas.microsoft.com/office/drawing/2014/main" id="{140C44D2-9876-FA1C-E3C8-D77F8576C41F}"/>
              </a:ext>
            </a:extLst>
          </p:cNvPr>
          <p:cNvSpPr txBox="1"/>
          <p:nvPr/>
        </p:nvSpPr>
        <p:spPr>
          <a:xfrm>
            <a:off x="3556113" y="1135339"/>
            <a:ext cx="5613287"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10mg</a:t>
            </a:r>
            <a:r>
              <a:rPr lang="en-US" altLang="zh-TW" sz="28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 Lutein </a:t>
            </a:r>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+ 2mg Zeaxanthin </a:t>
            </a:r>
          </a:p>
        </p:txBody>
      </p:sp>
      <p:sp>
        <p:nvSpPr>
          <p:cNvPr id="27" name="文字方塊 26">
            <a:extLst>
              <a:ext uri="{FF2B5EF4-FFF2-40B4-BE49-F238E27FC236}">
                <a16:creationId xmlns:a16="http://schemas.microsoft.com/office/drawing/2014/main" id="{6ED90A13-83BD-F573-4C83-64F16BCBA0BD}"/>
              </a:ext>
            </a:extLst>
          </p:cNvPr>
          <p:cNvSpPr txBox="1"/>
          <p:nvPr/>
        </p:nvSpPr>
        <p:spPr>
          <a:xfrm>
            <a:off x="7560480" y="2077924"/>
            <a:ext cx="2582511"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500mg Vit C</a:t>
            </a:r>
          </a:p>
        </p:txBody>
      </p:sp>
      <p:sp>
        <p:nvSpPr>
          <p:cNvPr id="28" name="文字方塊 27">
            <a:extLst>
              <a:ext uri="{FF2B5EF4-FFF2-40B4-BE49-F238E27FC236}">
                <a16:creationId xmlns:a16="http://schemas.microsoft.com/office/drawing/2014/main" id="{8EFA4073-102B-24CB-2C68-443237BC5823}"/>
              </a:ext>
            </a:extLst>
          </p:cNvPr>
          <p:cNvSpPr txBox="1"/>
          <p:nvPr/>
        </p:nvSpPr>
        <p:spPr>
          <a:xfrm>
            <a:off x="7947960" y="3204942"/>
            <a:ext cx="6257005"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400 IU Vit E</a:t>
            </a:r>
          </a:p>
        </p:txBody>
      </p:sp>
      <p:sp>
        <p:nvSpPr>
          <p:cNvPr id="29" name="文字方塊 28">
            <a:extLst>
              <a:ext uri="{FF2B5EF4-FFF2-40B4-BE49-F238E27FC236}">
                <a16:creationId xmlns:a16="http://schemas.microsoft.com/office/drawing/2014/main" id="{A631B50E-76C2-71C1-3DAE-4716C34D14D7}"/>
              </a:ext>
            </a:extLst>
          </p:cNvPr>
          <p:cNvSpPr txBox="1"/>
          <p:nvPr/>
        </p:nvSpPr>
        <p:spPr>
          <a:xfrm>
            <a:off x="7560480" y="4491204"/>
            <a:ext cx="5309888" cy="9541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80 or 25 mg Zinc*</a:t>
            </a:r>
            <a:b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br>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 (Zn&gt;40mg</a:t>
            </a:r>
            <a:r>
              <a:rPr lang="zh-TW" altLang="en-US"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需補充銅</a:t>
            </a:r>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p>
        </p:txBody>
      </p:sp>
      <p:sp>
        <p:nvSpPr>
          <p:cNvPr id="34" name="文字方塊 33">
            <a:extLst>
              <a:ext uri="{FF2B5EF4-FFF2-40B4-BE49-F238E27FC236}">
                <a16:creationId xmlns:a16="http://schemas.microsoft.com/office/drawing/2014/main" id="{4A3ACC93-A2B0-D344-A1B3-F7DC7FAE7CD2}"/>
              </a:ext>
            </a:extLst>
          </p:cNvPr>
          <p:cNvSpPr txBox="1"/>
          <p:nvPr/>
        </p:nvSpPr>
        <p:spPr>
          <a:xfrm>
            <a:off x="4853370" y="5169563"/>
            <a:ext cx="2391912"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2 mg Copper</a:t>
            </a:r>
          </a:p>
        </p:txBody>
      </p:sp>
      <p:sp>
        <p:nvSpPr>
          <p:cNvPr id="35" name="文字方塊 34">
            <a:extLst>
              <a:ext uri="{FF2B5EF4-FFF2-40B4-BE49-F238E27FC236}">
                <a16:creationId xmlns:a16="http://schemas.microsoft.com/office/drawing/2014/main" id="{C7C70F25-849A-3635-7F4C-550A9735F1DB}"/>
              </a:ext>
            </a:extLst>
          </p:cNvPr>
          <p:cNvSpPr txBox="1"/>
          <p:nvPr/>
        </p:nvSpPr>
        <p:spPr>
          <a:xfrm>
            <a:off x="1055680" y="2852282"/>
            <a:ext cx="3490066" cy="19641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en-US"/>
            </a:defPPr>
            <a:lvl1pPr>
              <a:defRPr b="1">
                <a:solidFill>
                  <a:schemeClr val="dk1"/>
                </a:solidFill>
                <a:latin typeface="+mj-ea"/>
                <a:ea typeface="+mj-ea"/>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indent="-342900">
              <a:lnSpc>
                <a:spcPct val="150000"/>
              </a:lnSpc>
              <a:buFont typeface="Wingdings" panose="05000000000000000000" pitchFamily="2" charset="2"/>
              <a:buChar char="ü"/>
            </a:pPr>
            <a:r>
              <a:rPr lang="zh-TW" altLang="en-US"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因為含了</a:t>
            </a:r>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Lutein, </a:t>
            </a:r>
            <a:r>
              <a:rPr lang="zh-TW" altLang="en-US"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所以亦有</a:t>
            </a:r>
            <a:r>
              <a:rPr lang="zh-TW" altLang="en-US" sz="28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預防</a:t>
            </a:r>
            <a:r>
              <a:rPr lang="en-US" altLang="zh-TW"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AMD</a:t>
            </a:r>
            <a:r>
              <a:rPr lang="zh-TW" altLang="en-US" sz="28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之功效*。</a:t>
            </a:r>
          </a:p>
        </p:txBody>
      </p:sp>
      <p:sp>
        <p:nvSpPr>
          <p:cNvPr id="2" name="橢圓 1">
            <a:extLst>
              <a:ext uri="{FF2B5EF4-FFF2-40B4-BE49-F238E27FC236}">
                <a16:creationId xmlns:a16="http://schemas.microsoft.com/office/drawing/2014/main" id="{1D6A785F-0371-E0CA-E97E-C7CCAFCE1239}"/>
              </a:ext>
            </a:extLst>
          </p:cNvPr>
          <p:cNvSpPr/>
          <p:nvPr/>
        </p:nvSpPr>
        <p:spPr>
          <a:xfrm>
            <a:off x="3525251" y="1131717"/>
            <a:ext cx="530463" cy="53046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橢圓 2">
            <a:extLst>
              <a:ext uri="{FF2B5EF4-FFF2-40B4-BE49-F238E27FC236}">
                <a16:creationId xmlns:a16="http://schemas.microsoft.com/office/drawing/2014/main" id="{B696A435-7039-587A-462B-9205F1E68BC9}"/>
              </a:ext>
            </a:extLst>
          </p:cNvPr>
          <p:cNvSpPr/>
          <p:nvPr/>
        </p:nvSpPr>
        <p:spPr>
          <a:xfrm>
            <a:off x="5832293" y="1145575"/>
            <a:ext cx="530463" cy="53046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文字方塊 44">
            <a:extLst>
              <a:ext uri="{FF2B5EF4-FFF2-40B4-BE49-F238E27FC236}">
                <a16:creationId xmlns:a16="http://schemas.microsoft.com/office/drawing/2014/main" id="{BEBEB868-6C40-A3C2-A30D-18E72CBF81DA}"/>
              </a:ext>
            </a:extLst>
          </p:cNvPr>
          <p:cNvSpPr txBox="1"/>
          <p:nvPr/>
        </p:nvSpPr>
        <p:spPr>
          <a:xfrm>
            <a:off x="6946483" y="6210272"/>
            <a:ext cx="4442242" cy="646331"/>
          </a:xfrm>
          <a:prstGeom prst="rect">
            <a:avLst/>
          </a:prstGeom>
          <a:noFill/>
        </p:spPr>
        <p:txBody>
          <a:bodyPr wrap="none" rtlCol="0">
            <a:spAutoFit/>
          </a:bodyPr>
          <a:lstStyle/>
          <a:p>
            <a:r>
              <a:rPr lang="en-US" altLang="zh-TW" dirty="0">
                <a:latin typeface="Berlin Sans FB Demi" panose="020E0802020502020306" pitchFamily="34" charset="0"/>
              </a:rPr>
              <a:t>REF</a:t>
            </a:r>
            <a:r>
              <a:rPr lang="zh-TW" altLang="en-US" dirty="0">
                <a:latin typeface="Berlin Sans FB Demi" panose="020E0802020502020306" pitchFamily="34" charset="0"/>
              </a:rPr>
              <a:t> </a:t>
            </a:r>
            <a:r>
              <a:rPr lang="en-US" altLang="zh-TW" dirty="0">
                <a:latin typeface="Berlin Sans FB Demi" panose="020E0802020502020306" pitchFamily="34" charset="0"/>
              </a:rPr>
              <a:t>:</a:t>
            </a:r>
            <a:r>
              <a:rPr lang="zh-TW" altLang="en-US" dirty="0">
                <a:latin typeface="Berlin Sans FB Demi" panose="020E0802020502020306" pitchFamily="34" charset="0"/>
              </a:rPr>
              <a:t> </a:t>
            </a:r>
            <a:r>
              <a:rPr lang="en-US" altLang="zh-TW" dirty="0">
                <a:latin typeface="Berlin Sans FB Demi" panose="020E0802020502020306" pitchFamily="34" charset="0"/>
              </a:rPr>
              <a:t>https://nei.nih.gov/faqs/</a:t>
            </a:r>
          </a:p>
          <a:p>
            <a:r>
              <a:rPr lang="en-US" altLang="zh-TW" dirty="0">
                <a:latin typeface="Berlin Sans FB Demi" panose="020E0802020502020306" pitchFamily="34" charset="0"/>
              </a:rPr>
              <a:t>macular-degeneration-areds-and-areds2</a:t>
            </a:r>
            <a:endParaRPr lang="zh-TW" altLang="en-US" dirty="0">
              <a:latin typeface="Berlin Sans FB Demi" panose="020E0802020502020306" pitchFamily="34" charset="0"/>
            </a:endParaRPr>
          </a:p>
        </p:txBody>
      </p:sp>
    </p:spTree>
    <p:custDataLst>
      <p:tags r:id="rId1"/>
    </p:custDataLst>
    <p:extLst>
      <p:ext uri="{BB962C8B-B14F-4D97-AF65-F5344CB8AC3E}">
        <p14:creationId xmlns:p14="http://schemas.microsoft.com/office/powerpoint/2010/main" val="115541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1000"/>
                                        <p:tgtEl>
                                          <p:spTgt spid="35"/>
                                        </p:tgtEl>
                                      </p:cBhvr>
                                    </p:animEffect>
                                    <p:anim calcmode="lin" valueType="num">
                                      <p:cBhvr>
                                        <p:cTn id="47" dur="1000" fill="hold"/>
                                        <p:tgtEl>
                                          <p:spTgt spid="35"/>
                                        </p:tgtEl>
                                        <p:attrNameLst>
                                          <p:attrName>ppt_x</p:attrName>
                                        </p:attrNameLst>
                                      </p:cBhvr>
                                      <p:tavLst>
                                        <p:tav tm="0">
                                          <p:val>
                                            <p:strVal val="#ppt_x"/>
                                          </p:val>
                                        </p:tav>
                                        <p:tav tm="100000">
                                          <p:val>
                                            <p:strVal val="#ppt_x"/>
                                          </p:val>
                                        </p:tav>
                                      </p:tavLst>
                                    </p:anim>
                                    <p:anim calcmode="lin" valueType="num">
                                      <p:cBhvr>
                                        <p:cTn id="4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heel(1)">
                                      <p:cBhvr>
                                        <p:cTn id="53" dur="2000"/>
                                        <p:tgtEl>
                                          <p:spTgt spid="2"/>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heel(1)">
                                      <p:cBhvr>
                                        <p:cTn id="5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4" grpId="0"/>
      <p:bldP spid="35" grpId="0"/>
      <p:bldP spid="2" grpId="0" animBg="1"/>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C4030-9AC1-71D5-3B55-07979D06C86D}"/>
            </a:ext>
          </a:extLst>
        </p:cNvPr>
        <p:cNvGrpSpPr/>
        <p:nvPr/>
      </p:nvGrpSpPr>
      <p:grpSpPr>
        <a:xfrm>
          <a:off x="0" y="0"/>
          <a:ext cx="0" cy="0"/>
          <a:chOff x="0" y="0"/>
          <a:chExt cx="0" cy="0"/>
        </a:xfrm>
      </p:grpSpPr>
      <p:sp>
        <p:nvSpPr>
          <p:cNvPr id="21" name="矩形 20">
            <a:extLst>
              <a:ext uri="{FF2B5EF4-FFF2-40B4-BE49-F238E27FC236}">
                <a16:creationId xmlns:a16="http://schemas.microsoft.com/office/drawing/2014/main" id="{9115E849-A777-339F-FFF4-08864419922D}"/>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十字形 26">
            <a:extLst>
              <a:ext uri="{FF2B5EF4-FFF2-40B4-BE49-F238E27FC236}">
                <a16:creationId xmlns:a16="http://schemas.microsoft.com/office/drawing/2014/main" id="{BE5DDAA7-7B86-DE3C-CD4B-77ADE4EB36AE}"/>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650D4B0B-7B82-B711-7DDC-F8AD296B9BC0}"/>
              </a:ext>
            </a:extLst>
          </p:cNvPr>
          <p:cNvGrpSpPr/>
          <p:nvPr/>
        </p:nvGrpSpPr>
        <p:grpSpPr>
          <a:xfrm>
            <a:off x="11608769" y="101191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2ABF6AB6-1582-DB0F-A2E2-C0AEC2BBCA92}"/>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0907D426-8957-5957-8086-69CA3D0D3A80}"/>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6EF616CD-5EAB-9CA6-4E33-5584184C5556}"/>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387B4D93-449E-8938-49F3-E2BA43FE4EC9}"/>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5E126E24-47D9-A18A-246C-3EE00585CAF7}"/>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 name="群組 2">
            <a:extLst>
              <a:ext uri="{FF2B5EF4-FFF2-40B4-BE49-F238E27FC236}">
                <a16:creationId xmlns:a16="http://schemas.microsoft.com/office/drawing/2014/main" id="{CBFA5A88-397A-4D4A-A8B8-8F23CDAB38DC}"/>
              </a:ext>
            </a:extLst>
          </p:cNvPr>
          <p:cNvGrpSpPr/>
          <p:nvPr/>
        </p:nvGrpSpPr>
        <p:grpSpPr>
          <a:xfrm>
            <a:off x="-1909302" y="4725264"/>
            <a:ext cx="16010604" cy="3361512"/>
            <a:chOff x="-1234736" y="4725264"/>
            <a:chExt cx="16010604" cy="3361512"/>
          </a:xfrm>
        </p:grpSpPr>
        <p:grpSp>
          <p:nvGrpSpPr>
            <p:cNvPr id="36" name="群組 35">
              <a:extLst>
                <a:ext uri="{FF2B5EF4-FFF2-40B4-BE49-F238E27FC236}">
                  <a16:creationId xmlns:a16="http://schemas.microsoft.com/office/drawing/2014/main" id="{8B5698AD-9B57-89AA-0FCB-CF9A778E4E0C}"/>
                </a:ext>
              </a:extLst>
            </p:cNvPr>
            <p:cNvGrpSpPr>
              <a:grpSpLocks/>
            </p:cNvGrpSpPr>
            <p:nvPr/>
          </p:nvGrpSpPr>
          <p:grpSpPr>
            <a:xfrm>
              <a:off x="-1234736" y="4725264"/>
              <a:ext cx="3356010" cy="3361512"/>
              <a:chOff x="9183091" y="4475589"/>
              <a:chExt cx="2103005" cy="2103005"/>
            </a:xfrm>
            <a:solidFill>
              <a:srgbClr val="0E5B93">
                <a:alpha val="50000"/>
              </a:srgbClr>
            </a:solidFill>
          </p:grpSpPr>
          <p:grpSp>
            <p:nvGrpSpPr>
              <p:cNvPr id="37" name="群組 36">
                <a:extLst>
                  <a:ext uri="{FF2B5EF4-FFF2-40B4-BE49-F238E27FC236}">
                    <a16:creationId xmlns:a16="http://schemas.microsoft.com/office/drawing/2014/main" id="{708069D9-5C21-B117-E2E2-275ED3F9A799}"/>
                  </a:ext>
                </a:extLst>
              </p:cNvPr>
              <p:cNvGrpSpPr/>
              <p:nvPr/>
            </p:nvGrpSpPr>
            <p:grpSpPr>
              <a:xfrm rot="2700000">
                <a:off x="9183091" y="4475589"/>
                <a:ext cx="2103005" cy="2103005"/>
                <a:chOff x="9285315" y="4586316"/>
                <a:chExt cx="311112" cy="311112"/>
              </a:xfrm>
              <a:grpFill/>
            </p:grpSpPr>
            <p:sp>
              <p:nvSpPr>
                <p:cNvPr id="40" name="圓形: 空心 39">
                  <a:extLst>
                    <a:ext uri="{FF2B5EF4-FFF2-40B4-BE49-F238E27FC236}">
                      <a16:creationId xmlns:a16="http://schemas.microsoft.com/office/drawing/2014/main" id="{9BA35DFF-D88A-B714-A659-29D838E9A3B7}"/>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1" name="直線接點 40">
                  <a:extLst>
                    <a:ext uri="{FF2B5EF4-FFF2-40B4-BE49-F238E27FC236}">
                      <a16:creationId xmlns:a16="http://schemas.microsoft.com/office/drawing/2014/main" id="{202AA9C5-2DB7-930B-A256-39B362F98919}"/>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38" name="文字方塊 37">
                <a:extLst>
                  <a:ext uri="{FF2B5EF4-FFF2-40B4-BE49-F238E27FC236}">
                    <a16:creationId xmlns:a16="http://schemas.microsoft.com/office/drawing/2014/main" id="{5A8044FF-55B0-6979-8C7E-EA0DB158BFFD}"/>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39" name="文字方塊 38">
                <a:extLst>
                  <a:ext uri="{FF2B5EF4-FFF2-40B4-BE49-F238E27FC236}">
                    <a16:creationId xmlns:a16="http://schemas.microsoft.com/office/drawing/2014/main" id="{BFE8AB4E-88B1-8691-7D4E-300C164766E0}"/>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42" name="群組 41">
              <a:extLst>
                <a:ext uri="{FF2B5EF4-FFF2-40B4-BE49-F238E27FC236}">
                  <a16:creationId xmlns:a16="http://schemas.microsoft.com/office/drawing/2014/main" id="{F0C37D93-36E0-8813-BCE9-DA0FE50AF780}"/>
                </a:ext>
              </a:extLst>
            </p:cNvPr>
            <p:cNvGrpSpPr>
              <a:grpSpLocks/>
            </p:cNvGrpSpPr>
            <p:nvPr/>
          </p:nvGrpSpPr>
          <p:grpSpPr>
            <a:xfrm>
              <a:off x="2092012" y="5803196"/>
              <a:ext cx="1899121" cy="1902235"/>
              <a:chOff x="9183091" y="4475589"/>
              <a:chExt cx="2103005" cy="2103005"/>
            </a:xfrm>
            <a:solidFill>
              <a:srgbClr val="0E5B93">
                <a:alpha val="50000"/>
              </a:srgbClr>
            </a:solidFill>
          </p:grpSpPr>
          <p:grpSp>
            <p:nvGrpSpPr>
              <p:cNvPr id="43" name="群組 42">
                <a:extLst>
                  <a:ext uri="{FF2B5EF4-FFF2-40B4-BE49-F238E27FC236}">
                    <a16:creationId xmlns:a16="http://schemas.microsoft.com/office/drawing/2014/main" id="{E0761CB8-C984-9727-1667-7722E35D2453}"/>
                  </a:ext>
                </a:extLst>
              </p:cNvPr>
              <p:cNvGrpSpPr/>
              <p:nvPr/>
            </p:nvGrpSpPr>
            <p:grpSpPr>
              <a:xfrm rot="2700000">
                <a:off x="9183091" y="4475589"/>
                <a:ext cx="2103005" cy="2103005"/>
                <a:chOff x="9285315" y="4586316"/>
                <a:chExt cx="311112" cy="311112"/>
              </a:xfrm>
              <a:grpFill/>
            </p:grpSpPr>
            <p:sp>
              <p:nvSpPr>
                <p:cNvPr id="46" name="圓形: 空心 45">
                  <a:extLst>
                    <a:ext uri="{FF2B5EF4-FFF2-40B4-BE49-F238E27FC236}">
                      <a16:creationId xmlns:a16="http://schemas.microsoft.com/office/drawing/2014/main" id="{57E41A9D-5C9C-5D5E-D755-BA14D0E7AF2C}"/>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47" name="直線接點 46">
                  <a:extLst>
                    <a:ext uri="{FF2B5EF4-FFF2-40B4-BE49-F238E27FC236}">
                      <a16:creationId xmlns:a16="http://schemas.microsoft.com/office/drawing/2014/main" id="{B652A200-EC83-94A8-5056-569459382EB4}"/>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44" name="文字方塊 43">
                <a:extLst>
                  <a:ext uri="{FF2B5EF4-FFF2-40B4-BE49-F238E27FC236}">
                    <a16:creationId xmlns:a16="http://schemas.microsoft.com/office/drawing/2014/main" id="{4213F416-94A5-1681-820D-8FF450D3E561}"/>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45" name="文字方塊 44">
                <a:extLst>
                  <a:ext uri="{FF2B5EF4-FFF2-40B4-BE49-F238E27FC236}">
                    <a16:creationId xmlns:a16="http://schemas.microsoft.com/office/drawing/2014/main" id="{0AB0F890-DA65-F2E1-760F-83AAC6D3280B}"/>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60" name="群組 59">
              <a:extLst>
                <a:ext uri="{FF2B5EF4-FFF2-40B4-BE49-F238E27FC236}">
                  <a16:creationId xmlns:a16="http://schemas.microsoft.com/office/drawing/2014/main" id="{FDB5AE57-B40F-A691-3265-D99106274908}"/>
                </a:ext>
              </a:extLst>
            </p:cNvPr>
            <p:cNvGrpSpPr>
              <a:grpSpLocks/>
            </p:cNvGrpSpPr>
            <p:nvPr/>
          </p:nvGrpSpPr>
          <p:grpSpPr>
            <a:xfrm>
              <a:off x="11419858" y="4725264"/>
              <a:ext cx="3356010" cy="3361512"/>
              <a:chOff x="9183091" y="4475589"/>
              <a:chExt cx="2103005" cy="2103005"/>
            </a:xfrm>
            <a:solidFill>
              <a:srgbClr val="0E5B93">
                <a:alpha val="50000"/>
              </a:srgbClr>
            </a:solidFill>
          </p:grpSpPr>
          <p:grpSp>
            <p:nvGrpSpPr>
              <p:cNvPr id="61" name="群組 60">
                <a:extLst>
                  <a:ext uri="{FF2B5EF4-FFF2-40B4-BE49-F238E27FC236}">
                    <a16:creationId xmlns:a16="http://schemas.microsoft.com/office/drawing/2014/main" id="{F4A9911F-D266-87F1-18BB-35C0EB77DE19}"/>
                  </a:ext>
                </a:extLst>
              </p:cNvPr>
              <p:cNvGrpSpPr/>
              <p:nvPr/>
            </p:nvGrpSpPr>
            <p:grpSpPr>
              <a:xfrm rot="2700000">
                <a:off x="9183091" y="4475589"/>
                <a:ext cx="2103005" cy="2103005"/>
                <a:chOff x="9285315" y="4586316"/>
                <a:chExt cx="311112" cy="311112"/>
              </a:xfrm>
              <a:grpFill/>
            </p:grpSpPr>
            <p:sp>
              <p:nvSpPr>
                <p:cNvPr id="64" name="圓形: 空心 63">
                  <a:extLst>
                    <a:ext uri="{FF2B5EF4-FFF2-40B4-BE49-F238E27FC236}">
                      <a16:creationId xmlns:a16="http://schemas.microsoft.com/office/drawing/2014/main" id="{B15ACAFD-4180-60E6-C03B-74C0168E56F1}"/>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65" name="直線接點 64">
                  <a:extLst>
                    <a:ext uri="{FF2B5EF4-FFF2-40B4-BE49-F238E27FC236}">
                      <a16:creationId xmlns:a16="http://schemas.microsoft.com/office/drawing/2014/main" id="{42D86CD7-4CDA-E82F-0DB2-DCB5862B4414}"/>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2" name="文字方塊 61">
                <a:extLst>
                  <a:ext uri="{FF2B5EF4-FFF2-40B4-BE49-F238E27FC236}">
                    <a16:creationId xmlns:a16="http://schemas.microsoft.com/office/drawing/2014/main" id="{C3B82091-AC8E-B1D5-BAC5-119D5FFBCA9F}"/>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3" name="文字方塊 62">
                <a:extLst>
                  <a:ext uri="{FF2B5EF4-FFF2-40B4-BE49-F238E27FC236}">
                    <a16:creationId xmlns:a16="http://schemas.microsoft.com/office/drawing/2014/main" id="{213EAD61-5F52-1BDD-EC5E-5BB85F8EE04E}"/>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66" name="群組 65">
              <a:extLst>
                <a:ext uri="{FF2B5EF4-FFF2-40B4-BE49-F238E27FC236}">
                  <a16:creationId xmlns:a16="http://schemas.microsoft.com/office/drawing/2014/main" id="{368FDD03-0C5E-5C26-9134-377BA250651E}"/>
                </a:ext>
              </a:extLst>
            </p:cNvPr>
            <p:cNvGrpSpPr>
              <a:grpSpLocks/>
            </p:cNvGrpSpPr>
            <p:nvPr/>
          </p:nvGrpSpPr>
          <p:grpSpPr>
            <a:xfrm>
              <a:off x="9536533" y="5743181"/>
              <a:ext cx="1899121" cy="1902235"/>
              <a:chOff x="9183091" y="4475589"/>
              <a:chExt cx="2103005" cy="2103005"/>
            </a:xfrm>
            <a:solidFill>
              <a:srgbClr val="0E5B93">
                <a:alpha val="50000"/>
              </a:srgbClr>
            </a:solidFill>
          </p:grpSpPr>
          <p:grpSp>
            <p:nvGrpSpPr>
              <p:cNvPr id="67" name="群組 66">
                <a:extLst>
                  <a:ext uri="{FF2B5EF4-FFF2-40B4-BE49-F238E27FC236}">
                    <a16:creationId xmlns:a16="http://schemas.microsoft.com/office/drawing/2014/main" id="{2F0B56FA-0B61-65EC-B4F5-0FC14887DB75}"/>
                  </a:ext>
                </a:extLst>
              </p:cNvPr>
              <p:cNvGrpSpPr/>
              <p:nvPr/>
            </p:nvGrpSpPr>
            <p:grpSpPr>
              <a:xfrm rot="2700000">
                <a:off x="9183091" y="4475589"/>
                <a:ext cx="2103005" cy="2103005"/>
                <a:chOff x="9285315" y="4586316"/>
                <a:chExt cx="311112" cy="311112"/>
              </a:xfrm>
              <a:grpFill/>
            </p:grpSpPr>
            <p:sp>
              <p:nvSpPr>
                <p:cNvPr id="70" name="圓形: 空心 69">
                  <a:extLst>
                    <a:ext uri="{FF2B5EF4-FFF2-40B4-BE49-F238E27FC236}">
                      <a16:creationId xmlns:a16="http://schemas.microsoft.com/office/drawing/2014/main" id="{7CC17838-7C6E-F826-13E8-8952A871A44E}"/>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71" name="直線接點 70">
                  <a:extLst>
                    <a:ext uri="{FF2B5EF4-FFF2-40B4-BE49-F238E27FC236}">
                      <a16:creationId xmlns:a16="http://schemas.microsoft.com/office/drawing/2014/main" id="{A4A96901-B944-B316-416A-B008AB8893D8}"/>
                    </a:ext>
                  </a:extLst>
                </p:cNvPr>
                <p:cNvCxnSpPr>
                  <a:cxnSpLocks/>
                </p:cNvCxnSpPr>
                <p:nvPr/>
              </p:nvCxnSpPr>
              <p:spPr>
                <a:xfrm>
                  <a:off x="9312079" y="4751514"/>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8" name="文字方塊 67">
                <a:extLst>
                  <a:ext uri="{FF2B5EF4-FFF2-40B4-BE49-F238E27FC236}">
                    <a16:creationId xmlns:a16="http://schemas.microsoft.com/office/drawing/2014/main" id="{41B5036C-BA90-67EF-6C1A-4B07E0BE915A}"/>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69" name="文字方塊 68">
                <a:extLst>
                  <a:ext uri="{FF2B5EF4-FFF2-40B4-BE49-F238E27FC236}">
                    <a16:creationId xmlns:a16="http://schemas.microsoft.com/office/drawing/2014/main" id="{604A4396-7533-180F-8495-E67ECE3D6A6B}"/>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sp>
        <p:nvSpPr>
          <p:cNvPr id="5" name="橢圓 4">
            <a:extLst>
              <a:ext uri="{FF2B5EF4-FFF2-40B4-BE49-F238E27FC236}">
                <a16:creationId xmlns:a16="http://schemas.microsoft.com/office/drawing/2014/main" id="{18C71BCB-9D07-9092-3A2E-663A7D1244AC}"/>
              </a:ext>
            </a:extLst>
          </p:cNvPr>
          <p:cNvSpPr/>
          <p:nvPr/>
        </p:nvSpPr>
        <p:spPr>
          <a:xfrm>
            <a:off x="5574539" y="2897969"/>
            <a:ext cx="1042921" cy="1042921"/>
          </a:xfrm>
          <a:prstGeom prst="ellipse">
            <a:avLst/>
          </a:prstGeom>
          <a:solidFill>
            <a:schemeClr val="bg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6" name="直線接點 75">
            <a:extLst>
              <a:ext uri="{FF2B5EF4-FFF2-40B4-BE49-F238E27FC236}">
                <a16:creationId xmlns:a16="http://schemas.microsoft.com/office/drawing/2014/main" id="{3EBC4698-46CD-2859-A1EE-58C259013F83}"/>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77" name="標題 3">
            <a:extLst>
              <a:ext uri="{FF2B5EF4-FFF2-40B4-BE49-F238E27FC236}">
                <a16:creationId xmlns:a16="http://schemas.microsoft.com/office/drawing/2014/main" id="{36B9840A-887F-E9D3-57A3-1811A5F61AE8}"/>
              </a:ext>
            </a:extLst>
          </p:cNvPr>
          <p:cNvSpPr txBox="1">
            <a:spLocks/>
          </p:cNvSpPr>
          <p:nvPr/>
        </p:nvSpPr>
        <p:spPr>
          <a:xfrm>
            <a:off x="766763" y="815982"/>
            <a:ext cx="6981924" cy="82391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da-DK" altLang="zh-TW"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AREDS</a:t>
            </a:r>
            <a:r>
              <a:rPr lang="zh-TW" altLang="da-DK"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小小表格整理</a:t>
            </a:r>
            <a:endPar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aphicFrame>
        <p:nvGraphicFramePr>
          <p:cNvPr id="2" name="內容版面配置區 4">
            <a:extLst>
              <a:ext uri="{FF2B5EF4-FFF2-40B4-BE49-F238E27FC236}">
                <a16:creationId xmlns:a16="http://schemas.microsoft.com/office/drawing/2014/main" id="{C4C2B37C-8571-98BD-D3FE-E028D8A9FE6E}"/>
              </a:ext>
            </a:extLst>
          </p:cNvPr>
          <p:cNvGraphicFramePr>
            <a:graphicFrameLocks/>
          </p:cNvGraphicFramePr>
          <p:nvPr/>
        </p:nvGraphicFramePr>
        <p:xfrm>
          <a:off x="885075" y="1989333"/>
          <a:ext cx="10421850" cy="3459097"/>
        </p:xfrm>
        <a:graphic>
          <a:graphicData uri="http://schemas.openxmlformats.org/drawingml/2006/table">
            <a:tbl>
              <a:tblPr firstRow="1" bandRow="1">
                <a:tableStyleId>{F5AB1C69-6EDB-4FF4-983F-18BD219EF322}</a:tableStyleId>
              </a:tblPr>
              <a:tblGrid>
                <a:gridCol w="1723675">
                  <a:extLst>
                    <a:ext uri="{9D8B030D-6E8A-4147-A177-3AD203B41FA5}">
                      <a16:colId xmlns:a16="http://schemas.microsoft.com/office/drawing/2014/main" val="589666971"/>
                    </a:ext>
                  </a:extLst>
                </a:gridCol>
                <a:gridCol w="1866450">
                  <a:extLst>
                    <a:ext uri="{9D8B030D-6E8A-4147-A177-3AD203B41FA5}">
                      <a16:colId xmlns:a16="http://schemas.microsoft.com/office/drawing/2014/main" val="3975836012"/>
                    </a:ext>
                  </a:extLst>
                </a:gridCol>
                <a:gridCol w="1975944">
                  <a:extLst>
                    <a:ext uri="{9D8B030D-6E8A-4147-A177-3AD203B41FA5}">
                      <a16:colId xmlns:a16="http://schemas.microsoft.com/office/drawing/2014/main" val="2133062892"/>
                    </a:ext>
                  </a:extLst>
                </a:gridCol>
                <a:gridCol w="2501462">
                  <a:extLst>
                    <a:ext uri="{9D8B030D-6E8A-4147-A177-3AD203B41FA5}">
                      <a16:colId xmlns:a16="http://schemas.microsoft.com/office/drawing/2014/main" val="1645877003"/>
                    </a:ext>
                  </a:extLst>
                </a:gridCol>
                <a:gridCol w="2354319">
                  <a:extLst>
                    <a:ext uri="{9D8B030D-6E8A-4147-A177-3AD203B41FA5}">
                      <a16:colId xmlns:a16="http://schemas.microsoft.com/office/drawing/2014/main" val="3282177271"/>
                    </a:ext>
                  </a:extLst>
                </a:gridCol>
              </a:tblGrid>
              <a:tr h="604345">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000046"/>
                    </a:solidFill>
                  </a:tcPr>
                </a:tc>
                <a:tc>
                  <a:txBody>
                    <a:bodyPr/>
                    <a:lstStyle/>
                    <a:p>
                      <a:pPr algn="ctr"/>
                      <a:r>
                        <a:rPr lang="zh-TW" altLang="en-US" sz="2000" dirty="0">
                          <a:latin typeface="Berlin Sans FB Demi" panose="020E0802020502020306" pitchFamily="34" charset="0"/>
                          <a:ea typeface="Gen Jyuu Gothic Bold" panose="020B0602020203020207" pitchFamily="34" charset="-120"/>
                          <a:cs typeface="Gen Jyuu Gothic Bold" panose="020B0602020203020207" pitchFamily="34" charset="-120"/>
                        </a:rPr>
                        <a:t>減緩</a:t>
                      </a:r>
                      <a:r>
                        <a:rPr lang="en-US" altLang="zh-TW" sz="2000" dirty="0">
                          <a:latin typeface="Berlin Sans FB Demi" panose="020E0802020502020306" pitchFamily="34" charset="0"/>
                          <a:ea typeface="Gen Jyuu Gothic Bold" panose="020B0602020203020207" pitchFamily="34" charset="-120"/>
                          <a:cs typeface="Gen Jyuu Gothic Bold" panose="020B0602020203020207" pitchFamily="34" charset="-120"/>
                        </a:rPr>
                        <a:t>AMD</a:t>
                      </a:r>
                      <a:r>
                        <a:rPr lang="zh-TW" altLang="en-US" sz="2000" dirty="0">
                          <a:latin typeface="Berlin Sans FB Demi" panose="020E0802020502020306" pitchFamily="34" charset="0"/>
                          <a:ea typeface="Gen Jyuu Gothic Bold" panose="020B0602020203020207" pitchFamily="34" charset="-120"/>
                          <a:cs typeface="Gen Jyuu Gothic Bold" panose="020B0602020203020207" pitchFamily="34" charset="-120"/>
                        </a:rPr>
                        <a:t>惡化</a:t>
                      </a:r>
                    </a:p>
                  </a:txBody>
                  <a:tcPr>
                    <a:solidFill>
                      <a:srgbClr val="000046"/>
                    </a:solidFill>
                  </a:tcPr>
                </a:tc>
                <a:tc>
                  <a:txBody>
                    <a:bodyPr/>
                    <a:lstStyle/>
                    <a:p>
                      <a:pPr algn="ctr"/>
                      <a:r>
                        <a:rPr lang="zh-TW" altLang="en-US" sz="2000" dirty="0">
                          <a:latin typeface="Berlin Sans FB Demi" panose="020E0802020502020306" pitchFamily="34" charset="0"/>
                          <a:ea typeface="Gen Jyuu Gothic Bold" panose="020B0602020203020207" pitchFamily="34" charset="-120"/>
                          <a:cs typeface="Gen Jyuu Gothic Bold" panose="020B0602020203020207" pitchFamily="34" charset="-120"/>
                        </a:rPr>
                        <a:t>預防</a:t>
                      </a:r>
                      <a:r>
                        <a:rPr lang="en-US" altLang="zh-TW" sz="2000" dirty="0">
                          <a:latin typeface="Berlin Sans FB Demi" panose="020E0802020502020306" pitchFamily="34" charset="0"/>
                          <a:ea typeface="Gen Jyuu Gothic Bold" panose="020B0602020203020207" pitchFamily="34" charset="-120"/>
                          <a:cs typeface="Gen Jyuu Gothic Bold" panose="020B0602020203020207" pitchFamily="34" charset="-120"/>
                        </a:rPr>
                        <a:t>AMD</a:t>
                      </a:r>
                      <a:r>
                        <a:rPr lang="zh-TW" altLang="en-US" sz="2000" dirty="0">
                          <a:latin typeface="Berlin Sans FB Demi" panose="020E0802020502020306" pitchFamily="34" charset="0"/>
                          <a:ea typeface="Gen Jyuu Gothic Bold" panose="020B0602020203020207" pitchFamily="34" charset="-120"/>
                          <a:cs typeface="Gen Jyuu Gothic Bold" panose="020B0602020203020207" pitchFamily="34" charset="-120"/>
                        </a:rPr>
                        <a:t>發生</a:t>
                      </a:r>
                    </a:p>
                  </a:txBody>
                  <a:tcPr>
                    <a:solidFill>
                      <a:srgbClr val="000046"/>
                    </a:solidFill>
                  </a:tcPr>
                </a:tc>
                <a:tc>
                  <a:txBody>
                    <a:bodyPr/>
                    <a:lstStyle/>
                    <a:p>
                      <a:pPr algn="ctr"/>
                      <a:r>
                        <a:rPr lang="zh-TW" altLang="en-US" sz="2000" dirty="0">
                          <a:latin typeface="Berlin Sans FB Demi" panose="020E0802020502020306" pitchFamily="34" charset="0"/>
                          <a:ea typeface="Gen Jyuu Gothic Bold" panose="020B0602020203020207" pitchFamily="34" charset="-120"/>
                          <a:cs typeface="Gen Jyuu Gothic Bold" panose="020B0602020203020207" pitchFamily="34" charset="-120"/>
                        </a:rPr>
                        <a:t>改善夜盲、輕微乾眼</a:t>
                      </a:r>
                    </a:p>
                  </a:txBody>
                  <a:tcPr>
                    <a:solidFill>
                      <a:srgbClr val="000046"/>
                    </a:solidFill>
                  </a:tcPr>
                </a:tc>
                <a:tc>
                  <a:txBody>
                    <a:bodyPr/>
                    <a:lstStyle/>
                    <a:p>
                      <a:pPr algn="ctr"/>
                      <a:r>
                        <a:rPr lang="zh-TW" altLang="en-US" sz="2000" dirty="0">
                          <a:latin typeface="Berlin Sans FB Demi" panose="020E0802020502020306" pitchFamily="34" charset="0"/>
                          <a:ea typeface="Gen Jyuu Gothic Bold" panose="020B0602020203020207" pitchFamily="34" charset="-120"/>
                          <a:cs typeface="Gen Jyuu Gothic Bold" panose="020B0602020203020207" pitchFamily="34" charset="-120"/>
                        </a:rPr>
                        <a:t>吸菸患者可否使用</a:t>
                      </a:r>
                    </a:p>
                  </a:txBody>
                  <a:tcPr>
                    <a:solidFill>
                      <a:srgbClr val="000046"/>
                    </a:solidFill>
                  </a:tcPr>
                </a:tc>
                <a:extLst>
                  <a:ext uri="{0D108BD9-81ED-4DB2-BD59-A6C34878D82A}">
                    <a16:rowId xmlns:a16="http://schemas.microsoft.com/office/drawing/2014/main" val="4123370608"/>
                  </a:ext>
                </a:extLst>
              </a:tr>
              <a:tr h="912489">
                <a:tc>
                  <a:txBody>
                    <a:bodyPr/>
                    <a:lstStyle/>
                    <a:p>
                      <a:r>
                        <a:rPr lang="en-US" altLang="zh-TW" sz="2400" dirty="0">
                          <a:solidFill>
                            <a:schemeClr val="bg1"/>
                          </a:solidFill>
                          <a:latin typeface="Berlin Sans FB Demi" panose="020E0802020502020306" pitchFamily="34" charset="0"/>
                          <a:ea typeface="Gen Jyuu Gothic Bold" panose="020B0602020203020207" pitchFamily="34" charset="-120"/>
                          <a:cs typeface="Gen Jyuu Gothic Bold" panose="020B0602020203020207" pitchFamily="34" charset="-120"/>
                        </a:rPr>
                        <a:t>Lutein Only</a:t>
                      </a:r>
                    </a:p>
                    <a:p>
                      <a:r>
                        <a:rPr lang="zh-TW" altLang="en-US" sz="2400" dirty="0">
                          <a:solidFill>
                            <a:schemeClr val="bg1"/>
                          </a:solidFill>
                          <a:latin typeface="Berlin Sans FB Demi" panose="020E0802020502020306" pitchFamily="34" charset="0"/>
                          <a:ea typeface="Gen Jyuu Gothic Bold" panose="020B0602020203020207" pitchFamily="34" charset="-120"/>
                          <a:cs typeface="Gen Jyuu Gothic Bold" panose="020B0602020203020207" pitchFamily="34" charset="-120"/>
                        </a:rPr>
                        <a:t>僅葉黃素</a:t>
                      </a:r>
                    </a:p>
                  </a:txBody>
                  <a:tcPr>
                    <a:solidFill>
                      <a:srgbClr val="0070C0"/>
                    </a:solidFill>
                  </a:tcPr>
                </a:tc>
                <a:tc>
                  <a:txBody>
                    <a:bodyPr/>
                    <a:lstStyle/>
                    <a:p>
                      <a:pPr algn="ctr"/>
                      <a:r>
                        <a:rPr lang="en-US" altLang="zh-TW" sz="3200" dirty="0">
                          <a:latin typeface="Berlin Sans FB Demi" panose="020E0802020502020306" pitchFamily="34" charset="0"/>
                          <a:ea typeface="Gen Jyuu Gothic Bold" panose="020B0602020203020207" pitchFamily="34" charset="-120"/>
                          <a:cs typeface="Gen Jyuu Gothic Bold" panose="020B0602020203020207" pitchFamily="34" charset="-120"/>
                        </a:rPr>
                        <a:t>X</a:t>
                      </a:r>
                      <a:endParaRPr lang="zh-TW" altLang="en-US" sz="32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0070C0"/>
                    </a:solidFill>
                  </a:tcPr>
                </a:tc>
                <a:tc>
                  <a:txBody>
                    <a:bodyPr/>
                    <a:lstStyle/>
                    <a:p>
                      <a:pPr algn="ctr"/>
                      <a:r>
                        <a:rPr lang="en-US" altLang="zh-TW" sz="3200" dirty="0">
                          <a:latin typeface="Berlin Sans FB Demi" panose="020E0802020502020306" pitchFamily="34" charset="0"/>
                          <a:ea typeface="Gen Jyuu Gothic Bold" panose="020B0602020203020207" pitchFamily="34" charset="-120"/>
                          <a:cs typeface="Gen Jyuu Gothic Bold" panose="020B0602020203020207" pitchFamily="34" charset="-120"/>
                        </a:rPr>
                        <a:t>O</a:t>
                      </a:r>
                      <a:endParaRPr lang="zh-TW" altLang="en-US" sz="32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0070C0"/>
                    </a:solidFill>
                  </a:tcPr>
                </a:tc>
                <a:tc>
                  <a:txBody>
                    <a:bodyPr/>
                    <a:lstStyle/>
                    <a:p>
                      <a:pPr algn="ctr"/>
                      <a:r>
                        <a:rPr lang="en-US" altLang="zh-TW" sz="3200" dirty="0">
                          <a:latin typeface="Berlin Sans FB Demi" panose="020E0802020502020306" pitchFamily="34" charset="0"/>
                          <a:ea typeface="Gen Jyuu Gothic Bold" panose="020B0602020203020207" pitchFamily="34" charset="-120"/>
                          <a:cs typeface="Gen Jyuu Gothic Bold" panose="020B0602020203020207" pitchFamily="34" charset="-120"/>
                        </a:rPr>
                        <a:t>X</a:t>
                      </a:r>
                      <a:endParaRPr lang="zh-TW" altLang="en-US" sz="32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0070C0"/>
                    </a:solidFill>
                  </a:tcPr>
                </a:tc>
                <a:tc>
                  <a:txBody>
                    <a:bodyPr/>
                    <a:lstStyle/>
                    <a:p>
                      <a:pPr algn="ctr"/>
                      <a:r>
                        <a:rPr lang="en-US" altLang="zh-TW" sz="3200" dirty="0">
                          <a:latin typeface="Berlin Sans FB Demi" panose="020E0802020502020306" pitchFamily="34" charset="0"/>
                          <a:ea typeface="Gen Jyuu Gothic Bold" panose="020B0602020203020207" pitchFamily="34" charset="-120"/>
                          <a:cs typeface="Gen Jyuu Gothic Bold" panose="020B0602020203020207" pitchFamily="34" charset="-120"/>
                        </a:rPr>
                        <a:t>O</a:t>
                      </a:r>
                      <a:endParaRPr lang="zh-TW" altLang="en-US" sz="32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0070C0"/>
                    </a:solidFill>
                  </a:tcPr>
                </a:tc>
                <a:extLst>
                  <a:ext uri="{0D108BD9-81ED-4DB2-BD59-A6C34878D82A}">
                    <a16:rowId xmlns:a16="http://schemas.microsoft.com/office/drawing/2014/main" val="1951164705"/>
                  </a:ext>
                </a:extLst>
              </a:tr>
              <a:tr h="833016">
                <a:tc>
                  <a:txBody>
                    <a:bodyPr/>
                    <a:lstStyle/>
                    <a:p>
                      <a:r>
                        <a:rPr lang="en-US" altLang="zh-TW" sz="2400" dirty="0">
                          <a:solidFill>
                            <a:schemeClr val="bg1"/>
                          </a:solidFill>
                          <a:latin typeface="Berlin Sans FB Demi" panose="020E0802020502020306" pitchFamily="34" charset="0"/>
                          <a:ea typeface="Gen Jyuu Gothic Bold" panose="020B0602020203020207" pitchFamily="34" charset="-120"/>
                          <a:cs typeface="Gen Jyuu Gothic Bold" panose="020B0602020203020207" pitchFamily="34" charset="-120"/>
                        </a:rPr>
                        <a:t>AREDS</a:t>
                      </a:r>
                      <a:endParaRPr lang="zh-TW" altLang="en-US" sz="2400" dirty="0">
                        <a:solidFill>
                          <a:schemeClr val="bg1"/>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6AA4C5"/>
                    </a:solidFill>
                  </a:tcPr>
                </a:tc>
                <a:tc>
                  <a:txBody>
                    <a:bodyPr/>
                    <a:lstStyle/>
                    <a:p>
                      <a:pPr algn="ctr"/>
                      <a:r>
                        <a:rPr lang="en-US" altLang="zh-TW" sz="3200" dirty="0">
                          <a:latin typeface="Berlin Sans FB Demi" panose="020E0802020502020306" pitchFamily="34" charset="0"/>
                          <a:ea typeface="Gen Jyuu Gothic Bold" panose="020B0602020203020207" pitchFamily="34" charset="-120"/>
                          <a:cs typeface="Gen Jyuu Gothic Bold" panose="020B0602020203020207" pitchFamily="34" charset="-120"/>
                        </a:rPr>
                        <a:t>O</a:t>
                      </a:r>
                      <a:endParaRPr lang="zh-TW" altLang="en-US" sz="32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6AA4C5"/>
                    </a:solidFill>
                  </a:tcPr>
                </a:tc>
                <a:tc>
                  <a:txBody>
                    <a:bodyPr/>
                    <a:lstStyle/>
                    <a:p>
                      <a:pPr algn="ctr"/>
                      <a:r>
                        <a:rPr lang="en-US" altLang="zh-TW" sz="3200" dirty="0">
                          <a:latin typeface="Berlin Sans FB Demi" panose="020E0802020502020306" pitchFamily="34" charset="0"/>
                          <a:ea typeface="Gen Jyuu Gothic Bold" panose="020B0602020203020207" pitchFamily="34" charset="-120"/>
                          <a:cs typeface="Gen Jyuu Gothic Bold" panose="020B0602020203020207" pitchFamily="34" charset="-120"/>
                        </a:rPr>
                        <a:t>X</a:t>
                      </a:r>
                      <a:endParaRPr lang="zh-TW" altLang="en-US" sz="32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6AA4C5"/>
                    </a:solidFill>
                  </a:tcPr>
                </a:tc>
                <a:tc>
                  <a:txBody>
                    <a:bodyPr/>
                    <a:lstStyle/>
                    <a:p>
                      <a:pPr algn="ctr"/>
                      <a:r>
                        <a:rPr lang="en-US" altLang="zh-TW" sz="3200" dirty="0">
                          <a:latin typeface="Berlin Sans FB Demi" panose="020E0802020502020306" pitchFamily="34" charset="0"/>
                          <a:ea typeface="Gen Jyuu Gothic Bold" panose="020B0602020203020207" pitchFamily="34" charset="-120"/>
                          <a:cs typeface="Gen Jyuu Gothic Bold" panose="020B0602020203020207" pitchFamily="34" charset="-120"/>
                        </a:rPr>
                        <a:t>O</a:t>
                      </a:r>
                      <a:endParaRPr lang="zh-TW" altLang="en-US" sz="32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6AA4C5"/>
                    </a:solidFill>
                  </a:tcPr>
                </a:tc>
                <a:tc>
                  <a:txBody>
                    <a:bodyPr/>
                    <a:lstStyle/>
                    <a:p>
                      <a:pPr algn="ctr"/>
                      <a:r>
                        <a:rPr lang="en-US" altLang="zh-TW" sz="3200" dirty="0">
                          <a:latin typeface="Berlin Sans FB Demi" panose="020E0802020502020306" pitchFamily="34" charset="0"/>
                          <a:ea typeface="Gen Jyuu Gothic Bold" panose="020B0602020203020207" pitchFamily="34" charset="-120"/>
                          <a:cs typeface="Gen Jyuu Gothic Bold" panose="020B0602020203020207" pitchFamily="34" charset="-120"/>
                        </a:rPr>
                        <a:t>X</a:t>
                      </a:r>
                      <a:endParaRPr lang="zh-TW" altLang="en-US" sz="32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6AA4C5"/>
                    </a:solidFill>
                  </a:tcPr>
                </a:tc>
                <a:extLst>
                  <a:ext uri="{0D108BD9-81ED-4DB2-BD59-A6C34878D82A}">
                    <a16:rowId xmlns:a16="http://schemas.microsoft.com/office/drawing/2014/main" val="1713234685"/>
                  </a:ext>
                </a:extLst>
              </a:tr>
              <a:tr h="833016">
                <a:tc>
                  <a:txBody>
                    <a:bodyPr/>
                    <a:lstStyle/>
                    <a:p>
                      <a:r>
                        <a:rPr lang="en-US" altLang="zh-TW" sz="2400" dirty="0">
                          <a:solidFill>
                            <a:schemeClr val="bg1"/>
                          </a:solidFill>
                          <a:latin typeface="Berlin Sans FB Demi" panose="020E0802020502020306" pitchFamily="34" charset="0"/>
                          <a:ea typeface="Gen Jyuu Gothic Bold" panose="020B0602020203020207" pitchFamily="34" charset="-120"/>
                          <a:cs typeface="Gen Jyuu Gothic Bold" panose="020B0602020203020207" pitchFamily="34" charset="-120"/>
                        </a:rPr>
                        <a:t>AREDS</a:t>
                      </a:r>
                      <a:r>
                        <a:rPr lang="en-US" altLang="zh-TW" sz="2800" u="sng" dirty="0">
                          <a:solidFill>
                            <a:schemeClr val="bg1"/>
                          </a:solidFill>
                          <a:effectLst>
                            <a:outerShdw blurRad="38100" dist="38100" dir="2700000" algn="tl">
                              <a:srgbClr val="000000">
                                <a:alpha val="43137"/>
                              </a:srgb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rPr>
                        <a:t>2</a:t>
                      </a:r>
                      <a:endParaRPr lang="zh-TW" altLang="en-US" sz="2400" u="sng" dirty="0">
                        <a:solidFill>
                          <a:schemeClr val="bg1"/>
                        </a:solidFill>
                        <a:effectLst>
                          <a:outerShdw blurRad="38100" dist="38100" dir="2700000" algn="tl">
                            <a:srgbClr val="000000">
                              <a:alpha val="43137"/>
                            </a:srgbClr>
                          </a:outerShdw>
                        </a:effectLst>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1CB5E0"/>
                    </a:solidFill>
                  </a:tcPr>
                </a:tc>
                <a:tc>
                  <a:txBody>
                    <a:bodyPr/>
                    <a:lstStyle/>
                    <a:p>
                      <a:pPr algn="ctr"/>
                      <a:r>
                        <a:rPr lang="en-US" altLang="zh-TW" sz="3200" dirty="0">
                          <a:latin typeface="Berlin Sans FB Demi" panose="020E0802020502020306" pitchFamily="34" charset="0"/>
                          <a:ea typeface="Gen Jyuu Gothic Bold" panose="020B0602020203020207" pitchFamily="34" charset="-120"/>
                          <a:cs typeface="Gen Jyuu Gothic Bold" panose="020B0602020203020207" pitchFamily="34" charset="-120"/>
                        </a:rPr>
                        <a:t>O</a:t>
                      </a:r>
                      <a:endParaRPr lang="zh-TW" altLang="en-US" sz="32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1CB5E0"/>
                    </a:solidFill>
                  </a:tcPr>
                </a:tc>
                <a:tc>
                  <a:txBody>
                    <a:bodyPr/>
                    <a:lstStyle/>
                    <a:p>
                      <a:pPr algn="ctr"/>
                      <a:r>
                        <a:rPr lang="en-US" altLang="zh-TW" sz="3200" dirty="0">
                          <a:latin typeface="Berlin Sans FB Demi" panose="020E0802020502020306" pitchFamily="34" charset="0"/>
                          <a:ea typeface="Gen Jyuu Gothic Bold" panose="020B0602020203020207" pitchFamily="34" charset="-120"/>
                          <a:cs typeface="Gen Jyuu Gothic Bold" panose="020B0602020203020207" pitchFamily="34" charset="-120"/>
                        </a:rPr>
                        <a:t>O</a:t>
                      </a:r>
                      <a:endParaRPr lang="zh-TW" altLang="en-US" sz="32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1CB5E0"/>
                    </a:solidFill>
                  </a:tcPr>
                </a:tc>
                <a:tc>
                  <a:txBody>
                    <a:bodyPr/>
                    <a:lstStyle/>
                    <a:p>
                      <a:pPr algn="ctr"/>
                      <a:r>
                        <a:rPr lang="en-US" altLang="zh-TW" sz="3200" dirty="0">
                          <a:latin typeface="Berlin Sans FB Demi" panose="020E0802020502020306" pitchFamily="34" charset="0"/>
                          <a:ea typeface="Gen Jyuu Gothic Bold" panose="020B0602020203020207" pitchFamily="34" charset="-120"/>
                          <a:cs typeface="Gen Jyuu Gothic Bold" panose="020B0602020203020207" pitchFamily="34" charset="-120"/>
                        </a:rPr>
                        <a:t>X</a:t>
                      </a:r>
                      <a:endParaRPr lang="zh-TW" altLang="en-US" sz="32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1CB5E0"/>
                    </a:solidFill>
                  </a:tcPr>
                </a:tc>
                <a:tc>
                  <a:txBody>
                    <a:bodyPr/>
                    <a:lstStyle/>
                    <a:p>
                      <a:pPr algn="ctr"/>
                      <a:r>
                        <a:rPr lang="en-US" altLang="zh-TW" sz="3200" dirty="0">
                          <a:latin typeface="Berlin Sans FB Demi" panose="020E0802020502020306" pitchFamily="34" charset="0"/>
                          <a:ea typeface="Gen Jyuu Gothic Bold" panose="020B0602020203020207" pitchFamily="34" charset="-120"/>
                          <a:cs typeface="Gen Jyuu Gothic Bold" panose="020B0602020203020207" pitchFamily="34" charset="-120"/>
                        </a:rPr>
                        <a:t>O</a:t>
                      </a:r>
                      <a:endParaRPr lang="zh-TW" altLang="en-US" sz="32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1CB5E0"/>
                    </a:solidFill>
                  </a:tcPr>
                </a:tc>
                <a:extLst>
                  <a:ext uri="{0D108BD9-81ED-4DB2-BD59-A6C34878D82A}">
                    <a16:rowId xmlns:a16="http://schemas.microsoft.com/office/drawing/2014/main" val="1641392340"/>
                  </a:ext>
                </a:extLst>
              </a:tr>
            </a:tbl>
          </a:graphicData>
        </a:graphic>
      </p:graphicFrame>
    </p:spTree>
    <p:extLst>
      <p:ext uri="{BB962C8B-B14F-4D97-AF65-F5344CB8AC3E}">
        <p14:creationId xmlns:p14="http://schemas.microsoft.com/office/powerpoint/2010/main" val="2826859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540E1-9A70-040E-4537-A2F55092D17E}"/>
            </a:ext>
          </a:extLst>
        </p:cNvPr>
        <p:cNvGrpSpPr/>
        <p:nvPr/>
      </p:nvGrpSpPr>
      <p:grpSpPr>
        <a:xfrm>
          <a:off x="0" y="0"/>
          <a:ext cx="0" cy="0"/>
          <a:chOff x="0" y="0"/>
          <a:chExt cx="0" cy="0"/>
        </a:xfrm>
      </p:grpSpPr>
      <p:sp>
        <p:nvSpPr>
          <p:cNvPr id="21" name="矩形 20">
            <a:extLst>
              <a:ext uri="{FF2B5EF4-FFF2-40B4-BE49-F238E27FC236}">
                <a16:creationId xmlns:a16="http://schemas.microsoft.com/office/drawing/2014/main" id="{80966BFB-84BF-2DBF-28C9-984905F65699}"/>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十字形 26">
            <a:extLst>
              <a:ext uri="{FF2B5EF4-FFF2-40B4-BE49-F238E27FC236}">
                <a16:creationId xmlns:a16="http://schemas.microsoft.com/office/drawing/2014/main" id="{BFBB7DEB-D0FD-E01A-57CB-B153DE8BE0E1}"/>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29" name="群組 28">
            <a:extLst>
              <a:ext uri="{FF2B5EF4-FFF2-40B4-BE49-F238E27FC236}">
                <a16:creationId xmlns:a16="http://schemas.microsoft.com/office/drawing/2014/main" id="{4B3326E7-5356-2208-2FFE-19E591399B54}"/>
              </a:ext>
            </a:extLst>
          </p:cNvPr>
          <p:cNvGrpSpPr/>
          <p:nvPr/>
        </p:nvGrpSpPr>
        <p:grpSpPr>
          <a:xfrm>
            <a:off x="11608769" y="1011915"/>
            <a:ext cx="311112" cy="311112"/>
            <a:chOff x="9285316" y="4586316"/>
            <a:chExt cx="311112" cy="311112"/>
          </a:xfrm>
          <a:solidFill>
            <a:srgbClr val="0E5B93"/>
          </a:solidFill>
        </p:grpSpPr>
        <p:sp>
          <p:nvSpPr>
            <p:cNvPr id="30" name="圓形: 空心 29">
              <a:extLst>
                <a:ext uri="{FF2B5EF4-FFF2-40B4-BE49-F238E27FC236}">
                  <a16:creationId xmlns:a16="http://schemas.microsoft.com/office/drawing/2014/main" id="{4839FA49-4FCA-6D6C-914F-37B87A60560D}"/>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6198BBE1-AFE9-3431-D126-71E0DE056A05}"/>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32" name="群組 31">
            <a:extLst>
              <a:ext uri="{FF2B5EF4-FFF2-40B4-BE49-F238E27FC236}">
                <a16:creationId xmlns:a16="http://schemas.microsoft.com/office/drawing/2014/main" id="{CD644443-E1D0-B7DE-4569-CAEB088ED1A2}"/>
              </a:ext>
            </a:extLst>
          </p:cNvPr>
          <p:cNvGrpSpPr/>
          <p:nvPr/>
        </p:nvGrpSpPr>
        <p:grpSpPr>
          <a:xfrm>
            <a:off x="443269" y="2638675"/>
            <a:ext cx="311112" cy="311112"/>
            <a:chOff x="9285316" y="4586316"/>
            <a:chExt cx="311112" cy="311112"/>
          </a:xfrm>
          <a:solidFill>
            <a:srgbClr val="0E5B93"/>
          </a:solidFill>
        </p:grpSpPr>
        <p:sp>
          <p:nvSpPr>
            <p:cNvPr id="33" name="圓形: 空心 32">
              <a:extLst>
                <a:ext uri="{FF2B5EF4-FFF2-40B4-BE49-F238E27FC236}">
                  <a16:creationId xmlns:a16="http://schemas.microsoft.com/office/drawing/2014/main" id="{67E28689-566E-0B47-A850-79B08786BB8B}"/>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4" name="直線接點 33">
              <a:extLst>
                <a:ext uri="{FF2B5EF4-FFF2-40B4-BE49-F238E27FC236}">
                  <a16:creationId xmlns:a16="http://schemas.microsoft.com/office/drawing/2014/main" id="{FEF77122-C4C4-2423-C922-652B5F4E1543}"/>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5" name="橢圓 4">
            <a:extLst>
              <a:ext uri="{FF2B5EF4-FFF2-40B4-BE49-F238E27FC236}">
                <a16:creationId xmlns:a16="http://schemas.microsoft.com/office/drawing/2014/main" id="{5E39761C-41E3-8A33-E270-9037B86D0EE6}"/>
              </a:ext>
            </a:extLst>
          </p:cNvPr>
          <p:cNvSpPr/>
          <p:nvPr/>
        </p:nvSpPr>
        <p:spPr>
          <a:xfrm>
            <a:off x="5574539" y="2897969"/>
            <a:ext cx="1042921" cy="1042921"/>
          </a:xfrm>
          <a:prstGeom prst="ellipse">
            <a:avLst/>
          </a:prstGeom>
          <a:solidFill>
            <a:schemeClr val="bg1">
              <a:alpha val="59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6" name="直線接點 75">
            <a:extLst>
              <a:ext uri="{FF2B5EF4-FFF2-40B4-BE49-F238E27FC236}">
                <a16:creationId xmlns:a16="http://schemas.microsoft.com/office/drawing/2014/main" id="{D9CDE831-D379-ADFD-E569-287CADDBF95A}"/>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77" name="標題 3">
            <a:extLst>
              <a:ext uri="{FF2B5EF4-FFF2-40B4-BE49-F238E27FC236}">
                <a16:creationId xmlns:a16="http://schemas.microsoft.com/office/drawing/2014/main" id="{A7A8B112-6EBE-9E8D-16AB-24FB1572853C}"/>
              </a:ext>
            </a:extLst>
          </p:cNvPr>
          <p:cNvSpPr txBox="1">
            <a:spLocks/>
          </p:cNvSpPr>
          <p:nvPr/>
        </p:nvSpPr>
        <p:spPr>
          <a:xfrm>
            <a:off x="766763" y="815982"/>
            <a:ext cx="6981924" cy="82391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視野變化總整理</a:t>
            </a:r>
          </a:p>
        </p:txBody>
      </p:sp>
      <p:pic>
        <p:nvPicPr>
          <p:cNvPr id="3" name="圖片 2">
            <a:extLst>
              <a:ext uri="{FF2B5EF4-FFF2-40B4-BE49-F238E27FC236}">
                <a16:creationId xmlns:a16="http://schemas.microsoft.com/office/drawing/2014/main" id="{0AFEC6A2-0CE4-2AB2-C1C9-512FADD9F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128" y="1713882"/>
            <a:ext cx="4363636" cy="1800000"/>
          </a:xfrm>
          <a:prstGeom prst="rect">
            <a:avLst/>
          </a:prstGeom>
        </p:spPr>
      </p:pic>
      <p:pic>
        <p:nvPicPr>
          <p:cNvPr id="4" name="圖片 3">
            <a:extLst>
              <a:ext uri="{FF2B5EF4-FFF2-40B4-BE49-F238E27FC236}">
                <a16:creationId xmlns:a16="http://schemas.microsoft.com/office/drawing/2014/main" id="{DBBD9A70-9583-D819-8B0B-0F7B50E06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782970"/>
            <a:ext cx="4689076" cy="1800000"/>
          </a:xfrm>
          <a:prstGeom prst="rect">
            <a:avLst/>
          </a:prstGeom>
        </p:spPr>
      </p:pic>
      <p:pic>
        <p:nvPicPr>
          <p:cNvPr id="6" name="圖片 5">
            <a:extLst>
              <a:ext uri="{FF2B5EF4-FFF2-40B4-BE49-F238E27FC236}">
                <a16:creationId xmlns:a16="http://schemas.microsoft.com/office/drawing/2014/main" id="{1BAA471B-16EB-84CE-3BDC-D6DB230887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128" y="4018121"/>
            <a:ext cx="4429369" cy="1881617"/>
          </a:xfrm>
          <a:prstGeom prst="rect">
            <a:avLst/>
          </a:prstGeom>
        </p:spPr>
      </p:pic>
      <p:pic>
        <p:nvPicPr>
          <p:cNvPr id="7" name="圖片 6">
            <a:extLst>
              <a:ext uri="{FF2B5EF4-FFF2-40B4-BE49-F238E27FC236}">
                <a16:creationId xmlns:a16="http://schemas.microsoft.com/office/drawing/2014/main" id="{614259E6-E510-22DE-EEF6-8DC06D5F2C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4018121"/>
            <a:ext cx="4734036" cy="1979090"/>
          </a:xfrm>
          <a:prstGeom prst="rect">
            <a:avLst/>
          </a:prstGeom>
        </p:spPr>
      </p:pic>
      <p:sp>
        <p:nvSpPr>
          <p:cNvPr id="8" name="文字方塊 7">
            <a:extLst>
              <a:ext uri="{FF2B5EF4-FFF2-40B4-BE49-F238E27FC236}">
                <a16:creationId xmlns:a16="http://schemas.microsoft.com/office/drawing/2014/main" id="{476836D6-2BFC-75AE-81FD-F767FB680952}"/>
              </a:ext>
            </a:extLst>
          </p:cNvPr>
          <p:cNvSpPr txBox="1"/>
          <p:nvPr/>
        </p:nvSpPr>
        <p:spPr>
          <a:xfrm>
            <a:off x="1024128" y="3581335"/>
            <a:ext cx="877163" cy="369332"/>
          </a:xfrm>
          <a:prstGeom prst="rect">
            <a:avLst/>
          </a:prstGeom>
          <a:noFill/>
        </p:spPr>
        <p:txBody>
          <a:bodyPr wrap="none" rtlCol="0">
            <a:spAutoFit/>
          </a:bodyPr>
          <a:lstStyle/>
          <a:p>
            <a:r>
              <a:rPr lang="zh-TW" altLang="en-US"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白內障</a:t>
            </a:r>
          </a:p>
        </p:txBody>
      </p:sp>
      <p:sp>
        <p:nvSpPr>
          <p:cNvPr id="9" name="文字方塊 8">
            <a:extLst>
              <a:ext uri="{FF2B5EF4-FFF2-40B4-BE49-F238E27FC236}">
                <a16:creationId xmlns:a16="http://schemas.microsoft.com/office/drawing/2014/main" id="{E171620A-4284-5E56-FE78-3013A1E7EBB8}"/>
              </a:ext>
            </a:extLst>
          </p:cNvPr>
          <p:cNvSpPr txBox="1"/>
          <p:nvPr/>
        </p:nvSpPr>
        <p:spPr>
          <a:xfrm>
            <a:off x="6128905" y="3581335"/>
            <a:ext cx="877163" cy="369332"/>
          </a:xfrm>
          <a:prstGeom prst="rect">
            <a:avLst/>
          </a:prstGeom>
          <a:noFill/>
        </p:spPr>
        <p:txBody>
          <a:bodyPr wrap="none" rtlCol="0">
            <a:spAutoFit/>
          </a:bodyPr>
          <a:lstStyle/>
          <a:p>
            <a:r>
              <a:rPr lang="zh-TW" altLang="en-US"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青光眼</a:t>
            </a:r>
          </a:p>
        </p:txBody>
      </p:sp>
      <p:sp>
        <p:nvSpPr>
          <p:cNvPr id="10" name="文字方塊 9">
            <a:extLst>
              <a:ext uri="{FF2B5EF4-FFF2-40B4-BE49-F238E27FC236}">
                <a16:creationId xmlns:a16="http://schemas.microsoft.com/office/drawing/2014/main" id="{51972B1D-7072-221B-ED99-56F0624B8A20}"/>
              </a:ext>
            </a:extLst>
          </p:cNvPr>
          <p:cNvSpPr txBox="1"/>
          <p:nvPr/>
        </p:nvSpPr>
        <p:spPr>
          <a:xfrm>
            <a:off x="1024128" y="5967192"/>
            <a:ext cx="2031325" cy="369332"/>
          </a:xfrm>
          <a:prstGeom prst="rect">
            <a:avLst/>
          </a:prstGeom>
          <a:noFill/>
        </p:spPr>
        <p:txBody>
          <a:bodyPr wrap="none" rtlCol="0">
            <a:spAutoFit/>
          </a:bodyPr>
          <a:lstStyle/>
          <a:p>
            <a:r>
              <a:rPr lang="zh-TW" altLang="en-US"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糖尿病視網膜病變</a:t>
            </a:r>
          </a:p>
        </p:txBody>
      </p:sp>
      <p:sp>
        <p:nvSpPr>
          <p:cNvPr id="11" name="文字方塊 10">
            <a:extLst>
              <a:ext uri="{FF2B5EF4-FFF2-40B4-BE49-F238E27FC236}">
                <a16:creationId xmlns:a16="http://schemas.microsoft.com/office/drawing/2014/main" id="{7920056A-CA08-7EDB-7B01-40EED847CE8F}"/>
              </a:ext>
            </a:extLst>
          </p:cNvPr>
          <p:cNvSpPr txBox="1"/>
          <p:nvPr/>
        </p:nvSpPr>
        <p:spPr>
          <a:xfrm>
            <a:off x="6096000" y="5987512"/>
            <a:ext cx="2031325" cy="369332"/>
          </a:xfrm>
          <a:prstGeom prst="rect">
            <a:avLst/>
          </a:prstGeom>
          <a:noFill/>
        </p:spPr>
        <p:txBody>
          <a:bodyPr wrap="square" rtlCol="0">
            <a:spAutoFit/>
          </a:bodyPr>
          <a:lstStyle/>
          <a:p>
            <a:r>
              <a:rPr lang="zh-TW" altLang="en-US"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老年性黃斑部病變</a:t>
            </a:r>
          </a:p>
        </p:txBody>
      </p:sp>
      <p:sp>
        <p:nvSpPr>
          <p:cNvPr id="12" name="文字方塊 11">
            <a:extLst>
              <a:ext uri="{FF2B5EF4-FFF2-40B4-BE49-F238E27FC236}">
                <a16:creationId xmlns:a16="http://schemas.microsoft.com/office/drawing/2014/main" id="{78B98519-79A5-B234-18A9-746DE9731C36}"/>
              </a:ext>
            </a:extLst>
          </p:cNvPr>
          <p:cNvSpPr txBox="1"/>
          <p:nvPr/>
        </p:nvSpPr>
        <p:spPr>
          <a:xfrm>
            <a:off x="1872729" y="6448320"/>
            <a:ext cx="8446543" cy="400110"/>
          </a:xfrm>
          <a:prstGeom prst="rect">
            <a:avLst/>
          </a:prstGeom>
          <a:noFill/>
        </p:spPr>
        <p:txBody>
          <a:bodyPr wrap="none" rtlCol="0">
            <a:spAutoFit/>
          </a:bodyPr>
          <a:lstStyle/>
          <a:p>
            <a:r>
              <a:rPr lang="en-US" altLang="zh-TW" sz="20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Image source : Courtesy of the National Eye Institute, for education only.</a:t>
            </a:r>
            <a:endParaRPr lang="zh-TW" altLang="en-US" sz="20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Tree>
    <p:custDataLst>
      <p:tags r:id="rId1"/>
    </p:custDataLst>
    <p:extLst>
      <p:ext uri="{BB962C8B-B14F-4D97-AF65-F5344CB8AC3E}">
        <p14:creationId xmlns:p14="http://schemas.microsoft.com/office/powerpoint/2010/main" val="231272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30B74-A66A-080D-E150-D5E9DDEB93D1}"/>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7553A14E-3293-F285-BD0D-4CF372E7B41B}"/>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13" name="群組 12">
            <a:extLst>
              <a:ext uri="{FF2B5EF4-FFF2-40B4-BE49-F238E27FC236}">
                <a16:creationId xmlns:a16="http://schemas.microsoft.com/office/drawing/2014/main" id="{1110A08B-1A57-E5C4-4670-9168C0AFC65A}"/>
              </a:ext>
            </a:extLst>
          </p:cNvPr>
          <p:cNvGrpSpPr>
            <a:grpSpLocks/>
          </p:cNvGrpSpPr>
          <p:nvPr/>
        </p:nvGrpSpPr>
        <p:grpSpPr>
          <a:xfrm>
            <a:off x="-1709506" y="1854567"/>
            <a:ext cx="3426144" cy="3431761"/>
            <a:chOff x="9183091" y="4475589"/>
            <a:chExt cx="2103005" cy="2103005"/>
          </a:xfrm>
          <a:solidFill>
            <a:srgbClr val="0E5B93">
              <a:alpha val="50000"/>
            </a:srgbClr>
          </a:solidFill>
        </p:grpSpPr>
        <p:grpSp>
          <p:nvGrpSpPr>
            <p:cNvPr id="14" name="群組 13">
              <a:extLst>
                <a:ext uri="{FF2B5EF4-FFF2-40B4-BE49-F238E27FC236}">
                  <a16:creationId xmlns:a16="http://schemas.microsoft.com/office/drawing/2014/main" id="{E10BA712-A66C-B920-CAE9-1C7AD7CFC8B7}"/>
                </a:ext>
              </a:extLst>
            </p:cNvPr>
            <p:cNvGrpSpPr/>
            <p:nvPr/>
          </p:nvGrpSpPr>
          <p:grpSpPr>
            <a:xfrm rot="2700000">
              <a:off x="9183091" y="4475589"/>
              <a:ext cx="2103005" cy="2103005"/>
              <a:chOff x="9285315" y="4586316"/>
              <a:chExt cx="311112" cy="311112"/>
            </a:xfrm>
            <a:grpFill/>
          </p:grpSpPr>
          <p:sp>
            <p:nvSpPr>
              <p:cNvPr id="33" name="圓形: 空心 32">
                <a:extLst>
                  <a:ext uri="{FF2B5EF4-FFF2-40B4-BE49-F238E27FC236}">
                    <a16:creationId xmlns:a16="http://schemas.microsoft.com/office/drawing/2014/main" id="{0ED07F34-AF89-7F7C-D4DC-0703D9CA014E}"/>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34" name="直線接點 33">
                <a:extLst>
                  <a:ext uri="{FF2B5EF4-FFF2-40B4-BE49-F238E27FC236}">
                    <a16:creationId xmlns:a16="http://schemas.microsoft.com/office/drawing/2014/main" id="{88925F7C-4056-BFA0-B5D0-893EBBAD3B9B}"/>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15" name="文字方塊 14">
              <a:extLst>
                <a:ext uri="{FF2B5EF4-FFF2-40B4-BE49-F238E27FC236}">
                  <a16:creationId xmlns:a16="http://schemas.microsoft.com/office/drawing/2014/main" id="{4DD6CACA-F156-D04E-C6E9-79761E59BE5C}"/>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17" name="文字方塊 16">
              <a:extLst>
                <a:ext uri="{FF2B5EF4-FFF2-40B4-BE49-F238E27FC236}">
                  <a16:creationId xmlns:a16="http://schemas.microsoft.com/office/drawing/2014/main" id="{F702AE0D-B6B5-79E8-B9B4-F45566BDCCCA}"/>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sp>
        <p:nvSpPr>
          <p:cNvPr id="35" name="文字方塊 34">
            <a:extLst>
              <a:ext uri="{FF2B5EF4-FFF2-40B4-BE49-F238E27FC236}">
                <a16:creationId xmlns:a16="http://schemas.microsoft.com/office/drawing/2014/main" id="{C6495782-D7D1-B09A-CC50-A67FE914411F}"/>
              </a:ext>
            </a:extLst>
          </p:cNvPr>
          <p:cNvSpPr txBox="1"/>
          <p:nvPr/>
        </p:nvSpPr>
        <p:spPr>
          <a:xfrm>
            <a:off x="10792128" y="3446347"/>
            <a:ext cx="7641885" cy="1499625"/>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2000" sy="102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sp>
        <p:nvSpPr>
          <p:cNvPr id="36" name="文字方塊 35">
            <a:extLst>
              <a:ext uri="{FF2B5EF4-FFF2-40B4-BE49-F238E27FC236}">
                <a16:creationId xmlns:a16="http://schemas.microsoft.com/office/drawing/2014/main" id="{A6232089-A20B-5B29-6972-2459438FBADF}"/>
              </a:ext>
            </a:extLst>
          </p:cNvPr>
          <p:cNvSpPr txBox="1"/>
          <p:nvPr/>
        </p:nvSpPr>
        <p:spPr>
          <a:xfrm>
            <a:off x="10783053" y="1944666"/>
            <a:ext cx="4164678" cy="1501681"/>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5000" sy="105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2" name="標題 1">
            <a:extLst>
              <a:ext uri="{FF2B5EF4-FFF2-40B4-BE49-F238E27FC236}">
                <a16:creationId xmlns:a16="http://schemas.microsoft.com/office/drawing/2014/main" id="{B62C6602-4EDD-4B02-EF51-FF72C1E277E4}"/>
              </a:ext>
            </a:extLst>
          </p:cNvPr>
          <p:cNvSpPr>
            <a:spLocks noGrp="1"/>
          </p:cNvSpPr>
          <p:nvPr>
            <p:ph type="title"/>
          </p:nvPr>
        </p:nvSpPr>
        <p:spPr>
          <a:xfrm>
            <a:off x="800100" y="444500"/>
            <a:ext cx="9720072" cy="1499616"/>
          </a:xfrm>
        </p:spPr>
        <p:txBody>
          <a:bodyPr/>
          <a:lstStyle/>
          <a:p>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架構</a:t>
            </a:r>
          </a:p>
        </p:txBody>
      </p:sp>
      <p:cxnSp>
        <p:nvCxnSpPr>
          <p:cNvPr id="8" name="直線接點 7">
            <a:extLst>
              <a:ext uri="{FF2B5EF4-FFF2-40B4-BE49-F238E27FC236}">
                <a16:creationId xmlns:a16="http://schemas.microsoft.com/office/drawing/2014/main" id="{5E9044B1-FA7F-3FFC-1749-1CD9F41ADBB8}"/>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grpSp>
        <p:nvGrpSpPr>
          <p:cNvPr id="54" name="群組 53">
            <a:extLst>
              <a:ext uri="{FF2B5EF4-FFF2-40B4-BE49-F238E27FC236}">
                <a16:creationId xmlns:a16="http://schemas.microsoft.com/office/drawing/2014/main" id="{71365882-078C-E60B-1B4B-47C40887EAA0}"/>
              </a:ext>
            </a:extLst>
          </p:cNvPr>
          <p:cNvGrpSpPr/>
          <p:nvPr/>
        </p:nvGrpSpPr>
        <p:grpSpPr>
          <a:xfrm>
            <a:off x="647719" y="6251761"/>
            <a:ext cx="311112" cy="311112"/>
            <a:chOff x="9285316" y="4586316"/>
            <a:chExt cx="311112" cy="311112"/>
          </a:xfrm>
          <a:solidFill>
            <a:srgbClr val="0E5B93"/>
          </a:solidFill>
        </p:grpSpPr>
        <p:sp>
          <p:nvSpPr>
            <p:cNvPr id="55" name="圓形: 空心 54">
              <a:extLst>
                <a:ext uri="{FF2B5EF4-FFF2-40B4-BE49-F238E27FC236}">
                  <a16:creationId xmlns:a16="http://schemas.microsoft.com/office/drawing/2014/main" id="{9D6B1BBE-3A8D-3224-F0ED-6B75D00BFEA8}"/>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56" name="直線接點 55">
              <a:extLst>
                <a:ext uri="{FF2B5EF4-FFF2-40B4-BE49-F238E27FC236}">
                  <a16:creationId xmlns:a16="http://schemas.microsoft.com/office/drawing/2014/main" id="{7EFC2FAF-E73C-E77F-40FB-B098FA738F33}"/>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sp>
        <p:nvSpPr>
          <p:cNvPr id="10" name="手繪多邊形: 圖案 9">
            <a:extLst>
              <a:ext uri="{FF2B5EF4-FFF2-40B4-BE49-F238E27FC236}">
                <a16:creationId xmlns:a16="http://schemas.microsoft.com/office/drawing/2014/main" id="{370D6364-7169-4BC4-6020-74BFEF741B98}"/>
              </a:ext>
            </a:extLst>
          </p:cNvPr>
          <p:cNvSpPr/>
          <p:nvPr/>
        </p:nvSpPr>
        <p:spPr>
          <a:xfrm>
            <a:off x="4401014" y="2141096"/>
            <a:ext cx="3389971" cy="3389971"/>
          </a:xfrm>
          <a:custGeom>
            <a:avLst/>
            <a:gdLst>
              <a:gd name="connsiteX0" fmla="*/ 0 w 3389971"/>
              <a:gd name="connsiteY0" fmla="*/ 0 h 3389971"/>
              <a:gd name="connsiteX1" fmla="*/ 3389971 w 3389971"/>
              <a:gd name="connsiteY1" fmla="*/ 0 h 3389971"/>
              <a:gd name="connsiteX2" fmla="*/ 3389971 w 3389971"/>
              <a:gd name="connsiteY2" fmla="*/ 3389971 h 3389971"/>
              <a:gd name="connsiteX3" fmla="*/ 0 w 3389971"/>
              <a:gd name="connsiteY3" fmla="*/ 3389971 h 3389971"/>
              <a:gd name="connsiteX4" fmla="*/ 0 w 3389971"/>
              <a:gd name="connsiteY4" fmla="*/ 0 h 3389971"/>
              <a:gd name="connsiteX0" fmla="*/ 0 w 3389971"/>
              <a:gd name="connsiteY0" fmla="*/ 0 h 3389971"/>
              <a:gd name="connsiteX1" fmla="*/ 3389971 w 3389971"/>
              <a:gd name="connsiteY1" fmla="*/ 3389971 h 3389971"/>
              <a:gd name="connsiteX2" fmla="*/ 0 w 3389971"/>
              <a:gd name="connsiteY2" fmla="*/ 3389971 h 3389971"/>
              <a:gd name="connsiteX3" fmla="*/ 0 w 3389971"/>
              <a:gd name="connsiteY3" fmla="*/ 0 h 3389971"/>
            </a:gdLst>
            <a:ahLst/>
            <a:cxnLst>
              <a:cxn ang="0">
                <a:pos x="connsiteX0" y="connsiteY0"/>
              </a:cxn>
              <a:cxn ang="0">
                <a:pos x="connsiteX1" y="connsiteY1"/>
              </a:cxn>
              <a:cxn ang="0">
                <a:pos x="connsiteX2" y="connsiteY2"/>
              </a:cxn>
              <a:cxn ang="0">
                <a:pos x="connsiteX3" y="connsiteY3"/>
              </a:cxn>
            </a:cxnLst>
            <a:rect l="l" t="t" r="r" b="b"/>
            <a:pathLst>
              <a:path w="3389971" h="3389971">
                <a:moveTo>
                  <a:pt x="0" y="0"/>
                </a:moveTo>
                <a:lnTo>
                  <a:pt x="3389971" y="3389971"/>
                </a:lnTo>
                <a:lnTo>
                  <a:pt x="0" y="3389971"/>
                </a:lnTo>
                <a:lnTo>
                  <a:pt x="0" y="0"/>
                </a:lnTo>
                <a:close/>
              </a:path>
            </a:pathLst>
          </a:cu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1" name="手繪多邊形: 圖案 10">
            <a:extLst>
              <a:ext uri="{FF2B5EF4-FFF2-40B4-BE49-F238E27FC236}">
                <a16:creationId xmlns:a16="http://schemas.microsoft.com/office/drawing/2014/main" id="{55EB7679-364F-B217-1AD2-5571776B1E7A}"/>
              </a:ext>
            </a:extLst>
          </p:cNvPr>
          <p:cNvSpPr/>
          <p:nvPr/>
        </p:nvSpPr>
        <p:spPr>
          <a:xfrm rot="10800000">
            <a:off x="5622899" y="2131261"/>
            <a:ext cx="1093850" cy="2315735"/>
          </a:xfrm>
          <a:custGeom>
            <a:avLst/>
            <a:gdLst>
              <a:gd name="connsiteX0" fmla="*/ 1093850 w 1093850"/>
              <a:gd name="connsiteY0" fmla="*/ 2315735 h 2315735"/>
              <a:gd name="connsiteX1" fmla="*/ 0 w 1093850"/>
              <a:gd name="connsiteY1" fmla="*/ 2315735 h 2315735"/>
              <a:gd name="connsiteX2" fmla="*/ 0 w 1093850"/>
              <a:gd name="connsiteY2" fmla="*/ 0 h 2315735"/>
              <a:gd name="connsiteX3" fmla="*/ 1093850 w 1093850"/>
              <a:gd name="connsiteY3" fmla="*/ 1093850 h 2315735"/>
              <a:gd name="connsiteX4" fmla="*/ 1093850 w 1093850"/>
              <a:gd name="connsiteY4" fmla="*/ 2315735 h 231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850" h="2315735">
                <a:moveTo>
                  <a:pt x="1093850" y="2315735"/>
                </a:moveTo>
                <a:lnTo>
                  <a:pt x="0" y="2315735"/>
                </a:lnTo>
                <a:lnTo>
                  <a:pt x="0" y="0"/>
                </a:lnTo>
                <a:lnTo>
                  <a:pt x="1093850" y="1093850"/>
                </a:lnTo>
                <a:lnTo>
                  <a:pt x="1093850" y="2315735"/>
                </a:lnTo>
                <a:close/>
              </a:path>
            </a:pathLst>
          </a:cu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2" name="手繪多邊形: 圖案 11">
            <a:extLst>
              <a:ext uri="{FF2B5EF4-FFF2-40B4-BE49-F238E27FC236}">
                <a16:creationId xmlns:a16="http://schemas.microsoft.com/office/drawing/2014/main" id="{ECFC35BD-7CB7-679E-0325-9D8A746A8197}"/>
              </a:ext>
            </a:extLst>
          </p:cNvPr>
          <p:cNvSpPr/>
          <p:nvPr/>
        </p:nvSpPr>
        <p:spPr>
          <a:xfrm rot="10800000">
            <a:off x="4401015" y="2131261"/>
            <a:ext cx="1221885" cy="1221885"/>
          </a:xfrm>
          <a:custGeom>
            <a:avLst/>
            <a:gdLst>
              <a:gd name="connsiteX0" fmla="*/ 1221885 w 1221885"/>
              <a:gd name="connsiteY0" fmla="*/ 1221885 h 1221885"/>
              <a:gd name="connsiteX1" fmla="*/ 0 w 1221885"/>
              <a:gd name="connsiteY1" fmla="*/ 1221885 h 1221885"/>
              <a:gd name="connsiteX2" fmla="*/ 0 w 1221885"/>
              <a:gd name="connsiteY2" fmla="*/ 0 h 1221885"/>
              <a:gd name="connsiteX3" fmla="*/ 1221885 w 1221885"/>
              <a:gd name="connsiteY3" fmla="*/ 1221885 h 1221885"/>
            </a:gdLst>
            <a:ahLst/>
            <a:cxnLst>
              <a:cxn ang="0">
                <a:pos x="connsiteX0" y="connsiteY0"/>
              </a:cxn>
              <a:cxn ang="0">
                <a:pos x="connsiteX1" y="connsiteY1"/>
              </a:cxn>
              <a:cxn ang="0">
                <a:pos x="connsiteX2" y="connsiteY2"/>
              </a:cxn>
              <a:cxn ang="0">
                <a:pos x="connsiteX3" y="connsiteY3"/>
              </a:cxn>
            </a:cxnLst>
            <a:rect l="l" t="t" r="r" b="b"/>
            <a:pathLst>
              <a:path w="1221885" h="1221885">
                <a:moveTo>
                  <a:pt x="1221885" y="1221885"/>
                </a:moveTo>
                <a:lnTo>
                  <a:pt x="0" y="1221885"/>
                </a:lnTo>
                <a:lnTo>
                  <a:pt x="0" y="0"/>
                </a:lnTo>
                <a:lnTo>
                  <a:pt x="1221885" y="1221885"/>
                </a:lnTo>
                <a:close/>
              </a:path>
            </a:pathLst>
          </a:cu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16" name="手繪多邊形: 圖案 15">
            <a:extLst>
              <a:ext uri="{FF2B5EF4-FFF2-40B4-BE49-F238E27FC236}">
                <a16:creationId xmlns:a16="http://schemas.microsoft.com/office/drawing/2014/main" id="{96ED9B51-5AEB-915A-4E03-973012018948}"/>
              </a:ext>
            </a:extLst>
          </p:cNvPr>
          <p:cNvSpPr/>
          <p:nvPr/>
        </p:nvSpPr>
        <p:spPr>
          <a:xfrm rot="10800000">
            <a:off x="6716749" y="2131261"/>
            <a:ext cx="1074236" cy="3389971"/>
          </a:xfrm>
          <a:custGeom>
            <a:avLst/>
            <a:gdLst>
              <a:gd name="connsiteX0" fmla="*/ 1074236 w 1074236"/>
              <a:gd name="connsiteY0" fmla="*/ 3389971 h 3389971"/>
              <a:gd name="connsiteX1" fmla="*/ 0 w 1074236"/>
              <a:gd name="connsiteY1" fmla="*/ 3389971 h 3389971"/>
              <a:gd name="connsiteX2" fmla="*/ 0 w 1074236"/>
              <a:gd name="connsiteY2" fmla="*/ 0 h 3389971"/>
              <a:gd name="connsiteX3" fmla="*/ 1074236 w 1074236"/>
              <a:gd name="connsiteY3" fmla="*/ 1074236 h 3389971"/>
              <a:gd name="connsiteX4" fmla="*/ 1074236 w 1074236"/>
              <a:gd name="connsiteY4" fmla="*/ 3389971 h 338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236" h="3389971">
                <a:moveTo>
                  <a:pt x="1074236" y="3389971"/>
                </a:moveTo>
                <a:lnTo>
                  <a:pt x="0" y="3389971"/>
                </a:lnTo>
                <a:lnTo>
                  <a:pt x="0" y="0"/>
                </a:lnTo>
                <a:lnTo>
                  <a:pt x="1074236" y="1074236"/>
                </a:lnTo>
                <a:lnTo>
                  <a:pt x="1074236" y="3389971"/>
                </a:lnTo>
                <a:close/>
              </a:path>
            </a:pathLst>
          </a:cu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0" name="文字方塊 19">
            <a:extLst>
              <a:ext uri="{FF2B5EF4-FFF2-40B4-BE49-F238E27FC236}">
                <a16:creationId xmlns:a16="http://schemas.microsoft.com/office/drawing/2014/main" id="{610BA952-1B16-1BDF-4D77-9F92164AF398}"/>
              </a:ext>
            </a:extLst>
          </p:cNvPr>
          <p:cNvSpPr txBox="1"/>
          <p:nvPr/>
        </p:nvSpPr>
        <p:spPr>
          <a:xfrm>
            <a:off x="4515780" y="5523776"/>
            <a:ext cx="3113353" cy="707886"/>
          </a:xfrm>
          <a:prstGeom prst="rect">
            <a:avLst/>
          </a:prstGeom>
          <a:noFill/>
        </p:spPr>
        <p:txBody>
          <a:bodyPr wrap="none" rtlCol="0">
            <a:spAutoFit/>
          </a:bodyPr>
          <a:lstStyle/>
          <a:p>
            <a:r>
              <a:rPr lang="en-US" altLang="zh-TW" sz="4000" dirty="0">
                <a:latin typeface="Berlin Sans FB Demi" panose="020E0802020502020306" pitchFamily="34" charset="0"/>
                <a:ea typeface="Gen Jyuu Gothic Bold" panose="020B0602020203020207" pitchFamily="34" charset="-120"/>
                <a:cs typeface="Gen Jyuu Gothic Bold" panose="020B0602020203020207" pitchFamily="34" charset="-120"/>
              </a:rPr>
              <a:t>5+2+2+1=</a:t>
            </a:r>
            <a:r>
              <a:rPr lang="en-US" altLang="zh-TW" sz="4000" dirty="0">
                <a:solidFill>
                  <a:srgbClr val="FF0000"/>
                </a:solidFill>
                <a:latin typeface="Berlin Sans FB Demi" panose="020E0802020502020306" pitchFamily="34" charset="0"/>
                <a:ea typeface="Gen Jyuu Gothic Bold" panose="020B0602020203020207" pitchFamily="34" charset="-120"/>
                <a:cs typeface="Gen Jyuu Gothic Bold" panose="020B0602020203020207" pitchFamily="34" charset="-120"/>
              </a:rPr>
              <a:t>10</a:t>
            </a:r>
            <a:r>
              <a:rPr lang="zh-TW" altLang="en-US" sz="4000" dirty="0">
                <a:latin typeface="Berlin Sans FB Demi" panose="020E0802020502020306" pitchFamily="34" charset="0"/>
                <a:ea typeface="Gen Jyuu Gothic Bold" panose="020B0602020203020207" pitchFamily="34" charset="-120"/>
                <a:cs typeface="Gen Jyuu Gothic Bold" panose="020B0602020203020207" pitchFamily="34" charset="-120"/>
              </a:rPr>
              <a:t>分</a:t>
            </a:r>
          </a:p>
        </p:txBody>
      </p:sp>
      <p:cxnSp>
        <p:nvCxnSpPr>
          <p:cNvPr id="5" name="直線接點 4">
            <a:extLst>
              <a:ext uri="{FF2B5EF4-FFF2-40B4-BE49-F238E27FC236}">
                <a16:creationId xmlns:a16="http://schemas.microsoft.com/office/drawing/2014/main" id="{8F2BDBB5-57D6-D433-C98F-FE53A07FC740}"/>
              </a:ext>
            </a:extLst>
          </p:cNvPr>
          <p:cNvCxnSpPr>
            <a:cxnSpLocks/>
          </p:cNvCxnSpPr>
          <p:nvPr/>
        </p:nvCxnSpPr>
        <p:spPr>
          <a:xfrm flipV="1">
            <a:off x="3301999" y="4446996"/>
            <a:ext cx="2095500" cy="430763"/>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直線接點 6">
            <a:extLst>
              <a:ext uri="{FF2B5EF4-FFF2-40B4-BE49-F238E27FC236}">
                <a16:creationId xmlns:a16="http://schemas.microsoft.com/office/drawing/2014/main" id="{68BC64F5-6861-906D-9E7F-3E978B4C172F}"/>
              </a:ext>
            </a:extLst>
          </p:cNvPr>
          <p:cNvCxnSpPr>
            <a:cxnSpLocks/>
          </p:cNvCxnSpPr>
          <p:nvPr/>
        </p:nvCxnSpPr>
        <p:spPr>
          <a:xfrm>
            <a:off x="7453417" y="3451754"/>
            <a:ext cx="1374099" cy="1217915"/>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直線接點 18">
            <a:extLst>
              <a:ext uri="{FF2B5EF4-FFF2-40B4-BE49-F238E27FC236}">
                <a16:creationId xmlns:a16="http://schemas.microsoft.com/office/drawing/2014/main" id="{4910E4CD-2C59-F826-8BB6-CE6401D6DB38}"/>
              </a:ext>
            </a:extLst>
          </p:cNvPr>
          <p:cNvCxnSpPr>
            <a:cxnSpLocks/>
          </p:cNvCxnSpPr>
          <p:nvPr/>
        </p:nvCxnSpPr>
        <p:spPr>
          <a:xfrm flipV="1">
            <a:off x="6033788" y="1479119"/>
            <a:ext cx="1957920" cy="1251555"/>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直線接點 21">
            <a:extLst>
              <a:ext uri="{FF2B5EF4-FFF2-40B4-BE49-F238E27FC236}">
                <a16:creationId xmlns:a16="http://schemas.microsoft.com/office/drawing/2014/main" id="{B847DCB6-4111-A8F0-A327-917673A117BD}"/>
              </a:ext>
            </a:extLst>
          </p:cNvPr>
          <p:cNvCxnSpPr>
            <a:cxnSpLocks/>
          </p:cNvCxnSpPr>
          <p:nvPr/>
        </p:nvCxnSpPr>
        <p:spPr>
          <a:xfrm flipV="1">
            <a:off x="5048249" y="1780698"/>
            <a:ext cx="73825" cy="602633"/>
          </a:xfrm>
          <a:prstGeom prst="line">
            <a:avLst/>
          </a:prstGeom>
          <a:ln w="38100"/>
        </p:spPr>
        <p:style>
          <a:lnRef idx="1">
            <a:schemeClr val="dk1"/>
          </a:lnRef>
          <a:fillRef idx="0">
            <a:schemeClr val="dk1"/>
          </a:fillRef>
          <a:effectRef idx="0">
            <a:schemeClr val="dk1"/>
          </a:effectRef>
          <a:fontRef idx="minor">
            <a:schemeClr val="tx1"/>
          </a:fontRef>
        </p:style>
      </p:cxnSp>
      <p:sp>
        <p:nvSpPr>
          <p:cNvPr id="26" name="文字方塊 25">
            <a:extLst>
              <a:ext uri="{FF2B5EF4-FFF2-40B4-BE49-F238E27FC236}">
                <a16:creationId xmlns:a16="http://schemas.microsoft.com/office/drawing/2014/main" id="{33BFD1E2-96AE-7E98-AD21-A8E1145DD1F9}"/>
              </a:ext>
            </a:extLst>
          </p:cNvPr>
          <p:cNvSpPr txBox="1"/>
          <p:nvPr/>
        </p:nvSpPr>
        <p:spPr>
          <a:xfrm>
            <a:off x="8827516" y="4672213"/>
            <a:ext cx="3262432" cy="1323439"/>
          </a:xfrm>
          <a:prstGeom prst="rect">
            <a:avLst/>
          </a:prstGeom>
          <a:noFill/>
        </p:spPr>
        <p:txBody>
          <a:bodyPr wrap="none" rtlCol="0">
            <a:spAutoFit/>
          </a:bodyPr>
          <a:lstStyle/>
          <a:p>
            <a:r>
              <a:rPr lang="en-US" altLang="zh-TW" sz="4000" dirty="0">
                <a:latin typeface="Berlin Sans FB Demi" panose="020E0802020502020306" pitchFamily="34" charset="0"/>
                <a:ea typeface="Gen Jyuu Gothic Bold" panose="020B0602020203020207" pitchFamily="34" charset="-120"/>
                <a:cs typeface="Gen Jyuu Gothic Bold" panose="020B0602020203020207" pitchFamily="34" charset="-120"/>
              </a:rPr>
              <a:t>2</a:t>
            </a:r>
            <a:r>
              <a:rPr lang="zh-TW" altLang="en-US" sz="4000" dirty="0">
                <a:latin typeface="Berlin Sans FB Demi" panose="020E0802020502020306" pitchFamily="34" charset="0"/>
                <a:ea typeface="Gen Jyuu Gothic Bold" panose="020B0602020203020207" pitchFamily="34" charset="-120"/>
                <a:cs typeface="Gen Jyuu Gothic Bold" panose="020B0602020203020207" pitchFamily="34" charset="-120"/>
              </a:rPr>
              <a:t>分</a:t>
            </a:r>
            <a:r>
              <a:rPr lang="en-US" altLang="zh-TW" sz="40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4000" dirty="0">
                <a:latin typeface="Berlin Sans FB Demi" panose="020E0802020502020306" pitchFamily="34" charset="0"/>
                <a:ea typeface="Gen Jyuu Gothic Bold" panose="020B0602020203020207" pitchFamily="34" charset="-120"/>
                <a:cs typeface="Gen Jyuu Gothic Bold" panose="020B0602020203020207" pitchFamily="34" charset="-120"/>
              </a:rPr>
              <a:t> </a:t>
            </a:r>
            <a:br>
              <a:rPr lang="en-US" altLang="zh-TW" sz="4000" dirty="0">
                <a:latin typeface="Berlin Sans FB Demi" panose="020E0802020502020306" pitchFamily="34" charset="0"/>
                <a:ea typeface="Gen Jyuu Gothic Bold" panose="020B0602020203020207" pitchFamily="34" charset="-120"/>
                <a:cs typeface="Gen Jyuu Gothic Bold" panose="020B0602020203020207" pitchFamily="34" charset="-120"/>
              </a:rPr>
            </a:br>
            <a:r>
              <a:rPr lang="zh-TW" altLang="en-US" sz="4000" dirty="0">
                <a:latin typeface="Berlin Sans FB Demi" panose="020E0802020502020306" pitchFamily="34" charset="0"/>
                <a:ea typeface="Gen Jyuu Gothic Bold" panose="020B0602020203020207" pitchFamily="34" charset="-120"/>
                <a:cs typeface="Gen Jyuu Gothic Bold" panose="020B0602020203020207" pitchFamily="34" charset="-120"/>
              </a:rPr>
              <a:t>作對</a:t>
            </a:r>
            <a:r>
              <a:rPr lang="zh-TW" altLang="en-US" sz="4000" dirty="0">
                <a:solidFill>
                  <a:srgbClr val="0E5B93"/>
                </a:solidFill>
                <a:latin typeface="Berlin Sans FB Demi" panose="020E0802020502020306" pitchFamily="34" charset="0"/>
                <a:ea typeface="Gen Jyuu Gothic Bold" panose="020B0602020203020207" pitchFamily="34" charset="-120"/>
                <a:cs typeface="Gen Jyuu Gothic Bold" panose="020B0602020203020207" pitchFamily="34" charset="-120"/>
              </a:rPr>
              <a:t>疾病</a:t>
            </a:r>
            <a:r>
              <a:rPr lang="zh-TW" altLang="en-US" sz="4000" dirty="0">
                <a:latin typeface="Berlin Sans FB Demi" panose="020E0802020502020306" pitchFamily="34" charset="0"/>
                <a:ea typeface="Gen Jyuu Gothic Bold" panose="020B0602020203020207" pitchFamily="34" charset="-120"/>
                <a:cs typeface="Gen Jyuu Gothic Bold" panose="020B0602020203020207" pitchFamily="34" charset="-120"/>
              </a:rPr>
              <a:t>衛教</a:t>
            </a:r>
          </a:p>
        </p:txBody>
      </p:sp>
      <p:sp>
        <p:nvSpPr>
          <p:cNvPr id="28" name="文字方塊 27">
            <a:extLst>
              <a:ext uri="{FF2B5EF4-FFF2-40B4-BE49-F238E27FC236}">
                <a16:creationId xmlns:a16="http://schemas.microsoft.com/office/drawing/2014/main" id="{974302B1-34E7-837A-FDCD-ACAC502CFC20}"/>
              </a:ext>
            </a:extLst>
          </p:cNvPr>
          <p:cNvSpPr txBox="1"/>
          <p:nvPr/>
        </p:nvSpPr>
        <p:spPr>
          <a:xfrm>
            <a:off x="8022251" y="520772"/>
            <a:ext cx="3262432" cy="1323439"/>
          </a:xfrm>
          <a:prstGeom prst="rect">
            <a:avLst/>
          </a:prstGeom>
          <a:noFill/>
        </p:spPr>
        <p:txBody>
          <a:bodyPr wrap="none" rtlCol="0">
            <a:spAutoFit/>
          </a:bodyPr>
          <a:lstStyle/>
          <a:p>
            <a:r>
              <a:rPr lang="en-US" altLang="zh-TW" sz="4000" dirty="0">
                <a:latin typeface="Berlin Sans FB Demi" panose="020E0802020502020306" pitchFamily="34" charset="0"/>
                <a:ea typeface="Gen Jyuu Gothic Bold" panose="020B0602020203020207" pitchFamily="34" charset="-120"/>
                <a:cs typeface="Gen Jyuu Gothic Bold" panose="020B0602020203020207" pitchFamily="34" charset="-120"/>
              </a:rPr>
              <a:t>2</a:t>
            </a:r>
            <a:r>
              <a:rPr lang="zh-TW" altLang="en-US" sz="4000" dirty="0">
                <a:latin typeface="Berlin Sans FB Demi" panose="020E0802020502020306" pitchFamily="34" charset="0"/>
                <a:ea typeface="Gen Jyuu Gothic Bold" panose="020B0602020203020207" pitchFamily="34" charset="-120"/>
                <a:cs typeface="Gen Jyuu Gothic Bold" panose="020B0602020203020207" pitchFamily="34" charset="-120"/>
              </a:rPr>
              <a:t>分</a:t>
            </a:r>
            <a:r>
              <a:rPr lang="en-US" altLang="zh-TW" sz="40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4000" dirty="0">
                <a:latin typeface="Berlin Sans FB Demi" panose="020E0802020502020306" pitchFamily="34" charset="0"/>
                <a:ea typeface="Gen Jyuu Gothic Bold" panose="020B0602020203020207" pitchFamily="34" charset="-120"/>
                <a:cs typeface="Gen Jyuu Gothic Bold" panose="020B0602020203020207" pitchFamily="34" charset="-120"/>
              </a:rPr>
              <a:t> </a:t>
            </a:r>
            <a:br>
              <a:rPr lang="en-US" altLang="zh-TW" sz="4000" dirty="0">
                <a:latin typeface="Berlin Sans FB Demi" panose="020E0802020502020306" pitchFamily="34" charset="0"/>
                <a:ea typeface="Gen Jyuu Gothic Bold" panose="020B0602020203020207" pitchFamily="34" charset="-120"/>
                <a:cs typeface="Gen Jyuu Gothic Bold" panose="020B0602020203020207" pitchFamily="34" charset="-120"/>
              </a:rPr>
            </a:br>
            <a:r>
              <a:rPr lang="zh-TW" altLang="en-US" sz="4000" dirty="0">
                <a:latin typeface="Berlin Sans FB Demi" panose="020E0802020502020306" pitchFamily="34" charset="0"/>
                <a:ea typeface="Gen Jyuu Gothic Bold" panose="020B0602020203020207" pitchFamily="34" charset="-120"/>
                <a:cs typeface="Gen Jyuu Gothic Bold" panose="020B0602020203020207" pitchFamily="34" charset="-120"/>
              </a:rPr>
              <a:t>作對</a:t>
            </a:r>
            <a:r>
              <a:rPr lang="zh-TW" altLang="en-US" sz="4000" dirty="0">
                <a:solidFill>
                  <a:srgbClr val="0E5B93"/>
                </a:solidFill>
                <a:latin typeface="Berlin Sans FB Demi" panose="020E0802020502020306" pitchFamily="34" charset="0"/>
                <a:ea typeface="Gen Jyuu Gothic Bold" panose="020B0602020203020207" pitchFamily="34" charset="-120"/>
                <a:cs typeface="Gen Jyuu Gothic Bold" panose="020B0602020203020207" pitchFamily="34" charset="-120"/>
              </a:rPr>
              <a:t>產品</a:t>
            </a:r>
            <a:r>
              <a:rPr lang="zh-TW" altLang="en-US" sz="4000" dirty="0">
                <a:latin typeface="Berlin Sans FB Demi" panose="020E0802020502020306" pitchFamily="34" charset="0"/>
                <a:ea typeface="Gen Jyuu Gothic Bold" panose="020B0602020203020207" pitchFamily="34" charset="-120"/>
                <a:cs typeface="Gen Jyuu Gothic Bold" panose="020B0602020203020207" pitchFamily="34" charset="-120"/>
              </a:rPr>
              <a:t>衛教</a:t>
            </a:r>
          </a:p>
        </p:txBody>
      </p:sp>
      <p:sp>
        <p:nvSpPr>
          <p:cNvPr id="29" name="文字方塊 28">
            <a:extLst>
              <a:ext uri="{FF2B5EF4-FFF2-40B4-BE49-F238E27FC236}">
                <a16:creationId xmlns:a16="http://schemas.microsoft.com/office/drawing/2014/main" id="{99463183-1549-AA9A-20C6-9CD08D75F982}"/>
              </a:ext>
            </a:extLst>
          </p:cNvPr>
          <p:cNvSpPr txBox="1"/>
          <p:nvPr/>
        </p:nvSpPr>
        <p:spPr>
          <a:xfrm>
            <a:off x="4068623" y="520772"/>
            <a:ext cx="3262432" cy="1323439"/>
          </a:xfrm>
          <a:prstGeom prst="rect">
            <a:avLst/>
          </a:prstGeom>
          <a:noFill/>
        </p:spPr>
        <p:txBody>
          <a:bodyPr wrap="none" rtlCol="0">
            <a:spAutoFit/>
          </a:bodyPr>
          <a:lstStyle/>
          <a:p>
            <a:r>
              <a:rPr lang="en-US" altLang="zh-TW" sz="4000" dirty="0">
                <a:latin typeface="Berlin Sans FB Demi" panose="020E0802020502020306" pitchFamily="34" charset="0"/>
                <a:ea typeface="Gen Jyuu Gothic Bold" panose="020B0602020203020207" pitchFamily="34" charset="-120"/>
                <a:cs typeface="Gen Jyuu Gothic Bold" panose="020B0602020203020207" pitchFamily="34" charset="-120"/>
              </a:rPr>
              <a:t>1</a:t>
            </a:r>
            <a:r>
              <a:rPr lang="zh-TW" altLang="en-US" sz="4000" dirty="0">
                <a:latin typeface="Berlin Sans FB Demi" panose="020E0802020502020306" pitchFamily="34" charset="0"/>
                <a:ea typeface="Gen Jyuu Gothic Bold" panose="020B0602020203020207" pitchFamily="34" charset="-120"/>
                <a:cs typeface="Gen Jyuu Gothic Bold" panose="020B0602020203020207" pitchFamily="34" charset="-120"/>
              </a:rPr>
              <a:t>分</a:t>
            </a:r>
            <a:r>
              <a:rPr lang="en-US" altLang="zh-TW" sz="40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4000" dirty="0">
                <a:latin typeface="Berlin Sans FB Demi" panose="020E0802020502020306" pitchFamily="34" charset="0"/>
                <a:ea typeface="Gen Jyuu Gothic Bold" panose="020B0602020203020207" pitchFamily="34" charset="-120"/>
                <a:cs typeface="Gen Jyuu Gothic Bold" panose="020B0602020203020207" pitchFamily="34" charset="-120"/>
              </a:rPr>
              <a:t> </a:t>
            </a:r>
            <a:br>
              <a:rPr lang="en-US" altLang="zh-TW" sz="4000" dirty="0">
                <a:latin typeface="Berlin Sans FB Demi" panose="020E0802020502020306" pitchFamily="34" charset="0"/>
                <a:ea typeface="Gen Jyuu Gothic Bold" panose="020B0602020203020207" pitchFamily="34" charset="-120"/>
                <a:cs typeface="Gen Jyuu Gothic Bold" panose="020B0602020203020207" pitchFamily="34" charset="-120"/>
              </a:rPr>
            </a:br>
            <a:r>
              <a:rPr lang="zh-TW" altLang="en-US" sz="4000" dirty="0">
                <a:latin typeface="Berlin Sans FB Demi" panose="020E0802020502020306" pitchFamily="34" charset="0"/>
                <a:ea typeface="Gen Jyuu Gothic Bold" panose="020B0602020203020207" pitchFamily="34" charset="-120"/>
                <a:cs typeface="Gen Jyuu Gothic Bold" panose="020B0602020203020207" pitchFamily="34" charset="-120"/>
              </a:rPr>
              <a:t>作對產品</a:t>
            </a:r>
            <a:r>
              <a:rPr lang="zh-TW" altLang="en-US" sz="4000" dirty="0">
                <a:solidFill>
                  <a:srgbClr val="0E5B93"/>
                </a:solidFill>
                <a:latin typeface="Berlin Sans FB Demi" panose="020E0802020502020306" pitchFamily="34" charset="0"/>
                <a:ea typeface="Gen Jyuu Gothic Bold" panose="020B0602020203020207" pitchFamily="34" charset="-120"/>
                <a:cs typeface="Gen Jyuu Gothic Bold" panose="020B0602020203020207" pitchFamily="34" charset="-120"/>
              </a:rPr>
              <a:t>搭配</a:t>
            </a:r>
          </a:p>
        </p:txBody>
      </p:sp>
      <p:sp>
        <p:nvSpPr>
          <p:cNvPr id="30" name="十字形 29">
            <a:extLst>
              <a:ext uri="{FF2B5EF4-FFF2-40B4-BE49-F238E27FC236}">
                <a16:creationId xmlns:a16="http://schemas.microsoft.com/office/drawing/2014/main" id="{2509B4C8-C883-FEBA-ADC3-14D630F17F7B}"/>
              </a:ext>
            </a:extLst>
          </p:cNvPr>
          <p:cNvSpPr/>
          <p:nvPr/>
        </p:nvSpPr>
        <p:spPr>
          <a:xfrm flipH="1">
            <a:off x="11305321" y="6281914"/>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25" name="文字方塊 24">
            <a:extLst>
              <a:ext uri="{FF2B5EF4-FFF2-40B4-BE49-F238E27FC236}">
                <a16:creationId xmlns:a16="http://schemas.microsoft.com/office/drawing/2014/main" id="{5F0C90A9-98C5-DC15-A3DD-9DBF38528D16}"/>
              </a:ext>
            </a:extLst>
          </p:cNvPr>
          <p:cNvSpPr txBox="1"/>
          <p:nvPr/>
        </p:nvSpPr>
        <p:spPr>
          <a:xfrm>
            <a:off x="778317" y="4911135"/>
            <a:ext cx="3265638" cy="707886"/>
          </a:xfrm>
          <a:prstGeom prst="rect">
            <a:avLst/>
          </a:prstGeom>
          <a:noFill/>
        </p:spPr>
        <p:txBody>
          <a:bodyPr wrap="none" rtlCol="0">
            <a:spAutoFit/>
          </a:bodyPr>
          <a:lstStyle/>
          <a:p>
            <a:r>
              <a:rPr lang="en-US" altLang="zh-TW" sz="4000" dirty="0">
                <a:latin typeface="Berlin Sans FB Demi" panose="020E0802020502020306" pitchFamily="34" charset="0"/>
                <a:ea typeface="Gen Jyuu Gothic Bold" panose="020B0602020203020207" pitchFamily="34" charset="-120"/>
                <a:cs typeface="Gen Jyuu Gothic Bold" panose="020B0602020203020207" pitchFamily="34" charset="-120"/>
              </a:rPr>
              <a:t>5</a:t>
            </a:r>
            <a:r>
              <a:rPr lang="zh-TW" altLang="en-US" sz="4000" dirty="0">
                <a:latin typeface="Berlin Sans FB Demi" panose="020E0802020502020306" pitchFamily="34" charset="0"/>
                <a:ea typeface="Gen Jyuu Gothic Bold" panose="020B0602020203020207" pitchFamily="34" charset="-120"/>
                <a:cs typeface="Gen Jyuu Gothic Bold" panose="020B0602020203020207" pitchFamily="34" charset="-120"/>
              </a:rPr>
              <a:t>分</a:t>
            </a:r>
            <a:r>
              <a:rPr lang="en-US" altLang="zh-TW" sz="40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4000" dirty="0">
                <a:latin typeface="Berlin Sans FB Demi" panose="020E0802020502020306" pitchFamily="34" charset="0"/>
                <a:ea typeface="Gen Jyuu Gothic Bold" panose="020B0602020203020207" pitchFamily="34" charset="-120"/>
                <a:cs typeface="Gen Jyuu Gothic Bold" panose="020B0602020203020207" pitchFamily="34" charset="-120"/>
              </a:rPr>
              <a:t> 選</a:t>
            </a:r>
            <a:r>
              <a:rPr lang="zh-TW" altLang="en-US" sz="4000" dirty="0">
                <a:solidFill>
                  <a:srgbClr val="0E5B93"/>
                </a:solidFill>
                <a:latin typeface="Berlin Sans FB Demi" panose="020E0802020502020306" pitchFamily="34" charset="0"/>
                <a:ea typeface="Gen Jyuu Gothic Bold" panose="020B0602020203020207" pitchFamily="34" charset="-120"/>
                <a:cs typeface="Gen Jyuu Gothic Bold" panose="020B0602020203020207" pitchFamily="34" charset="-120"/>
              </a:rPr>
              <a:t>對</a:t>
            </a:r>
            <a:r>
              <a:rPr lang="zh-TW" altLang="en-US" sz="4000" dirty="0">
                <a:latin typeface="Berlin Sans FB Demi" panose="020E0802020502020306" pitchFamily="34" charset="0"/>
                <a:ea typeface="Gen Jyuu Gothic Bold" panose="020B0602020203020207" pitchFamily="34" charset="-120"/>
                <a:cs typeface="Gen Jyuu Gothic Bold" panose="020B0602020203020207" pitchFamily="34" charset="-120"/>
              </a:rPr>
              <a:t>產品</a:t>
            </a:r>
          </a:p>
        </p:txBody>
      </p:sp>
      <p:sp>
        <p:nvSpPr>
          <p:cNvPr id="18" name="文字方塊 17">
            <a:extLst>
              <a:ext uri="{FF2B5EF4-FFF2-40B4-BE49-F238E27FC236}">
                <a16:creationId xmlns:a16="http://schemas.microsoft.com/office/drawing/2014/main" id="{951E08C1-96C0-C219-6611-6D4ABAF96087}"/>
              </a:ext>
            </a:extLst>
          </p:cNvPr>
          <p:cNvSpPr txBox="1"/>
          <p:nvPr/>
        </p:nvSpPr>
        <p:spPr>
          <a:xfrm>
            <a:off x="763741" y="6474148"/>
            <a:ext cx="10812161" cy="401555"/>
          </a:xfrm>
          <a:prstGeom prst="rect">
            <a:avLst/>
          </a:prstGeom>
          <a:noFill/>
        </p:spPr>
        <p:txBody>
          <a:bodyPr wrap="square">
            <a:spAutoFit/>
          </a:bodyPr>
          <a:lstStyle/>
          <a:p>
            <a:r>
              <a:rPr lang="zh-TW" altLang="en-US" sz="2000" dirty="0">
                <a:latin typeface="Berlin Sans FB Demi" panose="020E0802020502020306" pitchFamily="34" charset="0"/>
                <a:ea typeface="Gen Jyuu Gothic Heavy" panose="020B0702020203020207" pitchFamily="34" charset="-120"/>
                <a:cs typeface="Gen Jyuu Gothic Heavy" panose="020B0702020203020207" pitchFamily="34" charset="-120"/>
              </a:rPr>
              <a:t>📢本教材中之「5+2+2+1 分數架構」為 FunPharm 創辦人黃旭輝為教學實用所創之獨立發想📢</a:t>
            </a:r>
          </a:p>
        </p:txBody>
      </p:sp>
    </p:spTree>
    <p:custDataLst>
      <p:tags r:id="rId1"/>
    </p:custDataLst>
    <p:extLst>
      <p:ext uri="{BB962C8B-B14F-4D97-AF65-F5344CB8AC3E}">
        <p14:creationId xmlns:p14="http://schemas.microsoft.com/office/powerpoint/2010/main" val="188318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10"/>
                                        </p:tgtEl>
                                        <p:attrNameLst>
                                          <p:attrName>style.color</p:attrName>
                                        </p:attrNameLst>
                                      </p:cBhvr>
                                      <p:to>
                                        <a:schemeClr val="accent2"/>
                                      </p:to>
                                    </p:animClr>
                                    <p:animClr clrSpc="rgb" dir="cw">
                                      <p:cBhvr>
                                        <p:cTn id="7" dur="500" fill="hold"/>
                                        <p:tgtEl>
                                          <p:spTgt spid="10"/>
                                        </p:tgtEl>
                                        <p:attrNameLst>
                                          <p:attrName>fillcolor</p:attrName>
                                        </p:attrNameLst>
                                      </p:cBhvr>
                                      <p:to>
                                        <a:schemeClr val="accent2"/>
                                      </p:to>
                                    </p:animClr>
                                    <p:set>
                                      <p:cBhvr>
                                        <p:cTn id="8" dur="500" fill="hold"/>
                                        <p:tgtEl>
                                          <p:spTgt spid="10"/>
                                        </p:tgtEl>
                                        <p:attrNameLst>
                                          <p:attrName>fill.type</p:attrName>
                                        </p:attrNameLst>
                                      </p:cBhvr>
                                      <p:to>
                                        <p:strVal val="solid"/>
                                      </p:to>
                                    </p:set>
                                    <p:set>
                                      <p:cBhvr>
                                        <p:cTn id="9" dur="500" fill="hold"/>
                                        <p:tgtEl>
                                          <p:spTgt spid="10"/>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grpId="0" nodeType="clickEffect">
                                  <p:stCondLst>
                                    <p:cond delay="0"/>
                                  </p:stCondLst>
                                  <p:childTnLst>
                                    <p:animClr clrSpc="rgb" dir="cw">
                                      <p:cBhvr override="childStyle">
                                        <p:cTn id="20" dur="500" fill="hold"/>
                                        <p:tgtEl>
                                          <p:spTgt spid="16"/>
                                        </p:tgtEl>
                                        <p:attrNameLst>
                                          <p:attrName>style.color</p:attrName>
                                        </p:attrNameLst>
                                      </p:cBhvr>
                                      <p:to>
                                        <a:schemeClr val="accent2"/>
                                      </p:to>
                                    </p:animClr>
                                    <p:animClr clrSpc="rgb" dir="cw">
                                      <p:cBhvr>
                                        <p:cTn id="21" dur="500" fill="hold"/>
                                        <p:tgtEl>
                                          <p:spTgt spid="16"/>
                                        </p:tgtEl>
                                        <p:attrNameLst>
                                          <p:attrName>fillcolor</p:attrName>
                                        </p:attrNameLst>
                                      </p:cBhvr>
                                      <p:to>
                                        <a:schemeClr val="accent2"/>
                                      </p:to>
                                    </p:animClr>
                                    <p:set>
                                      <p:cBhvr>
                                        <p:cTn id="22" dur="500" fill="hold"/>
                                        <p:tgtEl>
                                          <p:spTgt spid="16"/>
                                        </p:tgtEl>
                                        <p:attrNameLst>
                                          <p:attrName>fill.type</p:attrName>
                                        </p:attrNameLst>
                                      </p:cBhvr>
                                      <p:to>
                                        <p:strVal val="solid"/>
                                      </p:to>
                                    </p:set>
                                    <p:set>
                                      <p:cBhvr>
                                        <p:cTn id="23" dur="500" fill="hold"/>
                                        <p:tgtEl>
                                          <p:spTgt spid="16"/>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11"/>
                                        </p:tgtEl>
                                        <p:attrNameLst>
                                          <p:attrName>style.color</p:attrName>
                                        </p:attrNameLst>
                                      </p:cBhvr>
                                      <p:to>
                                        <a:schemeClr val="accent2"/>
                                      </p:to>
                                    </p:animClr>
                                    <p:animClr clrSpc="rgb" dir="cw">
                                      <p:cBhvr>
                                        <p:cTn id="35" dur="500" fill="hold"/>
                                        <p:tgtEl>
                                          <p:spTgt spid="11"/>
                                        </p:tgtEl>
                                        <p:attrNameLst>
                                          <p:attrName>fillcolor</p:attrName>
                                        </p:attrNameLst>
                                      </p:cBhvr>
                                      <p:to>
                                        <a:schemeClr val="accent2"/>
                                      </p:to>
                                    </p:animClr>
                                    <p:set>
                                      <p:cBhvr>
                                        <p:cTn id="36" dur="500" fill="hold"/>
                                        <p:tgtEl>
                                          <p:spTgt spid="11"/>
                                        </p:tgtEl>
                                        <p:attrNameLst>
                                          <p:attrName>fill.type</p:attrName>
                                        </p:attrNameLst>
                                      </p:cBhvr>
                                      <p:to>
                                        <p:strVal val="solid"/>
                                      </p:to>
                                    </p:set>
                                    <p:set>
                                      <p:cBhvr>
                                        <p:cTn id="37" dur="500" fill="hold"/>
                                        <p:tgtEl>
                                          <p:spTgt spid="11"/>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grpId="0" nodeType="clickEffect">
                                  <p:stCondLst>
                                    <p:cond delay="0"/>
                                  </p:stCondLst>
                                  <p:childTnLst>
                                    <p:animClr clrSpc="rgb" dir="cw">
                                      <p:cBhvr override="childStyle">
                                        <p:cTn id="48" dur="500" fill="hold"/>
                                        <p:tgtEl>
                                          <p:spTgt spid="12"/>
                                        </p:tgtEl>
                                        <p:attrNameLst>
                                          <p:attrName>style.color</p:attrName>
                                        </p:attrNameLst>
                                      </p:cBhvr>
                                      <p:to>
                                        <a:schemeClr val="accent2"/>
                                      </p:to>
                                    </p:animClr>
                                    <p:animClr clrSpc="rgb" dir="cw">
                                      <p:cBhvr>
                                        <p:cTn id="49" dur="500" fill="hold"/>
                                        <p:tgtEl>
                                          <p:spTgt spid="12"/>
                                        </p:tgtEl>
                                        <p:attrNameLst>
                                          <p:attrName>fillcolor</p:attrName>
                                        </p:attrNameLst>
                                      </p:cBhvr>
                                      <p:to>
                                        <a:schemeClr val="accent2"/>
                                      </p:to>
                                    </p:animClr>
                                    <p:set>
                                      <p:cBhvr>
                                        <p:cTn id="50" dur="500" fill="hold"/>
                                        <p:tgtEl>
                                          <p:spTgt spid="12"/>
                                        </p:tgtEl>
                                        <p:attrNameLst>
                                          <p:attrName>fill.type</p:attrName>
                                        </p:attrNameLst>
                                      </p:cBhvr>
                                      <p:to>
                                        <p:strVal val="solid"/>
                                      </p:to>
                                    </p:set>
                                    <p:set>
                                      <p:cBhvr>
                                        <p:cTn id="51" dur="500" fill="hold"/>
                                        <p:tgtEl>
                                          <p:spTgt spid="12"/>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animBg="1"/>
      <p:bldP spid="20" grpId="0"/>
      <p:bldP spid="26" grpId="0"/>
      <p:bldP spid="28" grpId="0"/>
      <p:bldP spid="29" grpId="0"/>
      <p:bldP spid="2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907D4-15AB-9DC1-48EB-B13AAFF4B4FD}"/>
            </a:ext>
          </a:extLst>
        </p:cNvPr>
        <p:cNvGrpSpPr/>
        <p:nvPr/>
      </p:nvGrpSpPr>
      <p:grpSpPr>
        <a:xfrm>
          <a:off x="0" y="0"/>
          <a:ext cx="0" cy="0"/>
          <a:chOff x="0" y="0"/>
          <a:chExt cx="0" cy="0"/>
        </a:xfrm>
      </p:grpSpPr>
      <p:sp>
        <p:nvSpPr>
          <p:cNvPr id="3" name="矩形 2">
            <a:extLst>
              <a:ext uri="{FF2B5EF4-FFF2-40B4-BE49-F238E27FC236}">
                <a16:creationId xmlns:a16="http://schemas.microsoft.com/office/drawing/2014/main" id="{341B403D-BE7C-24F7-F29E-B82AE242F480}"/>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21" name="群組 20">
            <a:extLst>
              <a:ext uri="{FF2B5EF4-FFF2-40B4-BE49-F238E27FC236}">
                <a16:creationId xmlns:a16="http://schemas.microsoft.com/office/drawing/2014/main" id="{BDC3FD8F-5854-2223-4D0D-8E9E178FDC6A}"/>
              </a:ext>
            </a:extLst>
          </p:cNvPr>
          <p:cNvGrpSpPr>
            <a:grpSpLocks/>
          </p:cNvGrpSpPr>
          <p:nvPr/>
        </p:nvGrpSpPr>
        <p:grpSpPr>
          <a:xfrm>
            <a:off x="9672418" y="5537060"/>
            <a:ext cx="1235192" cy="1237216"/>
            <a:chOff x="9183091" y="4475589"/>
            <a:chExt cx="2103005" cy="2103005"/>
          </a:xfrm>
          <a:solidFill>
            <a:srgbClr val="0E5B93">
              <a:alpha val="50000"/>
            </a:srgbClr>
          </a:solidFill>
        </p:grpSpPr>
        <p:grpSp>
          <p:nvGrpSpPr>
            <p:cNvPr id="23" name="群組 22">
              <a:extLst>
                <a:ext uri="{FF2B5EF4-FFF2-40B4-BE49-F238E27FC236}">
                  <a16:creationId xmlns:a16="http://schemas.microsoft.com/office/drawing/2014/main" id="{C19628DD-19D3-A5C9-4B04-64FEFC2F3EA5}"/>
                </a:ext>
              </a:extLst>
            </p:cNvPr>
            <p:cNvGrpSpPr/>
            <p:nvPr/>
          </p:nvGrpSpPr>
          <p:grpSpPr>
            <a:xfrm rot="2700000">
              <a:off x="9183091" y="4475589"/>
              <a:ext cx="2103005" cy="2103005"/>
              <a:chOff x="9285315" y="4586316"/>
              <a:chExt cx="311112" cy="311112"/>
            </a:xfrm>
            <a:grpFill/>
          </p:grpSpPr>
          <p:sp>
            <p:nvSpPr>
              <p:cNvPr id="26" name="圓形: 空心 25">
                <a:extLst>
                  <a:ext uri="{FF2B5EF4-FFF2-40B4-BE49-F238E27FC236}">
                    <a16:creationId xmlns:a16="http://schemas.microsoft.com/office/drawing/2014/main" id="{73244C7A-A156-1DFC-F3C1-3603296BF2BF}"/>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27" name="直線接點 26">
                <a:extLst>
                  <a:ext uri="{FF2B5EF4-FFF2-40B4-BE49-F238E27FC236}">
                    <a16:creationId xmlns:a16="http://schemas.microsoft.com/office/drawing/2014/main" id="{F8E2E871-FABD-C4AB-0949-ED31779A1946}"/>
                  </a:ext>
                </a:extLst>
              </p:cNvPr>
              <p:cNvCxnSpPr>
                <a:cxnSpLocks/>
              </p:cNvCxnSpPr>
              <p:nvPr/>
            </p:nvCxnSpPr>
            <p:spPr>
              <a:xfrm rot="18900000">
                <a:off x="9348296" y="4663935"/>
                <a:ext cx="174871" cy="175158"/>
              </a:xfrm>
              <a:prstGeom prst="line">
                <a:avLst/>
              </a:prstGeom>
              <a:grpFill/>
              <a:ln w="762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24" name="文字方塊 23">
              <a:extLst>
                <a:ext uri="{FF2B5EF4-FFF2-40B4-BE49-F238E27FC236}">
                  <a16:creationId xmlns:a16="http://schemas.microsoft.com/office/drawing/2014/main" id="{55789CF3-F7E3-D1F6-788C-C28731DAE435}"/>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25" name="文字方塊 24">
              <a:extLst>
                <a:ext uri="{FF2B5EF4-FFF2-40B4-BE49-F238E27FC236}">
                  <a16:creationId xmlns:a16="http://schemas.microsoft.com/office/drawing/2014/main" id="{ED72E271-EB12-1097-6CAB-30E790D8B461}"/>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28" name="群組 27">
            <a:extLst>
              <a:ext uri="{FF2B5EF4-FFF2-40B4-BE49-F238E27FC236}">
                <a16:creationId xmlns:a16="http://schemas.microsoft.com/office/drawing/2014/main" id="{2170F84A-1D70-8091-4FC0-15B435FAC174}"/>
              </a:ext>
            </a:extLst>
          </p:cNvPr>
          <p:cNvGrpSpPr>
            <a:grpSpLocks/>
          </p:cNvGrpSpPr>
          <p:nvPr/>
        </p:nvGrpSpPr>
        <p:grpSpPr>
          <a:xfrm>
            <a:off x="2225034" y="5431366"/>
            <a:ext cx="1899121" cy="1902235"/>
            <a:chOff x="9183091" y="4475589"/>
            <a:chExt cx="2103005" cy="2103005"/>
          </a:xfrm>
          <a:solidFill>
            <a:srgbClr val="0E5B93">
              <a:alpha val="50000"/>
            </a:srgbClr>
          </a:solidFill>
        </p:grpSpPr>
        <p:grpSp>
          <p:nvGrpSpPr>
            <p:cNvPr id="32" name="群組 31">
              <a:extLst>
                <a:ext uri="{FF2B5EF4-FFF2-40B4-BE49-F238E27FC236}">
                  <a16:creationId xmlns:a16="http://schemas.microsoft.com/office/drawing/2014/main" id="{497B0AB0-A4D6-980F-EF28-B2BF382485F9}"/>
                </a:ext>
              </a:extLst>
            </p:cNvPr>
            <p:cNvGrpSpPr/>
            <p:nvPr/>
          </p:nvGrpSpPr>
          <p:grpSpPr>
            <a:xfrm rot="2700000">
              <a:off x="9183091" y="4475589"/>
              <a:ext cx="2103005" cy="2103005"/>
              <a:chOff x="9285315" y="4586316"/>
              <a:chExt cx="311112" cy="311112"/>
            </a:xfrm>
            <a:grpFill/>
          </p:grpSpPr>
          <p:sp>
            <p:nvSpPr>
              <p:cNvPr id="53" name="圓形: 空心 52">
                <a:extLst>
                  <a:ext uri="{FF2B5EF4-FFF2-40B4-BE49-F238E27FC236}">
                    <a16:creationId xmlns:a16="http://schemas.microsoft.com/office/drawing/2014/main" id="{A50CFA3C-DDC6-1BAC-B518-12CA0474F888}"/>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54" name="直線接點 53">
                <a:extLst>
                  <a:ext uri="{FF2B5EF4-FFF2-40B4-BE49-F238E27FC236}">
                    <a16:creationId xmlns:a16="http://schemas.microsoft.com/office/drawing/2014/main" id="{D740BFC6-6296-85DA-3FFC-7EBD78066D93}"/>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51" name="文字方塊 50">
              <a:extLst>
                <a:ext uri="{FF2B5EF4-FFF2-40B4-BE49-F238E27FC236}">
                  <a16:creationId xmlns:a16="http://schemas.microsoft.com/office/drawing/2014/main" id="{3D082A7E-980C-7F41-9DC1-DBAD005D980A}"/>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52" name="文字方塊 51">
              <a:extLst>
                <a:ext uri="{FF2B5EF4-FFF2-40B4-BE49-F238E27FC236}">
                  <a16:creationId xmlns:a16="http://schemas.microsoft.com/office/drawing/2014/main" id="{E9F08AE3-E42E-3986-1A5F-FC5C9D7A1A5F}"/>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55" name="群組 54">
            <a:extLst>
              <a:ext uri="{FF2B5EF4-FFF2-40B4-BE49-F238E27FC236}">
                <a16:creationId xmlns:a16="http://schemas.microsoft.com/office/drawing/2014/main" id="{8891C405-54D1-95F7-A844-98D07CE35337}"/>
              </a:ext>
            </a:extLst>
          </p:cNvPr>
          <p:cNvGrpSpPr/>
          <p:nvPr/>
        </p:nvGrpSpPr>
        <p:grpSpPr>
          <a:xfrm>
            <a:off x="3783764" y="-705351"/>
            <a:ext cx="6267860" cy="8702006"/>
            <a:chOff x="3783764" y="-705351"/>
            <a:chExt cx="6267860" cy="8702006"/>
          </a:xfrm>
        </p:grpSpPr>
        <p:sp>
          <p:nvSpPr>
            <p:cNvPr id="56" name="橢圓 55">
              <a:extLst>
                <a:ext uri="{FF2B5EF4-FFF2-40B4-BE49-F238E27FC236}">
                  <a16:creationId xmlns:a16="http://schemas.microsoft.com/office/drawing/2014/main" id="{D918382C-3B3D-8E13-4B56-248491540920}"/>
                </a:ext>
              </a:extLst>
            </p:cNvPr>
            <p:cNvSpPr>
              <a:spLocks/>
            </p:cNvSpPr>
            <p:nvPr/>
          </p:nvSpPr>
          <p:spPr>
            <a:xfrm>
              <a:off x="3783764" y="1718519"/>
              <a:ext cx="6267860" cy="6278136"/>
            </a:xfrm>
            <a:prstGeom prst="ellipse">
              <a:avLst/>
            </a:prstGeom>
            <a:solidFill>
              <a:srgbClr val="0070C0">
                <a:alpha val="8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8000" b="1" dirty="0">
                  <a:effectLst>
                    <a:outerShdw blurRad="101600" dist="38100" dir="2700000" sx="103000" sy="103000" algn="tl" rotWithShape="0">
                      <a:prstClr val="black">
                        <a:alpha val="50000"/>
                      </a:prstClr>
                    </a:outerShdw>
                  </a:effectLst>
                  <a:latin typeface="Gen Jyuu Gothic Bold" panose="020B0602020203020207" pitchFamily="34" charset="-120"/>
                  <a:ea typeface="Gen Jyuu Gothic Bold" panose="020B0602020203020207" pitchFamily="34" charset="-120"/>
                  <a:cs typeface="Gen Jyuu Gothic Bold" panose="020B0602020203020207" pitchFamily="34" charset="-120"/>
                </a:rPr>
                <a:t>自己釣魚的時間到了</a:t>
              </a:r>
              <a:r>
                <a:rPr lang="en-US" altLang="zh-TW" sz="8000" b="1" dirty="0">
                  <a:effectLst>
                    <a:outerShdw blurRad="101600" dist="38100" dir="2700000" sx="103000" sy="103000" algn="tl" rotWithShape="0">
                      <a:prstClr val="black">
                        <a:alpha val="50000"/>
                      </a:prstClr>
                    </a:outerShdw>
                  </a:effectLst>
                  <a:latin typeface="Gen Jyuu Gothic Bold" panose="020B0602020203020207" pitchFamily="34" charset="-120"/>
                  <a:ea typeface="Gen Jyuu Gothic Bold" panose="020B0602020203020207" pitchFamily="34" charset="-120"/>
                  <a:cs typeface="Gen Jyuu Gothic Bold" panose="020B0602020203020207" pitchFamily="34" charset="-120"/>
                </a:rPr>
                <a:t>!</a:t>
              </a:r>
            </a:p>
          </p:txBody>
        </p:sp>
        <p:pic>
          <p:nvPicPr>
            <p:cNvPr id="57" name="Picture 2" descr="Generated image">
              <a:extLst>
                <a:ext uri="{FF2B5EF4-FFF2-40B4-BE49-F238E27FC236}">
                  <a16:creationId xmlns:a16="http://schemas.microsoft.com/office/drawing/2014/main" id="{2DADFBA7-DEB4-F6EC-34CD-722D22929E3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1" b="89974" l="4785" r="89941">
                          <a14:foregroundMark x1="16895" y1="55859" x2="16895" y2="55859"/>
                          <a14:foregroundMark x1="4785" y1="54232" x2="4785" y2="54232"/>
                          <a14:foregroundMark x1="20215" y1="36393" x2="20215" y2="36393"/>
                          <a14:foregroundMark x1="22070" y1="35677" x2="22070" y2="35677"/>
                          <a14:foregroundMark x1="17188" y1="31901" x2="17188" y2="31901"/>
                          <a14:foregroundMark x1="17773" y1="31901" x2="17773" y2="31901"/>
                          <a14:foregroundMark x1="17676" y1="32227" x2="17676" y2="32227"/>
                          <a14:foregroundMark x1="20898" y1="34896" x2="20898" y2="34896"/>
                          <a14:foregroundMark x1="18848" y1="28190" x2="18848" y2="28190"/>
                          <a14:foregroundMark x1="18066" y1="28841" x2="18066" y2="28841"/>
                          <a14:foregroundMark x1="18555" y1="28451" x2="18555" y2="28451"/>
                          <a14:foregroundMark x1="18555" y1="28451" x2="18555" y2="28451"/>
                          <a14:foregroundMark x1="18555" y1="28385" x2="18555" y2="28385"/>
                          <a14:foregroundMark x1="19434" y1="27865" x2="19434" y2="27865"/>
                          <a14:foregroundMark x1="19336" y1="27734" x2="19336" y2="27734"/>
                          <a14:foregroundMark x1="19531" y1="27734" x2="19531" y2="27734"/>
                          <a14:foregroundMark x1="19629" y1="27734" x2="19629" y2="27734"/>
                          <a14:foregroundMark x1="20020" y1="26953" x2="20020" y2="26953"/>
                          <a14:foregroundMark x1="20020" y1="26823" x2="20020" y2="26823"/>
                          <a14:foregroundMark x1="20215" y1="26042" x2="20215" y2="26042"/>
                          <a14:foregroundMark x1="20215" y1="25911" x2="20215" y2="25911"/>
                          <a14:foregroundMark x1="20410" y1="24935" x2="20410" y2="24935"/>
                          <a14:foregroundMark x1="20410" y1="24870" x2="20410" y2="24870"/>
                          <a14:foregroundMark x1="19922" y1="24023" x2="19922" y2="24023"/>
                          <a14:foregroundMark x1="19922" y1="23958" x2="19922" y2="23958"/>
                          <a14:foregroundMark x1="19141" y1="23112" x2="19141" y2="23112"/>
                          <a14:foregroundMark x1="19141" y1="23112" x2="19141" y2="23112"/>
                          <a14:foregroundMark x1="17676" y1="22135" x2="17676" y2="22135"/>
                          <a14:foregroundMark x1="17676" y1="22005" x2="17676" y2="22005"/>
                          <a14:foregroundMark x1="15137" y1="20117" x2="15137" y2="20117"/>
                          <a14:foregroundMark x1="15137" y1="20052" x2="15137" y2="20052"/>
                          <a14:foregroundMark x1="14355" y1="18359" x2="14355" y2="18359"/>
                          <a14:foregroundMark x1="14355" y1="18229" x2="14355" y2="18229"/>
                          <a14:foregroundMark x1="18555" y1="15039" x2="18555" y2="15039"/>
                          <a14:foregroundMark x1="18555" y1="15039" x2="18555" y2="15039"/>
                          <a14:foregroundMark x1="20215" y1="15625" x2="20215" y2="15625"/>
                          <a14:foregroundMark x1="20313" y1="15625" x2="20313" y2="15625"/>
                          <a14:foregroundMark x1="14648" y1="16732" x2="14648" y2="16732"/>
                          <a14:foregroundMark x1="14648" y1="16732" x2="14648" y2="16732"/>
                          <a14:foregroundMark x1="45898" y1="30143" x2="45898" y2="30143"/>
                          <a14:foregroundMark x1="45996" y1="30078" x2="45996" y2="30078"/>
                          <a14:foregroundMark x1="39063" y1="22201" x2="39063" y2="22201"/>
                          <a14:foregroundMark x1="39063" y1="22201" x2="39063" y2="22201"/>
                          <a14:foregroundMark x1="29688" y1="16471" x2="29688" y2="16471"/>
                          <a14:foregroundMark x1="29590" y1="16471" x2="29590" y2="16471"/>
                          <a14:foregroundMark x1="26465" y1="16992" x2="26465" y2="16992"/>
                          <a14:foregroundMark x1="26465" y1="16992" x2="26465" y2="16992"/>
                          <a14:foregroundMark x1="32910" y1="18685" x2="32910" y2="18685"/>
                          <a14:foregroundMark x1="32910" y1="18685" x2="32910" y2="18685"/>
                          <a14:foregroundMark x1="32910" y1="18685" x2="32910" y2="18685"/>
                          <a14:foregroundMark x1="39355" y1="24740" x2="39355" y2="24740"/>
                          <a14:foregroundMark x1="39453" y1="24805" x2="39453" y2="24805"/>
                          <a14:foregroundMark x1="40527" y1="25651" x2="40527" y2="25651"/>
                          <a14:foregroundMark x1="40820" y1="25716" x2="40820" y2="25716"/>
                          <a14:foregroundMark x1="16895" y1="31185" x2="16895" y2="31185"/>
                          <a14:foregroundMark x1="14844" y1="18880" x2="14844" y2="18880"/>
                          <a14:foregroundMark x1="14844" y1="18880" x2="14844" y2="18880"/>
                          <a14:foregroundMark x1="14844" y1="18880" x2="14844" y2="18880"/>
                          <a14:foregroundMark x1="14844" y1="18880" x2="14844" y2="18880"/>
                          <a14:foregroundMark x1="14844" y1="18880" x2="14844" y2="18880"/>
                          <a14:foregroundMark x1="17578" y1="32747" x2="17578" y2="32747"/>
                          <a14:foregroundMark x1="17676" y1="32747" x2="17676" y2="32747"/>
                          <a14:foregroundMark x1="17676" y1="33398" x2="17676" y2="33398"/>
                          <a14:foregroundMark x1="17676" y1="33398" x2="17676" y2="33398"/>
                          <a14:foregroundMark x1="17773" y1="35091" x2="17773" y2="35091"/>
                          <a14:foregroundMark x1="17773" y1="35091" x2="17773" y2="35091"/>
                        </a14:backgroundRemoval>
                      </a14:imgEffect>
                    </a14:imgLayer>
                  </a14:imgProps>
                </a:ext>
                <a:ext uri="{28A0092B-C50C-407E-A947-70E740481C1C}">
                  <a14:useLocalDpi xmlns:a14="http://schemas.microsoft.com/office/drawing/2010/main" val="0"/>
                </a:ext>
              </a:extLst>
            </a:blip>
            <a:srcRect/>
            <a:stretch>
              <a:fillRect/>
            </a:stretch>
          </p:blipFill>
          <p:spPr bwMode="auto">
            <a:xfrm>
              <a:off x="3928421" y="-705351"/>
              <a:ext cx="4572000"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十字形 3">
            <a:extLst>
              <a:ext uri="{FF2B5EF4-FFF2-40B4-BE49-F238E27FC236}">
                <a16:creationId xmlns:a16="http://schemas.microsoft.com/office/drawing/2014/main" id="{D326B429-B8CE-6494-6272-739B55FBC0F1}"/>
              </a:ext>
            </a:extLst>
          </p:cNvPr>
          <p:cNvSpPr/>
          <p:nvPr/>
        </p:nvSpPr>
        <p:spPr>
          <a:xfrm flipH="1">
            <a:off x="11328343" y="301139"/>
            <a:ext cx="269522" cy="269522"/>
          </a:xfrm>
          <a:prstGeom prst="plus">
            <a:avLst>
              <a:gd name="adj" fmla="val 42646"/>
            </a:avLst>
          </a:prstGeom>
          <a:solidFill>
            <a:srgbClr val="0E5B93"/>
          </a:solid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nvGrpSpPr>
          <p:cNvPr id="5" name="群組 4">
            <a:extLst>
              <a:ext uri="{FF2B5EF4-FFF2-40B4-BE49-F238E27FC236}">
                <a16:creationId xmlns:a16="http://schemas.microsoft.com/office/drawing/2014/main" id="{51E02DED-0D85-144B-91EA-5D9038147246}"/>
              </a:ext>
            </a:extLst>
          </p:cNvPr>
          <p:cNvGrpSpPr/>
          <p:nvPr/>
        </p:nvGrpSpPr>
        <p:grpSpPr>
          <a:xfrm>
            <a:off x="11608769" y="1011915"/>
            <a:ext cx="311112" cy="311112"/>
            <a:chOff x="9285316" y="4586316"/>
            <a:chExt cx="311112" cy="311112"/>
          </a:xfrm>
          <a:solidFill>
            <a:srgbClr val="0E5B93"/>
          </a:solidFill>
        </p:grpSpPr>
        <p:sp>
          <p:nvSpPr>
            <p:cNvPr id="6" name="圓形: 空心 5">
              <a:extLst>
                <a:ext uri="{FF2B5EF4-FFF2-40B4-BE49-F238E27FC236}">
                  <a16:creationId xmlns:a16="http://schemas.microsoft.com/office/drawing/2014/main" id="{DF00FD4A-A844-008B-86BC-75576BA5B49A}"/>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8" name="直線接點 7">
              <a:extLst>
                <a:ext uri="{FF2B5EF4-FFF2-40B4-BE49-F238E27FC236}">
                  <a16:creationId xmlns:a16="http://schemas.microsoft.com/office/drawing/2014/main" id="{4FC2975F-1B1A-C70B-488D-CE15618AEFB8}"/>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grpSp>
        <p:nvGrpSpPr>
          <p:cNvPr id="10" name="群組 9">
            <a:extLst>
              <a:ext uri="{FF2B5EF4-FFF2-40B4-BE49-F238E27FC236}">
                <a16:creationId xmlns:a16="http://schemas.microsoft.com/office/drawing/2014/main" id="{A3ED6348-D8BC-83E0-1B45-CCF3BD966FD2}"/>
              </a:ext>
            </a:extLst>
          </p:cNvPr>
          <p:cNvGrpSpPr/>
          <p:nvPr/>
        </p:nvGrpSpPr>
        <p:grpSpPr>
          <a:xfrm>
            <a:off x="443269" y="2638675"/>
            <a:ext cx="311112" cy="311112"/>
            <a:chOff x="9285316" y="4586316"/>
            <a:chExt cx="311112" cy="311112"/>
          </a:xfrm>
          <a:solidFill>
            <a:srgbClr val="0E5B93"/>
          </a:solidFill>
        </p:grpSpPr>
        <p:sp>
          <p:nvSpPr>
            <p:cNvPr id="14" name="圓形: 空心 13">
              <a:extLst>
                <a:ext uri="{FF2B5EF4-FFF2-40B4-BE49-F238E27FC236}">
                  <a16:creationId xmlns:a16="http://schemas.microsoft.com/office/drawing/2014/main" id="{A337482C-4AAD-47CC-E998-7F4A7A721E91}"/>
                </a:ext>
              </a:extLst>
            </p:cNvPr>
            <p:cNvSpPr/>
            <p:nvPr/>
          </p:nvSpPr>
          <p:spPr>
            <a:xfrm flipH="1">
              <a:off x="9285316" y="4586316"/>
              <a:ext cx="311112" cy="311112"/>
            </a:xfrm>
            <a:prstGeom prst="donut">
              <a:avLst>
                <a:gd name="adj" fmla="val 12843"/>
              </a:avLst>
            </a:prstGeom>
            <a:grpFill/>
            <a:ln>
              <a:solidFill>
                <a:srgbClr val="0E5B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15" name="直線接點 14">
              <a:extLst>
                <a:ext uri="{FF2B5EF4-FFF2-40B4-BE49-F238E27FC236}">
                  <a16:creationId xmlns:a16="http://schemas.microsoft.com/office/drawing/2014/main" id="{317357B4-84F4-E076-18D5-359C08FBB8FB}"/>
                </a:ext>
              </a:extLst>
            </p:cNvPr>
            <p:cNvCxnSpPr>
              <a:cxnSpLocks/>
            </p:cNvCxnSpPr>
            <p:nvPr/>
          </p:nvCxnSpPr>
          <p:spPr>
            <a:xfrm>
              <a:off x="9315450" y="4741872"/>
              <a:ext cx="241300" cy="0"/>
            </a:xfrm>
            <a:prstGeom prst="line">
              <a:avLst/>
            </a:prstGeom>
            <a:grpFill/>
            <a:ln w="34925">
              <a:solidFill>
                <a:srgbClr val="0E5B93"/>
              </a:solidFill>
            </a:ln>
          </p:spPr>
          <p:style>
            <a:lnRef idx="1">
              <a:schemeClr val="accent1"/>
            </a:lnRef>
            <a:fillRef idx="0">
              <a:schemeClr val="accent1"/>
            </a:fillRef>
            <a:effectRef idx="0">
              <a:schemeClr val="accent1"/>
            </a:effectRef>
            <a:fontRef idx="minor">
              <a:schemeClr val="tx1"/>
            </a:fontRef>
          </p:style>
        </p:cxnSp>
      </p:grpSp>
      <p:pic>
        <p:nvPicPr>
          <p:cNvPr id="2" name="圖片 1">
            <a:extLst>
              <a:ext uri="{FF2B5EF4-FFF2-40B4-BE49-F238E27FC236}">
                <a16:creationId xmlns:a16="http://schemas.microsoft.com/office/drawing/2014/main" id="{4A911787-1FAD-99E2-0AAF-B3869972F7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944" y="2388754"/>
            <a:ext cx="262049" cy="262621"/>
          </a:xfrm>
          <a:prstGeom prst="rect">
            <a:avLst/>
          </a:prstGeom>
        </p:spPr>
      </p:pic>
      <p:graphicFrame>
        <p:nvGraphicFramePr>
          <p:cNvPr id="7" name="表格 6">
            <a:extLst>
              <a:ext uri="{FF2B5EF4-FFF2-40B4-BE49-F238E27FC236}">
                <a16:creationId xmlns:a16="http://schemas.microsoft.com/office/drawing/2014/main" id="{6B1D1AA9-E329-762A-7577-A183B3FA6FD1}"/>
              </a:ext>
            </a:extLst>
          </p:cNvPr>
          <p:cNvGraphicFramePr>
            <a:graphicFrameLocks noGrp="1"/>
          </p:cNvGraphicFramePr>
          <p:nvPr/>
        </p:nvGraphicFramePr>
        <p:xfrm>
          <a:off x="803274" y="396357"/>
          <a:ext cx="10621964" cy="6020315"/>
        </p:xfrm>
        <a:graphic>
          <a:graphicData uri="http://schemas.openxmlformats.org/drawingml/2006/table">
            <a:tbl>
              <a:tblPr firstRow="1" bandRow="1">
                <a:tableStyleId>{5C22544A-7EE6-4342-B048-85BDC9FD1C3A}</a:tableStyleId>
              </a:tblPr>
              <a:tblGrid>
                <a:gridCol w="1326609">
                  <a:extLst>
                    <a:ext uri="{9D8B030D-6E8A-4147-A177-3AD203B41FA5}">
                      <a16:colId xmlns:a16="http://schemas.microsoft.com/office/drawing/2014/main" val="3214010606"/>
                    </a:ext>
                  </a:extLst>
                </a:gridCol>
                <a:gridCol w="1859071">
                  <a:extLst>
                    <a:ext uri="{9D8B030D-6E8A-4147-A177-3AD203B41FA5}">
                      <a16:colId xmlns:a16="http://schemas.microsoft.com/office/drawing/2014/main" val="3869902947"/>
                    </a:ext>
                  </a:extLst>
                </a:gridCol>
                <a:gridCol w="1859071">
                  <a:extLst>
                    <a:ext uri="{9D8B030D-6E8A-4147-A177-3AD203B41FA5}">
                      <a16:colId xmlns:a16="http://schemas.microsoft.com/office/drawing/2014/main" val="131911771"/>
                    </a:ext>
                  </a:extLst>
                </a:gridCol>
                <a:gridCol w="1733393">
                  <a:extLst>
                    <a:ext uri="{9D8B030D-6E8A-4147-A177-3AD203B41FA5}">
                      <a16:colId xmlns:a16="http://schemas.microsoft.com/office/drawing/2014/main" val="2342477024"/>
                    </a:ext>
                  </a:extLst>
                </a:gridCol>
                <a:gridCol w="1984749">
                  <a:extLst>
                    <a:ext uri="{9D8B030D-6E8A-4147-A177-3AD203B41FA5}">
                      <a16:colId xmlns:a16="http://schemas.microsoft.com/office/drawing/2014/main" val="464017246"/>
                    </a:ext>
                  </a:extLst>
                </a:gridCol>
                <a:gridCol w="1859071">
                  <a:extLst>
                    <a:ext uri="{9D8B030D-6E8A-4147-A177-3AD203B41FA5}">
                      <a16:colId xmlns:a16="http://schemas.microsoft.com/office/drawing/2014/main" val="510539756"/>
                    </a:ext>
                  </a:extLst>
                </a:gridCol>
              </a:tblGrid>
              <a:tr h="860045">
                <a:tc>
                  <a:txBody>
                    <a:bodyPr/>
                    <a:lstStyle/>
                    <a:p>
                      <a:r>
                        <a:rPr lang="zh-TW" altLang="en-US" sz="2800" dirty="0">
                          <a:latin typeface="Berlin Sans FB Demi" panose="020E0802020502020306" pitchFamily="34" charset="0"/>
                          <a:ea typeface="Gen Jyuu Gothic Bold" panose="020B0602020203020207" pitchFamily="34" charset="-120"/>
                          <a:cs typeface="Gen Jyuu Gothic Bold" panose="020B0602020203020207" pitchFamily="34" charset="-120"/>
                        </a:rPr>
                        <a:t>症狀</a:t>
                      </a:r>
                    </a:p>
                  </a:txBody>
                  <a:tcPr>
                    <a:solidFill>
                      <a:srgbClr val="000046"/>
                    </a:solidFill>
                  </a:tcPr>
                </a:tc>
                <a:tc>
                  <a:txBody>
                    <a:bodyPr/>
                    <a:lstStyle/>
                    <a:p>
                      <a:r>
                        <a:rPr lang="zh-TW" altLang="en-US" sz="2800" dirty="0">
                          <a:latin typeface="Berlin Sans FB Demi" panose="020E0802020502020306" pitchFamily="34" charset="0"/>
                          <a:ea typeface="Gen Jyuu Gothic Bold" panose="020B0602020203020207" pitchFamily="34" charset="-120"/>
                          <a:cs typeface="Gen Jyuu Gothic Bold" panose="020B0602020203020207" pitchFamily="34" charset="-120"/>
                        </a:rPr>
                        <a:t>問對問題</a:t>
                      </a:r>
                    </a:p>
                  </a:txBody>
                  <a:tcPr>
                    <a:solidFill>
                      <a:srgbClr val="000046"/>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000046"/>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000046"/>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000046"/>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000046"/>
                    </a:solidFill>
                  </a:tcPr>
                </a:tc>
                <a:extLst>
                  <a:ext uri="{0D108BD9-81ED-4DB2-BD59-A6C34878D82A}">
                    <a16:rowId xmlns:a16="http://schemas.microsoft.com/office/drawing/2014/main" val="2583188298"/>
                  </a:ext>
                </a:extLst>
              </a:tr>
              <a:tr h="860045">
                <a:tc>
                  <a:txBody>
                    <a:bodyPr/>
                    <a:lstStyle/>
                    <a:p>
                      <a:r>
                        <a:rPr lang="zh-TW" altLang="en-US" sz="2800" dirty="0">
                          <a:latin typeface="Berlin Sans FB Demi" panose="020E0802020502020306" pitchFamily="34" charset="0"/>
                          <a:ea typeface="Gen Jyuu Gothic Bold" panose="020B0602020203020207" pitchFamily="34" charset="-120"/>
                          <a:cs typeface="Gen Jyuu Gothic Bold" panose="020B0602020203020207" pitchFamily="34" charset="-120"/>
                        </a:rPr>
                        <a:t>老花</a:t>
                      </a:r>
                    </a:p>
                  </a:txBody>
                  <a:tcPr>
                    <a:solidFill>
                      <a:srgbClr val="86ADC9"/>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extLst>
                  <a:ext uri="{0D108BD9-81ED-4DB2-BD59-A6C34878D82A}">
                    <a16:rowId xmlns:a16="http://schemas.microsoft.com/office/drawing/2014/main" val="2566443285"/>
                  </a:ext>
                </a:extLst>
              </a:tr>
              <a:tr h="860045">
                <a:tc>
                  <a:txBody>
                    <a:bodyPr/>
                    <a:lstStyle/>
                    <a:p>
                      <a:r>
                        <a:rPr lang="zh-TW" altLang="en-US" sz="2800" dirty="0">
                          <a:latin typeface="Berlin Sans FB Demi" panose="020E0802020502020306" pitchFamily="34" charset="0"/>
                          <a:ea typeface="Gen Jyuu Gothic Bold" panose="020B0602020203020207" pitchFamily="34" charset="-120"/>
                          <a:cs typeface="Gen Jyuu Gothic Bold" panose="020B0602020203020207" pitchFamily="34" charset="-120"/>
                        </a:rPr>
                        <a:t>乾眼</a:t>
                      </a:r>
                    </a:p>
                  </a:txBody>
                  <a:tcPr>
                    <a:solidFill>
                      <a:srgbClr val="CCECFF"/>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extLst>
                  <a:ext uri="{0D108BD9-81ED-4DB2-BD59-A6C34878D82A}">
                    <a16:rowId xmlns:a16="http://schemas.microsoft.com/office/drawing/2014/main" val="2675990252"/>
                  </a:ext>
                </a:extLst>
              </a:tr>
              <a:tr h="860045">
                <a:tc>
                  <a:txBody>
                    <a:bodyPr/>
                    <a:lstStyle/>
                    <a:p>
                      <a:r>
                        <a:rPr lang="zh-TW" altLang="en-US" sz="2800" dirty="0">
                          <a:latin typeface="Berlin Sans FB Demi" panose="020E0802020502020306" pitchFamily="34" charset="0"/>
                          <a:ea typeface="Gen Jyuu Gothic Bold" panose="020B0602020203020207" pitchFamily="34" charset="-120"/>
                          <a:cs typeface="Gen Jyuu Gothic Bold" panose="020B0602020203020207" pitchFamily="34" charset="-120"/>
                        </a:rPr>
                        <a:t>白內障</a:t>
                      </a:r>
                    </a:p>
                  </a:txBody>
                  <a:tcPr>
                    <a:solidFill>
                      <a:srgbClr val="86ADC9"/>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extLst>
                  <a:ext uri="{0D108BD9-81ED-4DB2-BD59-A6C34878D82A}">
                    <a16:rowId xmlns:a16="http://schemas.microsoft.com/office/drawing/2014/main" val="890646017"/>
                  </a:ext>
                </a:extLst>
              </a:tr>
              <a:tr h="860045">
                <a:tc>
                  <a:txBody>
                    <a:bodyPr/>
                    <a:lstStyle/>
                    <a:p>
                      <a:r>
                        <a:rPr lang="zh-TW" altLang="en-US" sz="2800" dirty="0">
                          <a:latin typeface="Berlin Sans FB Demi" panose="020E0802020502020306" pitchFamily="34" charset="0"/>
                          <a:ea typeface="Gen Jyuu Gothic Bold" panose="020B0602020203020207" pitchFamily="34" charset="-120"/>
                          <a:cs typeface="Gen Jyuu Gothic Bold" panose="020B0602020203020207" pitchFamily="34" charset="-120"/>
                        </a:rPr>
                        <a:t>青光眼</a:t>
                      </a:r>
                    </a:p>
                  </a:txBody>
                  <a:tcPr>
                    <a:solidFill>
                      <a:srgbClr val="CCECFF"/>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extLst>
                  <a:ext uri="{0D108BD9-81ED-4DB2-BD59-A6C34878D82A}">
                    <a16:rowId xmlns:a16="http://schemas.microsoft.com/office/drawing/2014/main" val="2499199292"/>
                  </a:ext>
                </a:extLst>
              </a:tr>
              <a:tr h="860045">
                <a:tc>
                  <a:txBody>
                    <a:bodyPr/>
                    <a:lstStyle/>
                    <a:p>
                      <a:r>
                        <a:rPr lang="en-US" altLang="zh-TW" sz="2800" dirty="0">
                          <a:latin typeface="Berlin Sans FB Demi" panose="020E0802020502020306" pitchFamily="34" charset="0"/>
                          <a:ea typeface="Gen Jyuu Gothic Bold" panose="020B0602020203020207" pitchFamily="34" charset="-120"/>
                          <a:cs typeface="Gen Jyuu Gothic Bold" panose="020B0602020203020207" pitchFamily="34" charset="-120"/>
                        </a:rPr>
                        <a:t>NPDR</a:t>
                      </a:r>
                      <a:endParaRPr lang="zh-TW" altLang="en-US" sz="28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86ADC9"/>
                    </a:solidFill>
                  </a:tcPr>
                </a:tc>
                <a:extLst>
                  <a:ext uri="{0D108BD9-81ED-4DB2-BD59-A6C34878D82A}">
                    <a16:rowId xmlns:a16="http://schemas.microsoft.com/office/drawing/2014/main" val="111268333"/>
                  </a:ext>
                </a:extLst>
              </a:tr>
              <a:tr h="860045">
                <a:tc>
                  <a:txBody>
                    <a:bodyPr/>
                    <a:lstStyle/>
                    <a:p>
                      <a:r>
                        <a:rPr lang="en-US" altLang="zh-TW" sz="2800" dirty="0">
                          <a:latin typeface="Berlin Sans FB Demi" panose="020E0802020502020306" pitchFamily="34" charset="0"/>
                          <a:ea typeface="Gen Jyuu Gothic Bold" panose="020B0602020203020207" pitchFamily="34" charset="-120"/>
                          <a:cs typeface="Gen Jyuu Gothic Bold" panose="020B0602020203020207" pitchFamily="34" charset="-120"/>
                        </a:rPr>
                        <a:t>AMD</a:t>
                      </a:r>
                      <a:endParaRPr lang="zh-TW" altLang="en-US" sz="28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tc>
                  <a:txBody>
                    <a:body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a:txBody>
                  <a:tcPr>
                    <a:solidFill>
                      <a:srgbClr val="CCECFF"/>
                    </a:solidFill>
                  </a:tcPr>
                </a:tc>
                <a:extLst>
                  <a:ext uri="{0D108BD9-81ED-4DB2-BD59-A6C34878D82A}">
                    <a16:rowId xmlns:a16="http://schemas.microsoft.com/office/drawing/2014/main" val="3228231099"/>
                  </a:ext>
                </a:extLst>
              </a:tr>
            </a:tbl>
          </a:graphicData>
        </a:graphic>
      </p:graphicFrame>
      <p:sp>
        <p:nvSpPr>
          <p:cNvPr id="9" name="手繪多邊形: 圖案 8">
            <a:extLst>
              <a:ext uri="{FF2B5EF4-FFF2-40B4-BE49-F238E27FC236}">
                <a16:creationId xmlns:a16="http://schemas.microsoft.com/office/drawing/2014/main" id="{82490DBB-46C3-2330-DC3E-988C2CE8258A}"/>
              </a:ext>
            </a:extLst>
          </p:cNvPr>
          <p:cNvSpPr/>
          <p:nvPr/>
        </p:nvSpPr>
        <p:spPr>
          <a:xfrm>
            <a:off x="3988640" y="577405"/>
            <a:ext cx="642512" cy="642512"/>
          </a:xfrm>
          <a:custGeom>
            <a:avLst/>
            <a:gdLst>
              <a:gd name="connsiteX0" fmla="*/ 0 w 3389971"/>
              <a:gd name="connsiteY0" fmla="*/ 0 h 3389971"/>
              <a:gd name="connsiteX1" fmla="*/ 3389971 w 3389971"/>
              <a:gd name="connsiteY1" fmla="*/ 0 h 3389971"/>
              <a:gd name="connsiteX2" fmla="*/ 3389971 w 3389971"/>
              <a:gd name="connsiteY2" fmla="*/ 3389971 h 3389971"/>
              <a:gd name="connsiteX3" fmla="*/ 0 w 3389971"/>
              <a:gd name="connsiteY3" fmla="*/ 3389971 h 3389971"/>
              <a:gd name="connsiteX4" fmla="*/ 0 w 3389971"/>
              <a:gd name="connsiteY4" fmla="*/ 0 h 3389971"/>
              <a:gd name="connsiteX0" fmla="*/ 0 w 3389971"/>
              <a:gd name="connsiteY0" fmla="*/ 0 h 3389971"/>
              <a:gd name="connsiteX1" fmla="*/ 3389971 w 3389971"/>
              <a:gd name="connsiteY1" fmla="*/ 3389971 h 3389971"/>
              <a:gd name="connsiteX2" fmla="*/ 0 w 3389971"/>
              <a:gd name="connsiteY2" fmla="*/ 3389971 h 3389971"/>
              <a:gd name="connsiteX3" fmla="*/ 0 w 3389971"/>
              <a:gd name="connsiteY3" fmla="*/ 0 h 3389971"/>
            </a:gdLst>
            <a:ahLst/>
            <a:cxnLst>
              <a:cxn ang="0">
                <a:pos x="connsiteX0" y="connsiteY0"/>
              </a:cxn>
              <a:cxn ang="0">
                <a:pos x="connsiteX1" y="connsiteY1"/>
              </a:cxn>
              <a:cxn ang="0">
                <a:pos x="connsiteX2" y="connsiteY2"/>
              </a:cxn>
              <a:cxn ang="0">
                <a:pos x="connsiteX3" y="connsiteY3"/>
              </a:cxn>
            </a:cxnLst>
            <a:rect l="l" t="t" r="r" b="b"/>
            <a:pathLst>
              <a:path w="3389971" h="3389971">
                <a:moveTo>
                  <a:pt x="0" y="0"/>
                </a:moveTo>
                <a:lnTo>
                  <a:pt x="3389971" y="3389971"/>
                </a:lnTo>
                <a:lnTo>
                  <a:pt x="0" y="3389971"/>
                </a:lnTo>
                <a:lnTo>
                  <a:pt x="0" y="0"/>
                </a:lnTo>
                <a:close/>
              </a:path>
            </a:pathLst>
          </a:custGeom>
          <a:solidFill>
            <a:srgbClr val="0E5B9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11" name="手繪多邊形: 圖案 10">
            <a:extLst>
              <a:ext uri="{FF2B5EF4-FFF2-40B4-BE49-F238E27FC236}">
                <a16:creationId xmlns:a16="http://schemas.microsoft.com/office/drawing/2014/main" id="{8603A703-D799-2148-0F83-94D3CDAC8BC1}"/>
              </a:ext>
            </a:extLst>
          </p:cNvPr>
          <p:cNvSpPr/>
          <p:nvPr/>
        </p:nvSpPr>
        <p:spPr>
          <a:xfrm rot="10800000">
            <a:off x="5860291" y="424522"/>
            <a:ext cx="255734" cy="807022"/>
          </a:xfrm>
          <a:custGeom>
            <a:avLst/>
            <a:gdLst>
              <a:gd name="connsiteX0" fmla="*/ 1074236 w 1074236"/>
              <a:gd name="connsiteY0" fmla="*/ 3389971 h 3389971"/>
              <a:gd name="connsiteX1" fmla="*/ 0 w 1074236"/>
              <a:gd name="connsiteY1" fmla="*/ 3389971 h 3389971"/>
              <a:gd name="connsiteX2" fmla="*/ 0 w 1074236"/>
              <a:gd name="connsiteY2" fmla="*/ 0 h 3389971"/>
              <a:gd name="connsiteX3" fmla="*/ 1074236 w 1074236"/>
              <a:gd name="connsiteY3" fmla="*/ 1074236 h 3389971"/>
              <a:gd name="connsiteX4" fmla="*/ 1074236 w 1074236"/>
              <a:gd name="connsiteY4" fmla="*/ 3389971 h 338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236" h="3389971">
                <a:moveTo>
                  <a:pt x="1074236" y="3389971"/>
                </a:moveTo>
                <a:lnTo>
                  <a:pt x="0" y="3389971"/>
                </a:lnTo>
                <a:lnTo>
                  <a:pt x="0" y="0"/>
                </a:lnTo>
                <a:lnTo>
                  <a:pt x="1074236" y="1074236"/>
                </a:lnTo>
                <a:lnTo>
                  <a:pt x="1074236" y="3389971"/>
                </a:lnTo>
                <a:close/>
              </a:path>
            </a:pathLst>
          </a:custGeom>
          <a:solidFill>
            <a:srgbClr val="0E5B9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12" name="手繪多邊形: 圖案 11">
            <a:extLst>
              <a:ext uri="{FF2B5EF4-FFF2-40B4-BE49-F238E27FC236}">
                <a16:creationId xmlns:a16="http://schemas.microsoft.com/office/drawing/2014/main" id="{41C67195-3662-664D-D7F9-33A416845A9B}"/>
              </a:ext>
            </a:extLst>
          </p:cNvPr>
          <p:cNvSpPr/>
          <p:nvPr/>
        </p:nvSpPr>
        <p:spPr>
          <a:xfrm rot="10800000">
            <a:off x="7727335" y="441325"/>
            <a:ext cx="354668" cy="750852"/>
          </a:xfrm>
          <a:custGeom>
            <a:avLst/>
            <a:gdLst>
              <a:gd name="connsiteX0" fmla="*/ 1093850 w 1093850"/>
              <a:gd name="connsiteY0" fmla="*/ 2315735 h 2315735"/>
              <a:gd name="connsiteX1" fmla="*/ 0 w 1093850"/>
              <a:gd name="connsiteY1" fmla="*/ 2315735 h 2315735"/>
              <a:gd name="connsiteX2" fmla="*/ 0 w 1093850"/>
              <a:gd name="connsiteY2" fmla="*/ 0 h 2315735"/>
              <a:gd name="connsiteX3" fmla="*/ 1093850 w 1093850"/>
              <a:gd name="connsiteY3" fmla="*/ 1093850 h 2315735"/>
              <a:gd name="connsiteX4" fmla="*/ 1093850 w 1093850"/>
              <a:gd name="connsiteY4" fmla="*/ 2315735 h 231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850" h="2315735">
                <a:moveTo>
                  <a:pt x="1093850" y="2315735"/>
                </a:moveTo>
                <a:lnTo>
                  <a:pt x="0" y="2315735"/>
                </a:lnTo>
                <a:lnTo>
                  <a:pt x="0" y="0"/>
                </a:lnTo>
                <a:lnTo>
                  <a:pt x="1093850" y="1093850"/>
                </a:lnTo>
                <a:lnTo>
                  <a:pt x="1093850" y="2315735"/>
                </a:lnTo>
                <a:close/>
              </a:path>
            </a:pathLst>
          </a:custGeom>
          <a:solidFill>
            <a:srgbClr val="0E5B9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13" name="手繪多邊形: 圖案 12">
            <a:extLst>
              <a:ext uri="{FF2B5EF4-FFF2-40B4-BE49-F238E27FC236}">
                <a16:creationId xmlns:a16="http://schemas.microsoft.com/office/drawing/2014/main" id="{6DE04568-B165-64A9-DC1E-2F4863D89642}"/>
              </a:ext>
            </a:extLst>
          </p:cNvPr>
          <p:cNvSpPr/>
          <p:nvPr/>
        </p:nvSpPr>
        <p:spPr>
          <a:xfrm rot="10800000">
            <a:off x="9566448" y="443608"/>
            <a:ext cx="400518" cy="400518"/>
          </a:xfrm>
          <a:custGeom>
            <a:avLst/>
            <a:gdLst>
              <a:gd name="connsiteX0" fmla="*/ 1221885 w 1221885"/>
              <a:gd name="connsiteY0" fmla="*/ 1221885 h 1221885"/>
              <a:gd name="connsiteX1" fmla="*/ 0 w 1221885"/>
              <a:gd name="connsiteY1" fmla="*/ 1221885 h 1221885"/>
              <a:gd name="connsiteX2" fmla="*/ 0 w 1221885"/>
              <a:gd name="connsiteY2" fmla="*/ 0 h 1221885"/>
              <a:gd name="connsiteX3" fmla="*/ 1221885 w 1221885"/>
              <a:gd name="connsiteY3" fmla="*/ 1221885 h 1221885"/>
            </a:gdLst>
            <a:ahLst/>
            <a:cxnLst>
              <a:cxn ang="0">
                <a:pos x="connsiteX0" y="connsiteY0"/>
              </a:cxn>
              <a:cxn ang="0">
                <a:pos x="connsiteX1" y="connsiteY1"/>
              </a:cxn>
              <a:cxn ang="0">
                <a:pos x="connsiteX2" y="connsiteY2"/>
              </a:cxn>
              <a:cxn ang="0">
                <a:pos x="connsiteX3" y="connsiteY3"/>
              </a:cxn>
            </a:cxnLst>
            <a:rect l="l" t="t" r="r" b="b"/>
            <a:pathLst>
              <a:path w="1221885" h="1221885">
                <a:moveTo>
                  <a:pt x="1221885" y="1221885"/>
                </a:moveTo>
                <a:lnTo>
                  <a:pt x="0" y="1221885"/>
                </a:lnTo>
                <a:lnTo>
                  <a:pt x="0" y="0"/>
                </a:lnTo>
                <a:lnTo>
                  <a:pt x="1221885" y="1221885"/>
                </a:lnTo>
                <a:close/>
              </a:path>
            </a:pathLst>
          </a:custGeom>
          <a:solidFill>
            <a:srgbClr val="0E5B9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16" name="文字方塊 15">
            <a:extLst>
              <a:ext uri="{FF2B5EF4-FFF2-40B4-BE49-F238E27FC236}">
                <a16:creationId xmlns:a16="http://schemas.microsoft.com/office/drawing/2014/main" id="{E3EEF142-EC45-670F-9B2A-779CCD0EC84B}"/>
              </a:ext>
            </a:extLst>
          </p:cNvPr>
          <p:cNvSpPr txBox="1"/>
          <p:nvPr/>
        </p:nvSpPr>
        <p:spPr>
          <a:xfrm>
            <a:off x="161744" y="105095"/>
            <a:ext cx="914400" cy="369332"/>
          </a:xfrm>
          <a:prstGeom prst="rect">
            <a:avLst/>
          </a:prstGeom>
          <a:noFill/>
        </p:spPr>
        <p:txBody>
          <a:bodyPr wrap="square" rtlCol="0">
            <a:spAutoFit/>
          </a:bodyPr>
          <a:lstStyle/>
          <a:p>
            <a:r>
              <a:rPr lang="en-US" altLang="zh-TW" dirty="0">
                <a:latin typeface="Berlin Sans FB Demi" panose="020E0802020502020306" pitchFamily="34" charset="0"/>
              </a:rPr>
              <a:t>HW</a:t>
            </a:r>
            <a:endParaRPr lang="zh-TW" altLang="en-US" dirty="0">
              <a:latin typeface="Berlin Sans FB Demi" panose="020E0802020502020306" pitchFamily="34" charset="0"/>
            </a:endParaRPr>
          </a:p>
        </p:txBody>
      </p:sp>
    </p:spTree>
    <p:custDataLst>
      <p:tags r:id="rId1"/>
    </p:custDataLst>
    <p:extLst>
      <p:ext uri="{BB962C8B-B14F-4D97-AF65-F5344CB8AC3E}">
        <p14:creationId xmlns:p14="http://schemas.microsoft.com/office/powerpoint/2010/main" val="238025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7F273-2FC6-03F3-10DE-7D3CB63BCC20}"/>
            </a:ext>
          </a:extLst>
        </p:cNvPr>
        <p:cNvGrpSpPr/>
        <p:nvPr/>
      </p:nvGrpSpPr>
      <p:grpSpPr>
        <a:xfrm>
          <a:off x="0" y="0"/>
          <a:ext cx="0" cy="0"/>
          <a:chOff x="0" y="0"/>
          <a:chExt cx="0" cy="0"/>
        </a:xfrm>
      </p:grpSpPr>
      <p:sp>
        <p:nvSpPr>
          <p:cNvPr id="16" name="矩形 15">
            <a:extLst>
              <a:ext uri="{FF2B5EF4-FFF2-40B4-BE49-F238E27FC236}">
                <a16:creationId xmlns:a16="http://schemas.microsoft.com/office/drawing/2014/main" id="{C23AB28F-0C16-5410-D0F0-2B84D802DF3C}"/>
              </a:ext>
            </a:extLst>
          </p:cNvPr>
          <p:cNvSpPr/>
          <p:nvPr/>
        </p:nvSpPr>
        <p:spPr>
          <a:xfrm>
            <a:off x="0" y="-9570"/>
            <a:ext cx="12192000" cy="6858000"/>
          </a:xfrm>
          <a:prstGeom prst="rect">
            <a:avLst/>
          </a:prstGeom>
          <a:pattFill prst="pct5">
            <a:fgClr>
              <a:srgbClr val="FFA26F"/>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十字形 26">
            <a:extLst>
              <a:ext uri="{FF2B5EF4-FFF2-40B4-BE49-F238E27FC236}">
                <a16:creationId xmlns:a16="http://schemas.microsoft.com/office/drawing/2014/main" id="{BCE78293-0DF7-1A22-769C-233876313F5E}"/>
              </a:ext>
            </a:extLst>
          </p:cNvPr>
          <p:cNvSpPr/>
          <p:nvPr/>
        </p:nvSpPr>
        <p:spPr>
          <a:xfrm flipH="1">
            <a:off x="11516889" y="5601450"/>
            <a:ext cx="269522" cy="269522"/>
          </a:xfrm>
          <a:prstGeom prst="plus">
            <a:avLst>
              <a:gd name="adj" fmla="val 4264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grpSp>
        <p:nvGrpSpPr>
          <p:cNvPr id="29" name="群組 28">
            <a:extLst>
              <a:ext uri="{FF2B5EF4-FFF2-40B4-BE49-F238E27FC236}">
                <a16:creationId xmlns:a16="http://schemas.microsoft.com/office/drawing/2014/main" id="{7C196ADF-2320-3090-4C29-EC29AE056EB4}"/>
              </a:ext>
            </a:extLst>
          </p:cNvPr>
          <p:cNvGrpSpPr/>
          <p:nvPr/>
        </p:nvGrpSpPr>
        <p:grpSpPr>
          <a:xfrm>
            <a:off x="10974989" y="4475595"/>
            <a:ext cx="311112" cy="311112"/>
            <a:chOff x="9285316" y="4586316"/>
            <a:chExt cx="311112" cy="311112"/>
          </a:xfrm>
          <a:solidFill>
            <a:srgbClr val="0070C0"/>
          </a:solidFill>
        </p:grpSpPr>
        <p:sp>
          <p:nvSpPr>
            <p:cNvPr id="30" name="圓形: 空心 29">
              <a:extLst>
                <a:ext uri="{FF2B5EF4-FFF2-40B4-BE49-F238E27FC236}">
                  <a16:creationId xmlns:a16="http://schemas.microsoft.com/office/drawing/2014/main" id="{A2FD3D76-68F1-1448-4FDE-92C959EF929B}"/>
                </a:ext>
              </a:extLst>
            </p:cNvPr>
            <p:cNvSpPr/>
            <p:nvPr/>
          </p:nvSpPr>
          <p:spPr>
            <a:xfrm flipH="1">
              <a:off x="9285316" y="4586316"/>
              <a:ext cx="311112" cy="311112"/>
            </a:xfrm>
            <a:prstGeom prst="donut">
              <a:avLst>
                <a:gd name="adj" fmla="val 12843"/>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31" name="直線接點 30">
              <a:extLst>
                <a:ext uri="{FF2B5EF4-FFF2-40B4-BE49-F238E27FC236}">
                  <a16:creationId xmlns:a16="http://schemas.microsoft.com/office/drawing/2014/main" id="{84751606-EF78-27FB-FA12-9660893B9C09}"/>
                </a:ext>
              </a:extLst>
            </p:cNvPr>
            <p:cNvCxnSpPr>
              <a:cxnSpLocks/>
            </p:cNvCxnSpPr>
            <p:nvPr/>
          </p:nvCxnSpPr>
          <p:spPr>
            <a:xfrm>
              <a:off x="9315450" y="4741872"/>
              <a:ext cx="241300" cy="0"/>
            </a:xfrm>
            <a:prstGeom prst="line">
              <a:avLst/>
            </a:prstGeom>
            <a:grpFill/>
            <a:ln w="3492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0" name="十字形 19">
            <a:extLst>
              <a:ext uri="{FF2B5EF4-FFF2-40B4-BE49-F238E27FC236}">
                <a16:creationId xmlns:a16="http://schemas.microsoft.com/office/drawing/2014/main" id="{32DF6F8D-3CD8-4B13-9830-1557E44EB76B}"/>
              </a:ext>
            </a:extLst>
          </p:cNvPr>
          <p:cNvSpPr/>
          <p:nvPr/>
        </p:nvSpPr>
        <p:spPr>
          <a:xfrm flipH="1">
            <a:off x="11651650" y="1811647"/>
            <a:ext cx="269522" cy="269522"/>
          </a:xfrm>
          <a:prstGeom prst="plus">
            <a:avLst>
              <a:gd name="adj" fmla="val 4264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2" name="文字方塊 1">
            <a:extLst>
              <a:ext uri="{FF2B5EF4-FFF2-40B4-BE49-F238E27FC236}">
                <a16:creationId xmlns:a16="http://schemas.microsoft.com/office/drawing/2014/main" id="{03DCD61D-8E76-DDD1-49BD-AADD64B91362}"/>
              </a:ext>
            </a:extLst>
          </p:cNvPr>
          <p:cNvSpPr txBox="1"/>
          <p:nvPr/>
        </p:nvSpPr>
        <p:spPr>
          <a:xfrm>
            <a:off x="161744" y="105095"/>
            <a:ext cx="914400" cy="369332"/>
          </a:xfrm>
          <a:prstGeom prst="rect">
            <a:avLst/>
          </a:prstGeom>
          <a:noFill/>
        </p:spPr>
        <p:txBody>
          <a:bodyPr wrap="square" rtlCol="0">
            <a:spAutoFit/>
          </a:bodyPr>
          <a:lstStyle/>
          <a:p>
            <a:r>
              <a:rPr lang="en-US" altLang="zh-TW" dirty="0">
                <a:latin typeface="Berlin Sans FB Demi" panose="020E0802020502020306" pitchFamily="34" charset="0"/>
              </a:rPr>
              <a:t>HW</a:t>
            </a:r>
            <a:endParaRPr lang="zh-TW" altLang="en-US" dirty="0">
              <a:latin typeface="Berlin Sans FB Demi" panose="020E0802020502020306" pitchFamily="34" charset="0"/>
            </a:endParaRPr>
          </a:p>
        </p:txBody>
      </p:sp>
      <p:sp>
        <p:nvSpPr>
          <p:cNvPr id="3" name="標題 1">
            <a:extLst>
              <a:ext uri="{FF2B5EF4-FFF2-40B4-BE49-F238E27FC236}">
                <a16:creationId xmlns:a16="http://schemas.microsoft.com/office/drawing/2014/main" id="{D1F77773-5FA8-18AA-38CD-AB7CD3374748}"/>
              </a:ext>
            </a:extLst>
          </p:cNvPr>
          <p:cNvSpPr txBox="1">
            <a:spLocks/>
          </p:cNvSpPr>
          <p:nvPr/>
        </p:nvSpPr>
        <p:spPr>
          <a:xfrm>
            <a:off x="717926" y="570203"/>
            <a:ext cx="6757294" cy="89717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zh-TW" altLang="en-US" dirty="0">
                <a:latin typeface="Gen Jyuu Gothic P Bold" panose="020B0602020203020207" pitchFamily="34" charset="-120"/>
                <a:ea typeface="Gen Jyuu Gothic P Bold" panose="020B0602020203020207" pitchFamily="34" charset="-120"/>
                <a:cs typeface="Gen Jyuu Gothic P Bold" panose="020B0602020203020207" pitchFamily="34" charset="-120"/>
              </a:rPr>
              <a:t>列出你家最多四項產品</a:t>
            </a:r>
            <a:endParaRPr lang="en-US" altLang="zh-TW" dirty="0">
              <a:latin typeface="Gen Jyuu Gothic P Bold" panose="020B0602020203020207" pitchFamily="34" charset="-120"/>
              <a:ea typeface="Gen Jyuu Gothic P Bold" panose="020B0602020203020207" pitchFamily="34" charset="-120"/>
              <a:cs typeface="Gen Jyuu Gothic P Bold" panose="020B0602020203020207" pitchFamily="34" charset="-120"/>
            </a:endParaRPr>
          </a:p>
        </p:txBody>
      </p:sp>
      <p:grpSp>
        <p:nvGrpSpPr>
          <p:cNvPr id="19" name="群組 18">
            <a:extLst>
              <a:ext uri="{FF2B5EF4-FFF2-40B4-BE49-F238E27FC236}">
                <a16:creationId xmlns:a16="http://schemas.microsoft.com/office/drawing/2014/main" id="{9FE71D0F-74C3-E110-4C1A-9844151E0080}"/>
              </a:ext>
            </a:extLst>
          </p:cNvPr>
          <p:cNvGrpSpPr>
            <a:grpSpLocks/>
          </p:cNvGrpSpPr>
          <p:nvPr/>
        </p:nvGrpSpPr>
        <p:grpSpPr>
          <a:xfrm>
            <a:off x="5083336" y="5431366"/>
            <a:ext cx="1899121" cy="1902235"/>
            <a:chOff x="9183091" y="4475589"/>
            <a:chExt cx="2103005" cy="2103005"/>
          </a:xfrm>
          <a:solidFill>
            <a:srgbClr val="0E5B93">
              <a:alpha val="50000"/>
            </a:srgbClr>
          </a:solidFill>
        </p:grpSpPr>
        <p:grpSp>
          <p:nvGrpSpPr>
            <p:cNvPr id="21" name="群組 20">
              <a:extLst>
                <a:ext uri="{FF2B5EF4-FFF2-40B4-BE49-F238E27FC236}">
                  <a16:creationId xmlns:a16="http://schemas.microsoft.com/office/drawing/2014/main" id="{0EB8D9AE-3EDB-EE04-094A-9408C7CE6BA5}"/>
                </a:ext>
              </a:extLst>
            </p:cNvPr>
            <p:cNvGrpSpPr/>
            <p:nvPr/>
          </p:nvGrpSpPr>
          <p:grpSpPr>
            <a:xfrm rot="2700000">
              <a:off x="9183091" y="4475589"/>
              <a:ext cx="2103005" cy="2103005"/>
              <a:chOff x="9285315" y="4586316"/>
              <a:chExt cx="311112" cy="311112"/>
            </a:xfrm>
            <a:grpFill/>
          </p:grpSpPr>
          <p:sp>
            <p:nvSpPr>
              <p:cNvPr id="24" name="圓形: 空心 23">
                <a:extLst>
                  <a:ext uri="{FF2B5EF4-FFF2-40B4-BE49-F238E27FC236}">
                    <a16:creationId xmlns:a16="http://schemas.microsoft.com/office/drawing/2014/main" id="{8B08CBD4-D7F9-2D61-CA8A-E8987A35DFCE}"/>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25" name="直線接點 24">
                <a:extLst>
                  <a:ext uri="{FF2B5EF4-FFF2-40B4-BE49-F238E27FC236}">
                    <a16:creationId xmlns:a16="http://schemas.microsoft.com/office/drawing/2014/main" id="{F36E8ACC-8C27-8465-4A35-2AF065E8DB52}"/>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22" name="文字方塊 21">
              <a:extLst>
                <a:ext uri="{FF2B5EF4-FFF2-40B4-BE49-F238E27FC236}">
                  <a16:creationId xmlns:a16="http://schemas.microsoft.com/office/drawing/2014/main" id="{E843F0A6-FB55-5460-9A13-9646450C06DF}"/>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23" name="文字方塊 22">
              <a:extLst>
                <a:ext uri="{FF2B5EF4-FFF2-40B4-BE49-F238E27FC236}">
                  <a16:creationId xmlns:a16="http://schemas.microsoft.com/office/drawing/2014/main" id="{D0A286D6-2D7A-5112-625D-914322F6FC73}"/>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sp>
        <p:nvSpPr>
          <p:cNvPr id="14" name="標題 1">
            <a:extLst>
              <a:ext uri="{FF2B5EF4-FFF2-40B4-BE49-F238E27FC236}">
                <a16:creationId xmlns:a16="http://schemas.microsoft.com/office/drawing/2014/main" id="{CEC35190-DCA7-0B32-64E5-FB8A2510D7CA}"/>
              </a:ext>
            </a:extLst>
          </p:cNvPr>
          <p:cNvSpPr txBox="1">
            <a:spLocks/>
          </p:cNvSpPr>
          <p:nvPr/>
        </p:nvSpPr>
        <p:spPr>
          <a:xfrm>
            <a:off x="717926" y="1315320"/>
            <a:ext cx="6757294" cy="89717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zh-TW" altLang="en-US" dirty="0">
                <a:latin typeface="Gen Jyuu Gothic P Bold" panose="020B0602020203020207" pitchFamily="34" charset="-120"/>
                <a:ea typeface="Gen Jyuu Gothic P Bold" panose="020B0602020203020207" pitchFamily="34" charset="-120"/>
                <a:cs typeface="Gen Jyuu Gothic P Bold" panose="020B0602020203020207" pitchFamily="34" charset="-120"/>
              </a:rPr>
              <a:t>並自己列出其成分做比較吧 </a:t>
            </a:r>
            <a:r>
              <a:rPr lang="en-US" altLang="zh-TW" dirty="0">
                <a:latin typeface="Gen Jyuu Gothic P Bold" panose="020B0602020203020207" pitchFamily="34" charset="-120"/>
                <a:ea typeface="Gen Jyuu Gothic P Bold" panose="020B0602020203020207" pitchFamily="34" charset="-120"/>
                <a:cs typeface="Gen Jyuu Gothic P Bold" panose="020B0602020203020207" pitchFamily="34" charset="-120"/>
              </a:rPr>
              <a:t>!</a:t>
            </a:r>
            <a:endParaRPr lang="zh-TW" altLang="en-US" dirty="0">
              <a:latin typeface="Gen Jyuu Gothic P Bold" panose="020B0602020203020207" pitchFamily="34" charset="-120"/>
              <a:ea typeface="Gen Jyuu Gothic P Bold" panose="020B0602020203020207" pitchFamily="34" charset="-120"/>
              <a:cs typeface="Gen Jyuu Gothic P Bold" panose="020B0602020203020207" pitchFamily="34" charset="-120"/>
            </a:endParaRPr>
          </a:p>
        </p:txBody>
      </p:sp>
      <p:graphicFrame>
        <p:nvGraphicFramePr>
          <p:cNvPr id="18" name="表格 17">
            <a:extLst>
              <a:ext uri="{FF2B5EF4-FFF2-40B4-BE49-F238E27FC236}">
                <a16:creationId xmlns:a16="http://schemas.microsoft.com/office/drawing/2014/main" id="{15539CD8-DEE4-8AD9-5D5F-18AF205260DA}"/>
              </a:ext>
            </a:extLst>
          </p:cNvPr>
          <p:cNvGraphicFramePr>
            <a:graphicFrameLocks noGrp="1"/>
          </p:cNvGraphicFramePr>
          <p:nvPr/>
        </p:nvGraphicFramePr>
        <p:xfrm>
          <a:off x="803275" y="1968983"/>
          <a:ext cx="6189792" cy="4706073"/>
        </p:xfrm>
        <a:graphic>
          <a:graphicData uri="http://schemas.openxmlformats.org/drawingml/2006/table">
            <a:tbl>
              <a:tblPr firstRow="1" bandRow="1">
                <a:tableStyleId>{5C22544A-7EE6-4342-B048-85BDC9FD1C3A}</a:tableStyleId>
              </a:tblPr>
              <a:tblGrid>
                <a:gridCol w="1794936">
                  <a:extLst>
                    <a:ext uri="{9D8B030D-6E8A-4147-A177-3AD203B41FA5}">
                      <a16:colId xmlns:a16="http://schemas.microsoft.com/office/drawing/2014/main" val="3783347209"/>
                    </a:ext>
                  </a:extLst>
                </a:gridCol>
                <a:gridCol w="4394856">
                  <a:extLst>
                    <a:ext uri="{9D8B030D-6E8A-4147-A177-3AD203B41FA5}">
                      <a16:colId xmlns:a16="http://schemas.microsoft.com/office/drawing/2014/main" val="3695853691"/>
                    </a:ext>
                  </a:extLst>
                </a:gridCol>
              </a:tblGrid>
              <a:tr h="679525">
                <a:tc>
                  <a:txBody>
                    <a:bodyPr/>
                    <a:lstStyle/>
                    <a:p>
                      <a:r>
                        <a:rPr lang="zh-TW" altLang="en-US" sz="2800" dirty="0">
                          <a:latin typeface="Gen Jyuu Gothic Heavy" panose="020B0702020203020207" pitchFamily="34" charset="-120"/>
                          <a:ea typeface="Gen Jyuu Gothic Heavy" panose="020B0702020203020207" pitchFamily="34" charset="-120"/>
                          <a:cs typeface="Gen Jyuu Gothic Heavy" panose="020B0702020203020207" pitchFamily="34" charset="-120"/>
                        </a:rPr>
                        <a:t>產品名稱</a:t>
                      </a:r>
                    </a:p>
                  </a:txBody>
                  <a:tcPr>
                    <a:solidFill>
                      <a:srgbClr val="000046"/>
                    </a:solidFill>
                  </a:tcPr>
                </a:tc>
                <a:tc>
                  <a:txBody>
                    <a:bodyPr/>
                    <a:lstStyle/>
                    <a:p>
                      <a:r>
                        <a:rPr lang="zh-TW" altLang="en-US" sz="2800" dirty="0">
                          <a:latin typeface="Gen Jyuu Gothic Heavy" panose="020B0702020203020207" pitchFamily="34" charset="-120"/>
                          <a:ea typeface="Gen Jyuu Gothic Heavy" panose="020B0702020203020207" pitchFamily="34" charset="-120"/>
                          <a:cs typeface="Gen Jyuu Gothic Heavy" panose="020B0702020203020207" pitchFamily="34" charset="-120"/>
                        </a:rPr>
                        <a:t>成分列表</a:t>
                      </a:r>
                    </a:p>
                  </a:txBody>
                  <a:tcPr>
                    <a:solidFill>
                      <a:srgbClr val="000046"/>
                    </a:solidFill>
                  </a:tcPr>
                </a:tc>
                <a:extLst>
                  <a:ext uri="{0D108BD9-81ED-4DB2-BD59-A6C34878D82A}">
                    <a16:rowId xmlns:a16="http://schemas.microsoft.com/office/drawing/2014/main" val="2525829592"/>
                  </a:ext>
                </a:extLst>
              </a:tr>
              <a:tr h="1006637">
                <a:tc>
                  <a:txBody>
                    <a:bodyPr/>
                    <a:lstStyle/>
                    <a:p>
                      <a:endParaRPr lang="zh-TW" altLang="en-US"/>
                    </a:p>
                  </a:txBody>
                  <a:tcPr>
                    <a:solidFill>
                      <a:srgbClr val="86ADC9"/>
                    </a:solidFill>
                  </a:tcPr>
                </a:tc>
                <a:tc>
                  <a:txBody>
                    <a:bodyPr/>
                    <a:lstStyle/>
                    <a:p>
                      <a:endParaRPr lang="zh-TW" altLang="en-US" dirty="0"/>
                    </a:p>
                  </a:txBody>
                  <a:tcPr>
                    <a:solidFill>
                      <a:srgbClr val="86ADC9"/>
                    </a:solidFill>
                  </a:tcPr>
                </a:tc>
                <a:extLst>
                  <a:ext uri="{0D108BD9-81ED-4DB2-BD59-A6C34878D82A}">
                    <a16:rowId xmlns:a16="http://schemas.microsoft.com/office/drawing/2014/main" val="295498799"/>
                  </a:ext>
                </a:extLst>
              </a:tr>
              <a:tr h="1006637">
                <a:tc>
                  <a:txBody>
                    <a:bodyPr/>
                    <a:lstStyle/>
                    <a:p>
                      <a:endParaRPr lang="zh-TW" altLang="en-US"/>
                    </a:p>
                  </a:txBody>
                  <a:tcPr>
                    <a:solidFill>
                      <a:srgbClr val="CCECFF"/>
                    </a:solidFill>
                  </a:tcPr>
                </a:tc>
                <a:tc>
                  <a:txBody>
                    <a:bodyPr/>
                    <a:lstStyle/>
                    <a:p>
                      <a:endParaRPr lang="zh-TW" altLang="en-US" dirty="0"/>
                    </a:p>
                  </a:txBody>
                  <a:tcPr>
                    <a:solidFill>
                      <a:srgbClr val="CCECFF"/>
                    </a:solidFill>
                  </a:tcPr>
                </a:tc>
                <a:extLst>
                  <a:ext uri="{0D108BD9-81ED-4DB2-BD59-A6C34878D82A}">
                    <a16:rowId xmlns:a16="http://schemas.microsoft.com/office/drawing/2014/main" val="127046678"/>
                  </a:ext>
                </a:extLst>
              </a:tr>
              <a:tr h="1006637">
                <a:tc>
                  <a:txBody>
                    <a:bodyPr/>
                    <a:lstStyle/>
                    <a:p>
                      <a:endParaRPr lang="zh-TW" altLang="en-US"/>
                    </a:p>
                  </a:txBody>
                  <a:tcPr>
                    <a:solidFill>
                      <a:srgbClr val="86ADC9"/>
                    </a:solidFill>
                  </a:tcPr>
                </a:tc>
                <a:tc>
                  <a:txBody>
                    <a:bodyPr/>
                    <a:lstStyle/>
                    <a:p>
                      <a:endParaRPr lang="zh-TW" altLang="en-US" dirty="0"/>
                    </a:p>
                  </a:txBody>
                  <a:tcPr>
                    <a:solidFill>
                      <a:srgbClr val="86ADC9"/>
                    </a:solidFill>
                  </a:tcPr>
                </a:tc>
                <a:extLst>
                  <a:ext uri="{0D108BD9-81ED-4DB2-BD59-A6C34878D82A}">
                    <a16:rowId xmlns:a16="http://schemas.microsoft.com/office/drawing/2014/main" val="1932122476"/>
                  </a:ext>
                </a:extLst>
              </a:tr>
              <a:tr h="1006637">
                <a:tc>
                  <a:txBody>
                    <a:bodyPr/>
                    <a:lstStyle/>
                    <a:p>
                      <a:endParaRPr lang="zh-TW" altLang="en-US"/>
                    </a:p>
                  </a:txBody>
                  <a:tcPr>
                    <a:solidFill>
                      <a:srgbClr val="CCECFF"/>
                    </a:solidFill>
                  </a:tcPr>
                </a:tc>
                <a:tc>
                  <a:txBody>
                    <a:bodyPr/>
                    <a:lstStyle/>
                    <a:p>
                      <a:endParaRPr lang="zh-TW" altLang="en-US" dirty="0"/>
                    </a:p>
                  </a:txBody>
                  <a:tcPr>
                    <a:solidFill>
                      <a:srgbClr val="CCECFF"/>
                    </a:solidFill>
                  </a:tcPr>
                </a:tc>
                <a:extLst>
                  <a:ext uri="{0D108BD9-81ED-4DB2-BD59-A6C34878D82A}">
                    <a16:rowId xmlns:a16="http://schemas.microsoft.com/office/drawing/2014/main" val="1637551960"/>
                  </a:ext>
                </a:extLst>
              </a:tr>
            </a:tbl>
          </a:graphicData>
        </a:graphic>
      </p:graphicFrame>
      <p:grpSp>
        <p:nvGrpSpPr>
          <p:cNvPr id="5" name="群組 4">
            <a:extLst>
              <a:ext uri="{FF2B5EF4-FFF2-40B4-BE49-F238E27FC236}">
                <a16:creationId xmlns:a16="http://schemas.microsoft.com/office/drawing/2014/main" id="{0C95A5BC-A6FE-EECB-AD95-033337F77F08}"/>
              </a:ext>
            </a:extLst>
          </p:cNvPr>
          <p:cNvGrpSpPr>
            <a:grpSpLocks/>
          </p:cNvGrpSpPr>
          <p:nvPr/>
        </p:nvGrpSpPr>
        <p:grpSpPr>
          <a:xfrm>
            <a:off x="9333698" y="-533511"/>
            <a:ext cx="3356010" cy="3361512"/>
            <a:chOff x="9183091" y="4475589"/>
            <a:chExt cx="2103005" cy="2103005"/>
          </a:xfrm>
          <a:solidFill>
            <a:srgbClr val="0E5B93">
              <a:alpha val="50000"/>
            </a:srgbClr>
          </a:solidFill>
        </p:grpSpPr>
        <p:grpSp>
          <p:nvGrpSpPr>
            <p:cNvPr id="8" name="群組 7">
              <a:extLst>
                <a:ext uri="{FF2B5EF4-FFF2-40B4-BE49-F238E27FC236}">
                  <a16:creationId xmlns:a16="http://schemas.microsoft.com/office/drawing/2014/main" id="{826D654C-BADD-71FC-7E9B-A999110A0948}"/>
                </a:ext>
              </a:extLst>
            </p:cNvPr>
            <p:cNvGrpSpPr/>
            <p:nvPr/>
          </p:nvGrpSpPr>
          <p:grpSpPr>
            <a:xfrm rot="2700000">
              <a:off x="9183091" y="4475589"/>
              <a:ext cx="2103005" cy="2103005"/>
              <a:chOff x="9285315" y="4586316"/>
              <a:chExt cx="311112" cy="311112"/>
            </a:xfrm>
            <a:grpFill/>
          </p:grpSpPr>
          <p:sp>
            <p:nvSpPr>
              <p:cNvPr id="15" name="圓形: 空心 14">
                <a:extLst>
                  <a:ext uri="{FF2B5EF4-FFF2-40B4-BE49-F238E27FC236}">
                    <a16:creationId xmlns:a16="http://schemas.microsoft.com/office/drawing/2014/main" id="{76BC7EAB-B4B4-9397-2B97-E32DB9916754}"/>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17" name="直線接點 16">
                <a:extLst>
                  <a:ext uri="{FF2B5EF4-FFF2-40B4-BE49-F238E27FC236}">
                    <a16:creationId xmlns:a16="http://schemas.microsoft.com/office/drawing/2014/main" id="{5BBFB4AE-98EB-F5B5-7123-D48AA6E16FAA}"/>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9" name="文字方塊 8">
              <a:extLst>
                <a:ext uri="{FF2B5EF4-FFF2-40B4-BE49-F238E27FC236}">
                  <a16:creationId xmlns:a16="http://schemas.microsoft.com/office/drawing/2014/main" id="{958C4AE4-95BF-34FB-73B8-B46FE498C18C}"/>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10" name="文字方塊 9">
              <a:extLst>
                <a:ext uri="{FF2B5EF4-FFF2-40B4-BE49-F238E27FC236}">
                  <a16:creationId xmlns:a16="http://schemas.microsoft.com/office/drawing/2014/main" id="{89077FFD-C25E-40FF-4278-2FC7D8FD4AEE}"/>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grpSp>
        <p:nvGrpSpPr>
          <p:cNvPr id="26" name="群組 25">
            <a:extLst>
              <a:ext uri="{FF2B5EF4-FFF2-40B4-BE49-F238E27FC236}">
                <a16:creationId xmlns:a16="http://schemas.microsoft.com/office/drawing/2014/main" id="{ED2B61CC-9F5F-BD8A-D80D-15D1ACD9D860}"/>
              </a:ext>
            </a:extLst>
          </p:cNvPr>
          <p:cNvGrpSpPr/>
          <p:nvPr/>
        </p:nvGrpSpPr>
        <p:grpSpPr>
          <a:xfrm>
            <a:off x="6642066" y="-705351"/>
            <a:ext cx="6267860" cy="8702006"/>
            <a:chOff x="3783764" y="-705351"/>
            <a:chExt cx="6267860" cy="8702006"/>
          </a:xfrm>
        </p:grpSpPr>
        <p:sp>
          <p:nvSpPr>
            <p:cNvPr id="28" name="橢圓 27">
              <a:extLst>
                <a:ext uri="{FF2B5EF4-FFF2-40B4-BE49-F238E27FC236}">
                  <a16:creationId xmlns:a16="http://schemas.microsoft.com/office/drawing/2014/main" id="{11E46908-5B7D-5FB0-7DED-6E77C734A881}"/>
                </a:ext>
              </a:extLst>
            </p:cNvPr>
            <p:cNvSpPr>
              <a:spLocks/>
            </p:cNvSpPr>
            <p:nvPr/>
          </p:nvSpPr>
          <p:spPr>
            <a:xfrm>
              <a:off x="3783764" y="1718519"/>
              <a:ext cx="6267860" cy="6278136"/>
            </a:xfrm>
            <a:prstGeom prst="ellipse">
              <a:avLst/>
            </a:prstGeom>
            <a:solidFill>
              <a:srgbClr val="0070C0">
                <a:alpha val="8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8000" b="1" dirty="0">
                  <a:effectLst>
                    <a:outerShdw blurRad="101600" dist="38100" dir="2700000" sx="103000" sy="103000" algn="tl" rotWithShape="0">
                      <a:prstClr val="black">
                        <a:alpha val="50000"/>
                      </a:prstClr>
                    </a:outerShdw>
                  </a:effectLst>
                  <a:latin typeface="Gen Jyuu Gothic Bold" panose="020B0602020203020207" pitchFamily="34" charset="-120"/>
                  <a:ea typeface="Gen Jyuu Gothic Bold" panose="020B0602020203020207" pitchFamily="34" charset="-120"/>
                  <a:cs typeface="Gen Jyuu Gothic Bold" panose="020B0602020203020207" pitchFamily="34" charset="-120"/>
                </a:rPr>
                <a:t>自己釣魚的時間到了</a:t>
              </a:r>
              <a:r>
                <a:rPr lang="en-US" altLang="zh-TW" sz="8000" b="1" dirty="0">
                  <a:effectLst>
                    <a:outerShdw blurRad="101600" dist="38100" dir="2700000" sx="103000" sy="103000" algn="tl" rotWithShape="0">
                      <a:prstClr val="black">
                        <a:alpha val="50000"/>
                      </a:prstClr>
                    </a:outerShdw>
                  </a:effectLst>
                  <a:latin typeface="Gen Jyuu Gothic Bold" panose="020B0602020203020207" pitchFamily="34" charset="-120"/>
                  <a:ea typeface="Gen Jyuu Gothic Bold" panose="020B0602020203020207" pitchFamily="34" charset="-120"/>
                  <a:cs typeface="Gen Jyuu Gothic Bold" panose="020B0602020203020207" pitchFamily="34" charset="-120"/>
                </a:rPr>
                <a:t>!</a:t>
              </a:r>
            </a:p>
          </p:txBody>
        </p:sp>
        <p:pic>
          <p:nvPicPr>
            <p:cNvPr id="36" name="Picture 2" descr="Generated image">
              <a:extLst>
                <a:ext uri="{FF2B5EF4-FFF2-40B4-BE49-F238E27FC236}">
                  <a16:creationId xmlns:a16="http://schemas.microsoft.com/office/drawing/2014/main" id="{FC3156FF-D292-EB3D-B7F0-69C6EF3E5DF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1" b="89974" l="4785" r="89941">
                          <a14:foregroundMark x1="16895" y1="55859" x2="16895" y2="55859"/>
                          <a14:foregroundMark x1="4785" y1="54232" x2="4785" y2="54232"/>
                          <a14:foregroundMark x1="20215" y1="36393" x2="20215" y2="36393"/>
                          <a14:foregroundMark x1="22070" y1="35677" x2="22070" y2="35677"/>
                          <a14:foregroundMark x1="17188" y1="31901" x2="17188" y2="31901"/>
                          <a14:foregroundMark x1="17773" y1="31901" x2="17773" y2="31901"/>
                          <a14:foregroundMark x1="17676" y1="32227" x2="17676" y2="32227"/>
                          <a14:foregroundMark x1="20898" y1="34896" x2="20898" y2="34896"/>
                          <a14:foregroundMark x1="18848" y1="28190" x2="18848" y2="28190"/>
                          <a14:foregroundMark x1="18066" y1="28841" x2="18066" y2="28841"/>
                          <a14:foregroundMark x1="18555" y1="28451" x2="18555" y2="28451"/>
                          <a14:foregroundMark x1="18555" y1="28451" x2="18555" y2="28451"/>
                          <a14:foregroundMark x1="18555" y1="28385" x2="18555" y2="28385"/>
                          <a14:foregroundMark x1="19434" y1="27865" x2="19434" y2="27865"/>
                          <a14:foregroundMark x1="19336" y1="27734" x2="19336" y2="27734"/>
                          <a14:foregroundMark x1="19531" y1="27734" x2="19531" y2="27734"/>
                          <a14:foregroundMark x1="19629" y1="27734" x2="19629" y2="27734"/>
                          <a14:foregroundMark x1="20020" y1="26953" x2="20020" y2="26953"/>
                          <a14:foregroundMark x1="20020" y1="26823" x2="20020" y2="26823"/>
                          <a14:foregroundMark x1="20215" y1="26042" x2="20215" y2="26042"/>
                          <a14:foregroundMark x1="20215" y1="25911" x2="20215" y2="25911"/>
                          <a14:foregroundMark x1="20410" y1="24935" x2="20410" y2="24935"/>
                          <a14:foregroundMark x1="20410" y1="24870" x2="20410" y2="24870"/>
                          <a14:foregroundMark x1="19922" y1="24023" x2="19922" y2="24023"/>
                          <a14:foregroundMark x1="19922" y1="23958" x2="19922" y2="23958"/>
                          <a14:foregroundMark x1="19141" y1="23112" x2="19141" y2="23112"/>
                          <a14:foregroundMark x1="19141" y1="23112" x2="19141" y2="23112"/>
                          <a14:foregroundMark x1="17676" y1="22135" x2="17676" y2="22135"/>
                          <a14:foregroundMark x1="17676" y1="22005" x2="17676" y2="22005"/>
                          <a14:foregroundMark x1="15137" y1="20117" x2="15137" y2="20117"/>
                          <a14:foregroundMark x1="15137" y1="20052" x2="15137" y2="20052"/>
                          <a14:foregroundMark x1="14355" y1="18359" x2="14355" y2="18359"/>
                          <a14:foregroundMark x1="14355" y1="18229" x2="14355" y2="18229"/>
                          <a14:foregroundMark x1="18555" y1="15039" x2="18555" y2="15039"/>
                          <a14:foregroundMark x1="18555" y1="15039" x2="18555" y2="15039"/>
                          <a14:foregroundMark x1="20215" y1="15625" x2="20215" y2="15625"/>
                          <a14:foregroundMark x1="20313" y1="15625" x2="20313" y2="15625"/>
                          <a14:foregroundMark x1="14648" y1="16732" x2="14648" y2="16732"/>
                          <a14:foregroundMark x1="14648" y1="16732" x2="14648" y2="16732"/>
                          <a14:foregroundMark x1="45898" y1="30143" x2="45898" y2="30143"/>
                          <a14:foregroundMark x1="45996" y1="30078" x2="45996" y2="30078"/>
                          <a14:foregroundMark x1="39063" y1="22201" x2="39063" y2="22201"/>
                          <a14:foregroundMark x1="39063" y1="22201" x2="39063" y2="22201"/>
                          <a14:foregroundMark x1="29688" y1="16471" x2="29688" y2="16471"/>
                          <a14:foregroundMark x1="29590" y1="16471" x2="29590" y2="16471"/>
                          <a14:foregroundMark x1="26465" y1="16992" x2="26465" y2="16992"/>
                          <a14:foregroundMark x1="26465" y1="16992" x2="26465" y2="16992"/>
                          <a14:foregroundMark x1="32910" y1="18685" x2="32910" y2="18685"/>
                          <a14:foregroundMark x1="32910" y1="18685" x2="32910" y2="18685"/>
                          <a14:foregroundMark x1="32910" y1="18685" x2="32910" y2="18685"/>
                          <a14:foregroundMark x1="39355" y1="24740" x2="39355" y2="24740"/>
                          <a14:foregroundMark x1="39453" y1="24805" x2="39453" y2="24805"/>
                          <a14:foregroundMark x1="40527" y1="25651" x2="40527" y2="25651"/>
                          <a14:foregroundMark x1="40820" y1="25716" x2="40820" y2="25716"/>
                          <a14:foregroundMark x1="16895" y1="31185" x2="16895" y2="31185"/>
                          <a14:foregroundMark x1="14844" y1="18880" x2="14844" y2="18880"/>
                          <a14:foregroundMark x1="14844" y1="18880" x2="14844" y2="18880"/>
                          <a14:foregroundMark x1="14844" y1="18880" x2="14844" y2="18880"/>
                          <a14:foregroundMark x1="14844" y1="18880" x2="14844" y2="18880"/>
                          <a14:foregroundMark x1="14844" y1="18880" x2="14844" y2="18880"/>
                          <a14:foregroundMark x1="17578" y1="32747" x2="17578" y2="32747"/>
                          <a14:foregroundMark x1="17676" y1="32747" x2="17676" y2="32747"/>
                          <a14:foregroundMark x1="17676" y1="33398" x2="17676" y2="33398"/>
                          <a14:foregroundMark x1="17676" y1="33398" x2="17676" y2="33398"/>
                          <a14:foregroundMark x1="17773" y1="35091" x2="17773" y2="35091"/>
                          <a14:foregroundMark x1="17773" y1="35091" x2="17773" y2="35091"/>
                        </a14:backgroundRemoval>
                      </a14:imgEffect>
                    </a14:imgLayer>
                  </a14:imgProps>
                </a:ext>
                <a:ext uri="{28A0092B-C50C-407E-A947-70E740481C1C}">
                  <a14:useLocalDpi xmlns:a14="http://schemas.microsoft.com/office/drawing/2010/main" val="0"/>
                </a:ext>
              </a:extLst>
            </a:blip>
            <a:srcRect/>
            <a:stretch>
              <a:fillRect/>
            </a:stretch>
          </p:blipFill>
          <p:spPr bwMode="auto">
            <a:xfrm>
              <a:off x="3928421" y="-705351"/>
              <a:ext cx="4572000"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文字方塊 4">
            <a:extLst>
              <a:ext uri="{FF2B5EF4-FFF2-40B4-BE49-F238E27FC236}">
                <a16:creationId xmlns:a16="http://schemas.microsoft.com/office/drawing/2014/main" id="{DE7B57D7-47C7-3781-A3A3-16E935F5B8D9}"/>
              </a:ext>
            </a:extLst>
          </p:cNvPr>
          <p:cNvSpPr txBox="1"/>
          <p:nvPr/>
        </p:nvSpPr>
        <p:spPr>
          <a:xfrm>
            <a:off x="10660742" y="6504543"/>
            <a:ext cx="1598842"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dirty="0">
                <a:solidFill>
                  <a:srgbClr val="363636"/>
                </a:solidFill>
                <a:latin typeface="Berlin Sans FB Demi" panose="020E0802020502020306" pitchFamily="34" charset="0"/>
                <a:ea typeface="Gen Jyuu Gothic Bold" panose="020B0602020203020207" pitchFamily="34" charset="-120"/>
                <a:cs typeface="Gen Jyuu Gothic Bold" panose="020B0602020203020207" pitchFamily="34" charset="-120"/>
              </a:rPr>
              <a:t>圖片由</a:t>
            </a:r>
            <a:r>
              <a:rPr lang="en-US" altLang="zh-TW" dirty="0">
                <a:solidFill>
                  <a:srgbClr val="363636"/>
                </a:solidFill>
                <a:latin typeface="Berlin Sans FB Demi" panose="020E0802020502020306" pitchFamily="34" charset="0"/>
                <a:ea typeface="Gen Jyuu Gothic Bold" panose="020B0602020203020207" pitchFamily="34" charset="-120"/>
                <a:cs typeface="Gen Jyuu Gothic Bold" panose="020B0602020203020207" pitchFamily="34" charset="-120"/>
              </a:rPr>
              <a:t>AI</a:t>
            </a:r>
            <a:r>
              <a:rPr lang="zh-TW" altLang="en-US" dirty="0">
                <a:solidFill>
                  <a:srgbClr val="363636"/>
                </a:solidFill>
                <a:latin typeface="Berlin Sans FB Demi" panose="020E0802020502020306" pitchFamily="34" charset="0"/>
                <a:ea typeface="Gen Jyuu Gothic Bold" panose="020B0602020203020207" pitchFamily="34" charset="-120"/>
                <a:cs typeface="Gen Jyuu Gothic Bold" panose="020B0602020203020207" pitchFamily="34" charset="-120"/>
              </a:rPr>
              <a:t>生成</a:t>
            </a: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pic>
        <p:nvPicPr>
          <p:cNvPr id="6" name="圖片 5">
            <a:extLst>
              <a:ext uri="{FF2B5EF4-FFF2-40B4-BE49-F238E27FC236}">
                <a16:creationId xmlns:a16="http://schemas.microsoft.com/office/drawing/2014/main" id="{213247D4-C15C-713E-F002-2FE005BA5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1541" y="2391875"/>
            <a:ext cx="262049" cy="262621"/>
          </a:xfrm>
          <a:prstGeom prst="rect">
            <a:avLst/>
          </a:prstGeom>
        </p:spPr>
      </p:pic>
      <p:sp>
        <p:nvSpPr>
          <p:cNvPr id="11" name="文字方塊 10">
            <a:extLst>
              <a:ext uri="{FF2B5EF4-FFF2-40B4-BE49-F238E27FC236}">
                <a16:creationId xmlns:a16="http://schemas.microsoft.com/office/drawing/2014/main" id="{55CA5AA8-D605-D03A-FB2B-F19ADB34AD4D}"/>
              </a:ext>
            </a:extLst>
          </p:cNvPr>
          <p:cNvSpPr txBox="1"/>
          <p:nvPr/>
        </p:nvSpPr>
        <p:spPr>
          <a:xfrm>
            <a:off x="-67584" y="5705840"/>
            <a:ext cx="9290894" cy="1477328"/>
          </a:xfrm>
          <a:prstGeom prst="rect">
            <a:avLst/>
          </a:prstGeom>
          <a:noFill/>
        </p:spPr>
        <p:txBody>
          <a:bodyPr wrap="square">
            <a:spAutoFit/>
          </a:bodyPr>
          <a:lstStyle/>
          <a:p>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📘本教材內所使用圖片包含 </a:t>
            </a:r>
            <a:r>
              <a:rPr lang="en-US" altLang="zh-TW" dirty="0" err="1">
                <a:latin typeface="Berlin Sans FB Demi" panose="020E0802020502020306" pitchFamily="34" charset="0"/>
                <a:ea typeface="Gen Jyuu Gothic Bold" panose="020B0602020203020207" pitchFamily="34" charset="-120"/>
                <a:cs typeface="Gen Jyuu Gothic Bold" panose="020B0602020203020207" pitchFamily="34" charset="-120"/>
              </a:rPr>
              <a:t>FunPharm</a:t>
            </a:r>
            <a:r>
              <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rPr>
              <a:t> </a:t>
            </a: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原創繪製圖、合法授權圖庫（</a:t>
            </a:r>
            <a:r>
              <a:rPr lang="en-US" altLang="zh-TW" dirty="0" err="1">
                <a:latin typeface="Berlin Sans FB Demi" panose="020E0802020502020306" pitchFamily="34" charset="0"/>
                <a:ea typeface="Gen Jyuu Gothic Bold" panose="020B0602020203020207" pitchFamily="34" charset="-120"/>
                <a:cs typeface="Gen Jyuu Gothic Bold" panose="020B0602020203020207" pitchFamily="34" charset="-120"/>
              </a:rPr>
              <a:t>Flaticon</a:t>
            </a: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）、公開政府單位資源（如 </a:t>
            </a:r>
            <a:r>
              <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rPr>
              <a:t>NCCIH</a:t>
            </a: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rPr>
              <a:t>mcp.fda.gov.tw </a:t>
            </a: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）、開放授權期刊圖表（如 </a:t>
            </a:r>
            <a:r>
              <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rPr>
              <a:t>MDPI, CC BY 4.0</a:t>
            </a: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），以及 </a:t>
            </a:r>
            <a:r>
              <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rPr>
              <a:t>AI </a:t>
            </a: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工具生成素材，皆明確註明來源與用途，僅供教育使用，無商業推廣或品牌掛鉤之意圖。如有侵權疑慮，請聯繫 </a:t>
            </a:r>
            <a:r>
              <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rPr>
              <a:t>funpharm.team@gmail.com</a:t>
            </a:r>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，我們將立即處理。</a:t>
            </a:r>
          </a:p>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Tree>
    <p:custDataLst>
      <p:tags r:id="rId1"/>
    </p:custDataLst>
    <p:extLst>
      <p:ext uri="{BB962C8B-B14F-4D97-AF65-F5344CB8AC3E}">
        <p14:creationId xmlns:p14="http://schemas.microsoft.com/office/powerpoint/2010/main" val="1981280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03447BC-E397-656A-BB14-FFFF7FE78224}"/>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15" name="群組 14">
            <a:extLst>
              <a:ext uri="{FF2B5EF4-FFF2-40B4-BE49-F238E27FC236}">
                <a16:creationId xmlns:a16="http://schemas.microsoft.com/office/drawing/2014/main" id="{86BB7AE6-D8BE-8708-99C5-9A013F3AF8ED}"/>
              </a:ext>
            </a:extLst>
          </p:cNvPr>
          <p:cNvGrpSpPr>
            <a:grpSpLocks/>
          </p:cNvGrpSpPr>
          <p:nvPr/>
        </p:nvGrpSpPr>
        <p:grpSpPr>
          <a:xfrm>
            <a:off x="-1709506" y="1854567"/>
            <a:ext cx="3426144" cy="3431761"/>
            <a:chOff x="9183091" y="4475589"/>
            <a:chExt cx="2103005" cy="2103005"/>
          </a:xfrm>
          <a:solidFill>
            <a:srgbClr val="0E5B93">
              <a:alpha val="50000"/>
            </a:srgbClr>
          </a:solidFill>
        </p:grpSpPr>
        <p:grpSp>
          <p:nvGrpSpPr>
            <p:cNvPr id="16" name="群組 15">
              <a:extLst>
                <a:ext uri="{FF2B5EF4-FFF2-40B4-BE49-F238E27FC236}">
                  <a16:creationId xmlns:a16="http://schemas.microsoft.com/office/drawing/2014/main" id="{274CDF7D-E8DD-1A4E-C5E7-A7114585E987}"/>
                </a:ext>
              </a:extLst>
            </p:cNvPr>
            <p:cNvGrpSpPr/>
            <p:nvPr/>
          </p:nvGrpSpPr>
          <p:grpSpPr>
            <a:xfrm rot="2700000">
              <a:off x="9183091" y="4475589"/>
              <a:ext cx="2103005" cy="2103005"/>
              <a:chOff x="9285315" y="4586316"/>
              <a:chExt cx="311112" cy="311112"/>
            </a:xfrm>
            <a:grpFill/>
          </p:grpSpPr>
          <p:sp>
            <p:nvSpPr>
              <p:cNvPr id="19" name="圓形: 空心 18">
                <a:extLst>
                  <a:ext uri="{FF2B5EF4-FFF2-40B4-BE49-F238E27FC236}">
                    <a16:creationId xmlns:a16="http://schemas.microsoft.com/office/drawing/2014/main" id="{0536093C-0D14-30C7-B946-2A03007AC989}"/>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20" name="直線接點 19">
                <a:extLst>
                  <a:ext uri="{FF2B5EF4-FFF2-40B4-BE49-F238E27FC236}">
                    <a16:creationId xmlns:a16="http://schemas.microsoft.com/office/drawing/2014/main" id="{A4B66794-CA23-8419-6DB2-71272B642EFA}"/>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17" name="文字方塊 16">
              <a:extLst>
                <a:ext uri="{FF2B5EF4-FFF2-40B4-BE49-F238E27FC236}">
                  <a16:creationId xmlns:a16="http://schemas.microsoft.com/office/drawing/2014/main" id="{EED51A98-C9CC-9E0E-B03B-6BEEFAF1A86E}"/>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18" name="文字方塊 17">
              <a:extLst>
                <a:ext uri="{FF2B5EF4-FFF2-40B4-BE49-F238E27FC236}">
                  <a16:creationId xmlns:a16="http://schemas.microsoft.com/office/drawing/2014/main" id="{69B07855-A975-B779-D4A2-A47916A3828A}"/>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sp>
        <p:nvSpPr>
          <p:cNvPr id="13" name="文字方塊 12">
            <a:extLst>
              <a:ext uri="{FF2B5EF4-FFF2-40B4-BE49-F238E27FC236}">
                <a16:creationId xmlns:a16="http://schemas.microsoft.com/office/drawing/2014/main" id="{5B90ECEF-A9D0-6D3E-30A5-24743C213E17}"/>
              </a:ext>
            </a:extLst>
          </p:cNvPr>
          <p:cNvSpPr txBox="1"/>
          <p:nvPr/>
        </p:nvSpPr>
        <p:spPr>
          <a:xfrm>
            <a:off x="10792128" y="3446347"/>
            <a:ext cx="7641885" cy="1499625"/>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2000" sy="102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sp>
        <p:nvSpPr>
          <p:cNvPr id="14" name="文字方塊 13">
            <a:extLst>
              <a:ext uri="{FF2B5EF4-FFF2-40B4-BE49-F238E27FC236}">
                <a16:creationId xmlns:a16="http://schemas.microsoft.com/office/drawing/2014/main" id="{DBA0F5ED-AF3C-7DD9-73CB-1A589A1807BA}"/>
              </a:ext>
            </a:extLst>
          </p:cNvPr>
          <p:cNvSpPr txBox="1"/>
          <p:nvPr/>
        </p:nvSpPr>
        <p:spPr>
          <a:xfrm>
            <a:off x="10783053" y="1944666"/>
            <a:ext cx="4164678" cy="1501681"/>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5000" sy="105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8" name="標題 1">
            <a:extLst>
              <a:ext uri="{FF2B5EF4-FFF2-40B4-BE49-F238E27FC236}">
                <a16:creationId xmlns:a16="http://schemas.microsoft.com/office/drawing/2014/main" id="{5BFC2FFB-6FD3-6872-C5E5-09EB4B543A83}"/>
              </a:ext>
            </a:extLst>
          </p:cNvPr>
          <p:cNvSpPr txBox="1">
            <a:spLocks/>
          </p:cNvSpPr>
          <p:nvPr/>
        </p:nvSpPr>
        <p:spPr>
          <a:xfrm>
            <a:off x="800100" y="444500"/>
            <a:ext cx="5056690" cy="1499616"/>
          </a:xfrm>
          <a:prstGeom prst="rect">
            <a:avLst/>
          </a:prstGeom>
          <a:no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參考資料來源</a:t>
            </a:r>
          </a:p>
        </p:txBody>
      </p:sp>
      <p:sp>
        <p:nvSpPr>
          <p:cNvPr id="12" name="內容版面配置區 11">
            <a:extLst>
              <a:ext uri="{FF2B5EF4-FFF2-40B4-BE49-F238E27FC236}">
                <a16:creationId xmlns:a16="http://schemas.microsoft.com/office/drawing/2014/main" id="{5C163961-E674-0837-D673-1DEBAC28D7B2}"/>
              </a:ext>
            </a:extLst>
          </p:cNvPr>
          <p:cNvSpPr>
            <a:spLocks noGrp="1"/>
          </p:cNvSpPr>
          <p:nvPr>
            <p:ph idx="1"/>
          </p:nvPr>
        </p:nvSpPr>
        <p:spPr>
          <a:xfrm>
            <a:off x="1024128" y="1585732"/>
            <a:ext cx="9720073" cy="4903968"/>
          </a:xfrm>
          <a:solidFill>
            <a:schemeClr val="bg1">
              <a:alpha val="50000"/>
            </a:schemeClr>
          </a:solidFill>
        </p:spPr>
        <p:txBody>
          <a:bodyPr>
            <a:normAutofit fontScale="92500"/>
          </a:bodyPr>
          <a:lstStyle/>
          <a:p>
            <a:pPr marL="457200" indent="-457200">
              <a:buClr>
                <a:srgbClr val="0070C0"/>
              </a:buClr>
              <a:buFont typeface="+mj-lt"/>
              <a:buAutoNum type="arabicPeriod"/>
            </a:pPr>
            <a:r>
              <a:rPr lang="zh-TW" altLang="en-US" sz="2400" dirty="0">
                <a:latin typeface="Berlin Sans FB Demi" panose="020E0802020502020306" pitchFamily="34" charset="0"/>
                <a:ea typeface="Gen Jyuu Gothic Bold" panose="020B0602020203020207" pitchFamily="34" charset="-120"/>
                <a:cs typeface="Gen Jyuu Gothic Bold" panose="020B0602020203020207" pitchFamily="34" charset="-120"/>
              </a:rPr>
              <a:t>別讓視力老太快</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zh-TW" altLang="en-US" sz="2400" dirty="0">
                <a:latin typeface="Berlin Sans FB Demi" panose="020E0802020502020306" pitchFamily="34" charset="0"/>
                <a:ea typeface="Gen Jyuu Gothic Bold" panose="020B0602020203020207" pitchFamily="34" charset="-120"/>
                <a:cs typeface="Gen Jyuu Gothic Bold" panose="020B0602020203020207" pitchFamily="34" charset="-120"/>
              </a:rPr>
              <a:t> </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40</a:t>
            </a:r>
            <a:r>
              <a:rPr lang="zh-TW" altLang="en-US" sz="2400" dirty="0">
                <a:latin typeface="Berlin Sans FB Demi" panose="020E0802020502020306" pitchFamily="34" charset="0"/>
                <a:ea typeface="Gen Jyuu Gothic Bold" panose="020B0602020203020207" pitchFamily="34" charset="-120"/>
                <a:cs typeface="Gen Jyuu Gothic Bold" panose="020B0602020203020207" pitchFamily="34" charset="-120"/>
              </a:rPr>
              <a:t>歲起必讀 白內障、青光眼 </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ISBN</a:t>
            </a:r>
            <a:r>
              <a:rPr lang="zh-TW" altLang="en-US" sz="2400" dirty="0">
                <a:latin typeface="Berlin Sans FB Demi" panose="020E0802020502020306" pitchFamily="34" charset="0"/>
                <a:ea typeface="Gen Jyuu Gothic Bold" panose="020B0602020203020207" pitchFamily="34" charset="-120"/>
                <a:cs typeface="Gen Jyuu Gothic Bold" panose="020B0602020203020207" pitchFamily="34" charset="-120"/>
              </a:rPr>
              <a:t>：</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9789863122173</a:t>
            </a:r>
          </a:p>
          <a:p>
            <a:pPr marL="457200" indent="-457200">
              <a:buClr>
                <a:srgbClr val="0070C0"/>
              </a:buClr>
              <a:buFont typeface="+mj-lt"/>
              <a:buAutoNum type="arabicPeriod"/>
            </a:pP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Williams K, Hammond C. High myopia and its risks. Community Eye Health. 2019;32(105):5-6. PMID: 31409941; PMCID: PMC6688422.</a:t>
            </a:r>
          </a:p>
          <a:p>
            <a:pPr marL="457200" indent="-457200">
              <a:buClr>
                <a:srgbClr val="0070C0"/>
              </a:buClr>
              <a:buFont typeface="+mj-lt"/>
              <a:buAutoNum type="arabicPeriod"/>
            </a:pP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Mu, T., He, HL., Chen, XY. et al. Axial length as a predictor of myopic macular degeneration: a meta-analysis and clinical study. Eye (2025). https://doi.org/10.1038/s41433-025-03782-6</a:t>
            </a:r>
          </a:p>
          <a:p>
            <a:pPr marL="457200" indent="-457200">
              <a:buClr>
                <a:srgbClr val="0070C0"/>
              </a:buClr>
              <a:buFont typeface="+mj-lt"/>
              <a:buAutoNum type="arabicPeriod"/>
            </a:pPr>
            <a:r>
              <a:rPr lang="en-US" altLang="zh-TW" sz="2400" dirty="0" err="1">
                <a:latin typeface="Berlin Sans FB Demi" panose="020E0802020502020306" pitchFamily="34" charset="0"/>
                <a:ea typeface="Gen Jyuu Gothic Bold" panose="020B0602020203020207" pitchFamily="34" charset="-120"/>
                <a:cs typeface="Gen Jyuu Gothic Bold" panose="020B0602020203020207" pitchFamily="34" charset="-120"/>
              </a:rPr>
              <a:t>Leveziel</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N, </a:t>
            </a:r>
            <a:r>
              <a:rPr lang="en-US" altLang="zh-TW" sz="2400" dirty="0" err="1">
                <a:latin typeface="Berlin Sans FB Demi" panose="020E0802020502020306" pitchFamily="34" charset="0"/>
                <a:ea typeface="Gen Jyuu Gothic Bold" panose="020B0602020203020207" pitchFamily="34" charset="-120"/>
                <a:cs typeface="Gen Jyuu Gothic Bold" panose="020B0602020203020207" pitchFamily="34" charset="-120"/>
              </a:rPr>
              <a:t>Marillet</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S, Dufour Q, </a:t>
            </a:r>
            <a:r>
              <a:rPr lang="en-US" altLang="zh-TW" sz="2400" dirty="0" err="1">
                <a:latin typeface="Berlin Sans FB Demi" panose="020E0802020502020306" pitchFamily="34" charset="0"/>
                <a:ea typeface="Gen Jyuu Gothic Bold" panose="020B0602020203020207" pitchFamily="34" charset="-120"/>
                <a:cs typeface="Gen Jyuu Gothic Bold" panose="020B0602020203020207" pitchFamily="34" charset="-120"/>
              </a:rPr>
              <a:t>Lichtwitz</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O, Bentaleb Y, Pelen F, </a:t>
            </a:r>
            <a:r>
              <a:rPr lang="en-US" altLang="zh-TW" sz="2400" dirty="0" err="1">
                <a:latin typeface="Berlin Sans FB Demi" panose="020E0802020502020306" pitchFamily="34" charset="0"/>
                <a:ea typeface="Gen Jyuu Gothic Bold" panose="020B0602020203020207" pitchFamily="34" charset="-120"/>
                <a:cs typeface="Gen Jyuu Gothic Bold" panose="020B0602020203020207" pitchFamily="34" charset="-120"/>
              </a:rPr>
              <a:t>Ingrand</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P, Bourne R. Prevalence of macular complications related to myopia - Results of a multicenter evaluation of myopic patients in eye clinics in France. Acta </a:t>
            </a:r>
            <a:r>
              <a:rPr lang="en-US" altLang="zh-TW" sz="2400" dirty="0" err="1">
                <a:latin typeface="Berlin Sans FB Demi" panose="020E0802020502020306" pitchFamily="34" charset="0"/>
                <a:ea typeface="Gen Jyuu Gothic Bold" panose="020B0602020203020207" pitchFamily="34" charset="-120"/>
                <a:cs typeface="Gen Jyuu Gothic Bold" panose="020B0602020203020207" pitchFamily="34" charset="-120"/>
              </a:rPr>
              <a:t>Ophthalmol</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2020 Mar;98(2):e245-e251. </a:t>
            </a:r>
            <a:r>
              <a:rPr lang="en-US" altLang="zh-TW" sz="2400" dirty="0" err="1">
                <a:latin typeface="Berlin Sans FB Demi" panose="020E0802020502020306" pitchFamily="34" charset="0"/>
                <a:ea typeface="Gen Jyuu Gothic Bold" panose="020B0602020203020207" pitchFamily="34" charset="-120"/>
                <a:cs typeface="Gen Jyuu Gothic Bold" panose="020B0602020203020207" pitchFamily="34" charset="-120"/>
              </a:rPr>
              <a:t>doi</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10.1111/aos.14246. </a:t>
            </a:r>
            <a:r>
              <a:rPr lang="en-US" altLang="zh-TW" sz="2400" dirty="0" err="1">
                <a:latin typeface="Berlin Sans FB Demi" panose="020E0802020502020306" pitchFamily="34" charset="0"/>
                <a:ea typeface="Gen Jyuu Gothic Bold" panose="020B0602020203020207" pitchFamily="34" charset="-120"/>
                <a:cs typeface="Gen Jyuu Gothic Bold" panose="020B0602020203020207" pitchFamily="34" charset="-120"/>
              </a:rPr>
              <a:t>Epub</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2019 Sep 10. PMID: 31503418; PMCID: PMC7078981.</a:t>
            </a:r>
          </a:p>
          <a:p>
            <a:pPr marL="457200" indent="-457200">
              <a:buClr>
                <a:srgbClr val="0070C0"/>
              </a:buClr>
              <a:buFont typeface="+mj-lt"/>
              <a:buAutoNum type="arabicPeriod"/>
            </a:pPr>
            <a:r>
              <a:rPr lang="zh-TW" altLang="en-US" sz="2400" dirty="0">
                <a:latin typeface="Berlin Sans FB Demi" panose="020E0802020502020306" pitchFamily="34" charset="0"/>
                <a:ea typeface="Gen Jyuu Gothic Bold" panose="020B0602020203020207" pitchFamily="34" charset="-120"/>
                <a:cs typeface="Gen Jyuu Gothic Bold" panose="020B0602020203020207" pitchFamily="34" charset="-120"/>
              </a:rPr>
              <a:t>眼花花視茫茫，眼藥水怎麼點？ （二）</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,2021, </a:t>
            </a:r>
            <a:r>
              <a:rPr lang="zh-TW" altLang="en-US" sz="2400" dirty="0">
                <a:latin typeface="Berlin Sans FB Demi" panose="020E0802020502020306" pitchFamily="34" charset="0"/>
                <a:ea typeface="Gen Jyuu Gothic Bold" panose="020B0602020203020207" pitchFamily="34" charset="-120"/>
                <a:cs typeface="Gen Jyuu Gothic Bold" panose="020B0602020203020207" pitchFamily="34" charset="-120"/>
              </a:rPr>
              <a:t>財團法人藥害救濟基金會</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https://www.tdrf.org.tw/2021/08/01/knowledge01-1-63/</a:t>
            </a:r>
            <a:endPar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marL="457200" indent="-457200">
              <a:buClr>
                <a:srgbClr val="0070C0"/>
              </a:buClr>
              <a:buFont typeface="+mj-lt"/>
              <a:buAutoNum type="arabicPeriod"/>
            </a:pPr>
            <a:endParaRPr lang="nl-NL" altLang="zh-TW"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marL="457200" indent="-457200">
              <a:buClr>
                <a:srgbClr val="0070C0"/>
              </a:buClr>
              <a:buFont typeface="+mj-lt"/>
              <a:buAutoNum type="arabicPeriod"/>
            </a:pPr>
            <a:endParaRPr lang="zh-TW" altLang="en-US" dirty="0"/>
          </a:p>
        </p:txBody>
      </p:sp>
    </p:spTree>
    <p:extLst>
      <p:ext uri="{BB962C8B-B14F-4D97-AF65-F5344CB8AC3E}">
        <p14:creationId xmlns:p14="http://schemas.microsoft.com/office/powerpoint/2010/main" val="38927210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DD733-142D-F345-9E3B-8CA108A05395}"/>
            </a:ext>
          </a:extLst>
        </p:cNvPr>
        <p:cNvGrpSpPr/>
        <p:nvPr/>
      </p:nvGrpSpPr>
      <p:grpSpPr>
        <a:xfrm>
          <a:off x="0" y="0"/>
          <a:ext cx="0" cy="0"/>
          <a:chOff x="0" y="0"/>
          <a:chExt cx="0" cy="0"/>
        </a:xfrm>
      </p:grpSpPr>
      <p:sp>
        <p:nvSpPr>
          <p:cNvPr id="11" name="矩形 10">
            <a:extLst>
              <a:ext uri="{FF2B5EF4-FFF2-40B4-BE49-F238E27FC236}">
                <a16:creationId xmlns:a16="http://schemas.microsoft.com/office/drawing/2014/main" id="{81D5C4DC-DEB7-7792-0350-ECDCC3010579}"/>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15" name="群組 14">
            <a:extLst>
              <a:ext uri="{FF2B5EF4-FFF2-40B4-BE49-F238E27FC236}">
                <a16:creationId xmlns:a16="http://schemas.microsoft.com/office/drawing/2014/main" id="{8FF45731-D8FB-85D9-C1CC-52C0D2BFB131}"/>
              </a:ext>
            </a:extLst>
          </p:cNvPr>
          <p:cNvGrpSpPr>
            <a:grpSpLocks/>
          </p:cNvGrpSpPr>
          <p:nvPr/>
        </p:nvGrpSpPr>
        <p:grpSpPr>
          <a:xfrm>
            <a:off x="-1709506" y="1854567"/>
            <a:ext cx="3426144" cy="3431761"/>
            <a:chOff x="9183091" y="4475589"/>
            <a:chExt cx="2103005" cy="2103005"/>
          </a:xfrm>
          <a:solidFill>
            <a:srgbClr val="0E5B93">
              <a:alpha val="50000"/>
            </a:srgbClr>
          </a:solidFill>
        </p:grpSpPr>
        <p:grpSp>
          <p:nvGrpSpPr>
            <p:cNvPr id="16" name="群組 15">
              <a:extLst>
                <a:ext uri="{FF2B5EF4-FFF2-40B4-BE49-F238E27FC236}">
                  <a16:creationId xmlns:a16="http://schemas.microsoft.com/office/drawing/2014/main" id="{B9299247-A841-BCCD-FF2F-BEA06929A339}"/>
                </a:ext>
              </a:extLst>
            </p:cNvPr>
            <p:cNvGrpSpPr/>
            <p:nvPr/>
          </p:nvGrpSpPr>
          <p:grpSpPr>
            <a:xfrm rot="2700000">
              <a:off x="9183091" y="4475589"/>
              <a:ext cx="2103005" cy="2103005"/>
              <a:chOff x="9285315" y="4586316"/>
              <a:chExt cx="311112" cy="311112"/>
            </a:xfrm>
            <a:grpFill/>
          </p:grpSpPr>
          <p:sp>
            <p:nvSpPr>
              <p:cNvPr id="19" name="圓形: 空心 18">
                <a:extLst>
                  <a:ext uri="{FF2B5EF4-FFF2-40B4-BE49-F238E27FC236}">
                    <a16:creationId xmlns:a16="http://schemas.microsoft.com/office/drawing/2014/main" id="{FB7B3B7D-378B-659D-8FF7-F1C19DE1F7E8}"/>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20" name="直線接點 19">
                <a:extLst>
                  <a:ext uri="{FF2B5EF4-FFF2-40B4-BE49-F238E27FC236}">
                    <a16:creationId xmlns:a16="http://schemas.microsoft.com/office/drawing/2014/main" id="{F55617CF-658A-16C5-08E2-457F0A7DB1C2}"/>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17" name="文字方塊 16">
              <a:extLst>
                <a:ext uri="{FF2B5EF4-FFF2-40B4-BE49-F238E27FC236}">
                  <a16:creationId xmlns:a16="http://schemas.microsoft.com/office/drawing/2014/main" id="{89501AAA-0D8E-689E-9E32-D31A7DAF1451}"/>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18" name="文字方塊 17">
              <a:extLst>
                <a:ext uri="{FF2B5EF4-FFF2-40B4-BE49-F238E27FC236}">
                  <a16:creationId xmlns:a16="http://schemas.microsoft.com/office/drawing/2014/main" id="{AB175905-ABFD-170D-C303-122AE927BC8B}"/>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sp>
        <p:nvSpPr>
          <p:cNvPr id="13" name="文字方塊 12">
            <a:extLst>
              <a:ext uri="{FF2B5EF4-FFF2-40B4-BE49-F238E27FC236}">
                <a16:creationId xmlns:a16="http://schemas.microsoft.com/office/drawing/2014/main" id="{0B1D1E36-89EA-3042-2D95-5A6372BECB8A}"/>
              </a:ext>
            </a:extLst>
          </p:cNvPr>
          <p:cNvSpPr txBox="1"/>
          <p:nvPr/>
        </p:nvSpPr>
        <p:spPr>
          <a:xfrm>
            <a:off x="10792128" y="3446347"/>
            <a:ext cx="7641885" cy="1499625"/>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2000" sy="102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sp>
        <p:nvSpPr>
          <p:cNvPr id="14" name="文字方塊 13">
            <a:extLst>
              <a:ext uri="{FF2B5EF4-FFF2-40B4-BE49-F238E27FC236}">
                <a16:creationId xmlns:a16="http://schemas.microsoft.com/office/drawing/2014/main" id="{AC16C43D-49F3-CB7D-AFA4-CC0D37DA3AA1}"/>
              </a:ext>
            </a:extLst>
          </p:cNvPr>
          <p:cNvSpPr txBox="1"/>
          <p:nvPr/>
        </p:nvSpPr>
        <p:spPr>
          <a:xfrm>
            <a:off x="10783053" y="1944666"/>
            <a:ext cx="4164678" cy="1501681"/>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5000" sy="105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8" name="標題 1">
            <a:extLst>
              <a:ext uri="{FF2B5EF4-FFF2-40B4-BE49-F238E27FC236}">
                <a16:creationId xmlns:a16="http://schemas.microsoft.com/office/drawing/2014/main" id="{0E699DFD-049F-794B-1FF1-94C427D081AA}"/>
              </a:ext>
            </a:extLst>
          </p:cNvPr>
          <p:cNvSpPr txBox="1">
            <a:spLocks/>
          </p:cNvSpPr>
          <p:nvPr/>
        </p:nvSpPr>
        <p:spPr>
          <a:xfrm>
            <a:off x="800100" y="444500"/>
            <a:ext cx="5056690" cy="1499616"/>
          </a:xfrm>
          <a:prstGeom prst="rect">
            <a:avLst/>
          </a:prstGeom>
          <a:no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參考資料來源</a:t>
            </a:r>
          </a:p>
        </p:txBody>
      </p:sp>
      <p:sp>
        <p:nvSpPr>
          <p:cNvPr id="12" name="內容版面配置區 11">
            <a:extLst>
              <a:ext uri="{FF2B5EF4-FFF2-40B4-BE49-F238E27FC236}">
                <a16:creationId xmlns:a16="http://schemas.microsoft.com/office/drawing/2014/main" id="{2A514C95-13AB-6B49-C41C-FAFF5AF2806F}"/>
              </a:ext>
            </a:extLst>
          </p:cNvPr>
          <p:cNvSpPr>
            <a:spLocks noGrp="1"/>
          </p:cNvSpPr>
          <p:nvPr>
            <p:ph idx="1"/>
          </p:nvPr>
        </p:nvSpPr>
        <p:spPr>
          <a:xfrm>
            <a:off x="1024128" y="1585732"/>
            <a:ext cx="9720073" cy="4903968"/>
          </a:xfrm>
          <a:solidFill>
            <a:schemeClr val="bg1">
              <a:alpha val="50000"/>
            </a:schemeClr>
          </a:solidFill>
        </p:spPr>
        <p:txBody>
          <a:bodyPr>
            <a:normAutofit/>
          </a:bodyPr>
          <a:lstStyle/>
          <a:p>
            <a:pPr marL="457200" indent="-457200">
              <a:buClr>
                <a:srgbClr val="0070C0"/>
              </a:buClr>
              <a:buFont typeface="+mj-lt"/>
              <a:buAutoNum type="arabicPeriod" startAt="6"/>
            </a:pP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Brott NR, Zeppieri M, Ronquillo Y. Schirmer Test. [Updated 2024 Feb 24]. In: </a:t>
            </a:r>
            <a:r>
              <a:rPr lang="en-US" altLang="zh-TW" sz="2400" dirty="0" err="1">
                <a:latin typeface="Berlin Sans FB Demi" panose="020E0802020502020306" pitchFamily="34" charset="0"/>
                <a:ea typeface="Gen Jyuu Gothic Bold" panose="020B0602020203020207" pitchFamily="34" charset="-120"/>
                <a:cs typeface="Gen Jyuu Gothic Bold" panose="020B0602020203020207" pitchFamily="34" charset="-120"/>
              </a:rPr>
              <a:t>StatPearls</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[Internet]. Treasure Island (FL): </a:t>
            </a:r>
            <a:r>
              <a:rPr lang="en-US" altLang="zh-TW" sz="2400" dirty="0" err="1">
                <a:latin typeface="Berlin Sans FB Demi" panose="020E0802020502020306" pitchFamily="34" charset="0"/>
                <a:ea typeface="Gen Jyuu Gothic Bold" panose="020B0602020203020207" pitchFamily="34" charset="-120"/>
                <a:cs typeface="Gen Jyuu Gothic Bold" panose="020B0602020203020207" pitchFamily="34" charset="-120"/>
              </a:rPr>
              <a:t>StatPearls</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Publishing; 2025 Jan-. Available from: </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hlinkClick r:id="rId2"/>
              </a:rPr>
              <a:t>https://www.ncbi.nlm.nih.gov/books/NBK559159/</a:t>
            </a:r>
            <a:endPar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marL="457200" indent="-457200">
              <a:buClr>
                <a:srgbClr val="0070C0"/>
              </a:buClr>
              <a:buFont typeface="+mj-lt"/>
              <a:buAutoNum type="arabicPeriod" startAt="6"/>
            </a:pPr>
            <a:r>
              <a:rPr lang="en-US" altLang="zh-TW" sz="2400" dirty="0" err="1">
                <a:latin typeface="Berlin Sans FB Demi" panose="020E0802020502020306" pitchFamily="34" charset="0"/>
                <a:ea typeface="Gen Jyuu Gothic Bold" panose="020B0602020203020207" pitchFamily="34" charset="-120"/>
                <a:cs typeface="Gen Jyuu Gothic Bold" panose="020B0602020203020207" pitchFamily="34" charset="-120"/>
              </a:rPr>
              <a:t>Macsai</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Trans Am </a:t>
            </a:r>
            <a:r>
              <a:rPr lang="en-US" altLang="zh-TW" sz="2400" dirty="0" err="1">
                <a:latin typeface="Berlin Sans FB Demi" panose="020E0802020502020306" pitchFamily="34" charset="0"/>
                <a:ea typeface="Gen Jyuu Gothic Bold" panose="020B0602020203020207" pitchFamily="34" charset="-120"/>
                <a:cs typeface="Gen Jyuu Gothic Bold" panose="020B0602020203020207" pitchFamily="34" charset="-120"/>
              </a:rPr>
              <a:t>Ophthalmol</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Soc., 2008;106:336–356.DOI: PMC2646454</a:t>
            </a:r>
          </a:p>
          <a:p>
            <a:pPr marL="457200" indent="-457200">
              <a:buClr>
                <a:srgbClr val="0070C0"/>
              </a:buClr>
              <a:buFont typeface="+mj-lt"/>
              <a:buAutoNum type="arabicPeriod" startAt="6"/>
            </a:pP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Oral Hyaluronic Acid Supplementation for the Treatment of Dry Eye Disease: A Pilot Study. Journal of ophthalmology, 2019, 5491626.</a:t>
            </a:r>
          </a:p>
          <a:p>
            <a:pPr marL="457200" indent="-457200">
              <a:buClr>
                <a:srgbClr val="0070C0"/>
              </a:buClr>
              <a:buFont typeface="+mj-lt"/>
              <a:buAutoNum type="arabicPeriod" startAt="6"/>
            </a:pP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Dry eye disease and oxidative stress, Sophia Seen and Louis Tong</a:t>
            </a:r>
          </a:p>
          <a:p>
            <a:pPr marL="457200" indent="-457200">
              <a:buClr>
                <a:srgbClr val="0070C0"/>
              </a:buClr>
              <a:buFont typeface="+mj-lt"/>
              <a:buAutoNum type="arabicPeriod" startAt="6"/>
            </a:pP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TADE 2020</a:t>
            </a:r>
            <a:r>
              <a:rPr lang="zh-TW" altLang="en-US" sz="2400" dirty="0">
                <a:latin typeface="Berlin Sans FB Demi" panose="020E0802020502020306" pitchFamily="34" charset="0"/>
                <a:ea typeface="Gen Jyuu Gothic Bold" panose="020B0602020203020207" pitchFamily="34" charset="-120"/>
                <a:cs typeface="Gen Jyuu Gothic Bold" panose="020B0602020203020207" pitchFamily="34" charset="-120"/>
              </a:rPr>
              <a:t>糖尿病衛教核心教材</a:t>
            </a:r>
            <a:endPar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marL="457200" indent="-457200">
              <a:buClr>
                <a:srgbClr val="0070C0"/>
              </a:buClr>
              <a:buFont typeface="+mj-lt"/>
              <a:buAutoNum type="arabicPeriod" startAt="6"/>
            </a:pPr>
            <a:endPar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marL="457200" indent="-457200">
              <a:buClr>
                <a:srgbClr val="0070C0"/>
              </a:buClr>
              <a:buFont typeface="+mj-lt"/>
              <a:buAutoNum type="arabicPeriod" startAt="6"/>
            </a:pPr>
            <a:endParaRPr lang="en-US" altLang="zh-TW"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marL="457200" indent="-457200">
              <a:buClr>
                <a:srgbClr val="0070C0"/>
              </a:buClr>
              <a:buFont typeface="+mj-lt"/>
              <a:buAutoNum type="arabicPeriod" startAt="6"/>
            </a:pPr>
            <a:endParaRPr lang="nl-NL" altLang="zh-TW"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marL="457200" indent="-457200">
              <a:buClr>
                <a:srgbClr val="0070C0"/>
              </a:buClr>
              <a:buFont typeface="+mj-lt"/>
              <a:buAutoNum type="arabicPeriod" startAt="6"/>
            </a:pPr>
            <a:endParaRPr lang="zh-TW" altLang="en-US" dirty="0"/>
          </a:p>
        </p:txBody>
      </p:sp>
    </p:spTree>
    <p:extLst>
      <p:ext uri="{BB962C8B-B14F-4D97-AF65-F5344CB8AC3E}">
        <p14:creationId xmlns:p14="http://schemas.microsoft.com/office/powerpoint/2010/main" val="32192180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16391-70AD-FD30-6453-00A1E4F914C4}"/>
            </a:ext>
          </a:extLst>
        </p:cNvPr>
        <p:cNvGrpSpPr/>
        <p:nvPr/>
      </p:nvGrpSpPr>
      <p:grpSpPr>
        <a:xfrm>
          <a:off x="0" y="0"/>
          <a:ext cx="0" cy="0"/>
          <a:chOff x="0" y="0"/>
          <a:chExt cx="0" cy="0"/>
        </a:xfrm>
      </p:grpSpPr>
      <p:sp>
        <p:nvSpPr>
          <p:cNvPr id="11" name="矩形 10">
            <a:extLst>
              <a:ext uri="{FF2B5EF4-FFF2-40B4-BE49-F238E27FC236}">
                <a16:creationId xmlns:a16="http://schemas.microsoft.com/office/drawing/2014/main" id="{336CACCD-38BF-3179-6607-E66A9F03FAA4}"/>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15" name="群組 14">
            <a:extLst>
              <a:ext uri="{FF2B5EF4-FFF2-40B4-BE49-F238E27FC236}">
                <a16:creationId xmlns:a16="http://schemas.microsoft.com/office/drawing/2014/main" id="{A40C0A19-A13F-B813-C2A2-87F0A2B55AF8}"/>
              </a:ext>
            </a:extLst>
          </p:cNvPr>
          <p:cNvGrpSpPr>
            <a:grpSpLocks/>
          </p:cNvGrpSpPr>
          <p:nvPr/>
        </p:nvGrpSpPr>
        <p:grpSpPr>
          <a:xfrm>
            <a:off x="-1709506" y="1854567"/>
            <a:ext cx="3426144" cy="3431761"/>
            <a:chOff x="9183091" y="4475589"/>
            <a:chExt cx="2103005" cy="2103005"/>
          </a:xfrm>
          <a:solidFill>
            <a:srgbClr val="0E5B93">
              <a:alpha val="50000"/>
            </a:srgbClr>
          </a:solidFill>
        </p:grpSpPr>
        <p:grpSp>
          <p:nvGrpSpPr>
            <p:cNvPr id="16" name="群組 15">
              <a:extLst>
                <a:ext uri="{FF2B5EF4-FFF2-40B4-BE49-F238E27FC236}">
                  <a16:creationId xmlns:a16="http://schemas.microsoft.com/office/drawing/2014/main" id="{307161DF-A7BD-DDC9-D4A3-CFE677274D05}"/>
                </a:ext>
              </a:extLst>
            </p:cNvPr>
            <p:cNvGrpSpPr/>
            <p:nvPr/>
          </p:nvGrpSpPr>
          <p:grpSpPr>
            <a:xfrm rot="2700000">
              <a:off x="9183091" y="4475589"/>
              <a:ext cx="2103005" cy="2103005"/>
              <a:chOff x="9285315" y="4586316"/>
              <a:chExt cx="311112" cy="311112"/>
            </a:xfrm>
            <a:grpFill/>
          </p:grpSpPr>
          <p:sp>
            <p:nvSpPr>
              <p:cNvPr id="19" name="圓形: 空心 18">
                <a:extLst>
                  <a:ext uri="{FF2B5EF4-FFF2-40B4-BE49-F238E27FC236}">
                    <a16:creationId xmlns:a16="http://schemas.microsoft.com/office/drawing/2014/main" id="{3886B30E-7ED1-25FA-6C38-CF6928A06546}"/>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20" name="直線接點 19">
                <a:extLst>
                  <a:ext uri="{FF2B5EF4-FFF2-40B4-BE49-F238E27FC236}">
                    <a16:creationId xmlns:a16="http://schemas.microsoft.com/office/drawing/2014/main" id="{1E9AA2D6-BA8E-3353-6C61-48C0ECDBE825}"/>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17" name="文字方塊 16">
              <a:extLst>
                <a:ext uri="{FF2B5EF4-FFF2-40B4-BE49-F238E27FC236}">
                  <a16:creationId xmlns:a16="http://schemas.microsoft.com/office/drawing/2014/main" id="{AC89B36F-436B-6FC6-FA98-7248A7E6209F}"/>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18" name="文字方塊 17">
              <a:extLst>
                <a:ext uri="{FF2B5EF4-FFF2-40B4-BE49-F238E27FC236}">
                  <a16:creationId xmlns:a16="http://schemas.microsoft.com/office/drawing/2014/main" id="{DF4086AF-6201-6507-F3AE-30567103954A}"/>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sp>
        <p:nvSpPr>
          <p:cNvPr id="13" name="文字方塊 12">
            <a:extLst>
              <a:ext uri="{FF2B5EF4-FFF2-40B4-BE49-F238E27FC236}">
                <a16:creationId xmlns:a16="http://schemas.microsoft.com/office/drawing/2014/main" id="{DCD2D9AC-FC79-8B66-1797-DF4F5F6FE82A}"/>
              </a:ext>
            </a:extLst>
          </p:cNvPr>
          <p:cNvSpPr txBox="1"/>
          <p:nvPr/>
        </p:nvSpPr>
        <p:spPr>
          <a:xfrm>
            <a:off x="10792128" y="3446347"/>
            <a:ext cx="7641885" cy="1499625"/>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2000" sy="102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sp>
        <p:nvSpPr>
          <p:cNvPr id="14" name="文字方塊 13">
            <a:extLst>
              <a:ext uri="{FF2B5EF4-FFF2-40B4-BE49-F238E27FC236}">
                <a16:creationId xmlns:a16="http://schemas.microsoft.com/office/drawing/2014/main" id="{B09C3BF3-3316-ACDB-11E6-7BB4188045B6}"/>
              </a:ext>
            </a:extLst>
          </p:cNvPr>
          <p:cNvSpPr txBox="1"/>
          <p:nvPr/>
        </p:nvSpPr>
        <p:spPr>
          <a:xfrm>
            <a:off x="10783053" y="1944666"/>
            <a:ext cx="4164678" cy="1501681"/>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pattFill prst="wdUpDiag">
            <a:fgClr>
              <a:srgbClr val="0E5B93"/>
            </a:fgClr>
            <a:bgClr>
              <a:schemeClr val="bg1"/>
            </a:bgClr>
          </a:pattFill>
          <a:ln w="28575" cmpd="dbl">
            <a:solidFill>
              <a:srgbClr val="0E5B93">
                <a:alpha val="50000"/>
              </a:srgbClr>
            </a:solidFill>
          </a:ln>
          <a:effectLst>
            <a:outerShdw blurRad="50800" dist="38100" dir="2700000" sx="105000" sy="105000" algn="tl" rotWithShape="0">
              <a:srgbClr val="1CB5E0">
                <a:alpha val="40000"/>
              </a:srgbClr>
            </a:outerShdw>
            <a:softEdge rad="3175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8" name="標題 1">
            <a:extLst>
              <a:ext uri="{FF2B5EF4-FFF2-40B4-BE49-F238E27FC236}">
                <a16:creationId xmlns:a16="http://schemas.microsoft.com/office/drawing/2014/main" id="{2334E296-41E8-78C6-4507-86DB38E4A634}"/>
              </a:ext>
            </a:extLst>
          </p:cNvPr>
          <p:cNvSpPr txBox="1">
            <a:spLocks/>
          </p:cNvSpPr>
          <p:nvPr/>
        </p:nvSpPr>
        <p:spPr>
          <a:xfrm>
            <a:off x="800100" y="444500"/>
            <a:ext cx="5056690" cy="1499616"/>
          </a:xfrm>
          <a:prstGeom prst="rect">
            <a:avLst/>
          </a:prstGeom>
          <a:noFill/>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rPr>
              <a:t>參考資料來源</a:t>
            </a:r>
          </a:p>
        </p:txBody>
      </p:sp>
      <p:sp>
        <p:nvSpPr>
          <p:cNvPr id="12" name="內容版面配置區 11">
            <a:extLst>
              <a:ext uri="{FF2B5EF4-FFF2-40B4-BE49-F238E27FC236}">
                <a16:creationId xmlns:a16="http://schemas.microsoft.com/office/drawing/2014/main" id="{4BEB68E8-7867-5851-F77E-A16A4AAE7295}"/>
              </a:ext>
            </a:extLst>
          </p:cNvPr>
          <p:cNvSpPr>
            <a:spLocks noGrp="1"/>
          </p:cNvSpPr>
          <p:nvPr>
            <p:ph idx="1"/>
          </p:nvPr>
        </p:nvSpPr>
        <p:spPr>
          <a:xfrm>
            <a:off x="1024128" y="1585730"/>
            <a:ext cx="9720073" cy="5564735"/>
          </a:xfrm>
          <a:solidFill>
            <a:schemeClr val="bg1">
              <a:alpha val="50000"/>
            </a:schemeClr>
          </a:solidFill>
        </p:spPr>
        <p:txBody>
          <a:bodyPr>
            <a:normAutofit lnSpcReduction="10000"/>
          </a:bodyPr>
          <a:lstStyle/>
          <a:p>
            <a:pPr marL="457200" indent="-457200">
              <a:buClr>
                <a:srgbClr val="0070C0"/>
              </a:buClr>
              <a:buFont typeface="+mj-lt"/>
              <a:buAutoNum type="arabicPeriod" startAt="11"/>
            </a:pP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Community Eye Health Journal, https://cehjournal.org/0953-6833/24/jceh_24_75_012</a:t>
            </a:r>
          </a:p>
          <a:p>
            <a:pPr marL="457200" indent="-457200">
              <a:buClr>
                <a:srgbClr val="0070C0"/>
              </a:buClr>
              <a:buFont typeface="+mj-lt"/>
              <a:buAutoNum type="arabicPeriod" startAt="11"/>
            </a:pPr>
            <a:r>
              <a:rPr lang="fr-FR"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https://www.macula-retina.es/ensayo-clinico-con-tinlarebant-lbs-008-para-adolescentes-con-stargardt-1-stgd1/</a:t>
            </a:r>
          </a:p>
          <a:p>
            <a:pPr marL="457200" indent="-457200">
              <a:buClr>
                <a:srgbClr val="0070C0"/>
              </a:buClr>
              <a:buFont typeface="+mj-lt"/>
              <a:buAutoNum type="arabicPeriod" startAt="11"/>
            </a:pP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hlinkClick r:id="rId2"/>
              </a:rPr>
              <a:t>https://medialibrary.nei.nih.gov/</a:t>
            </a:r>
            <a:endPar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marL="457200" indent="-457200">
              <a:buClr>
                <a:srgbClr val="0070C0"/>
              </a:buClr>
              <a:buFont typeface="+mj-lt"/>
              <a:buAutoNum type="arabicPeriod" startAt="11"/>
            </a:pP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hlinkClick r:id="rId3"/>
              </a:rPr>
              <a:t>https://nei.nih.gov/faqs/macular-degeneration-areds-and-areds2</a:t>
            </a:r>
            <a:endPar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marL="457200" indent="-457200">
              <a:buClr>
                <a:srgbClr val="0070C0"/>
              </a:buClr>
              <a:buFont typeface="+mj-lt"/>
              <a:buAutoNum type="arabicPeriod" startAt="11"/>
            </a:pP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a:t>
            </a:r>
            <a:r>
              <a:rPr lang="en-US" altLang="zh-TW" sz="2400" dirty="0">
                <a:solidFill>
                  <a:srgbClr val="000046"/>
                </a:solidFill>
                <a:latin typeface="Berlin Sans FB Demi" panose="020E0802020502020306" pitchFamily="34" charset="0"/>
                <a:ea typeface="Gen Jyuu Gothic Bold" panose="020B0602020203020207" pitchFamily="34" charset="-120"/>
                <a:cs typeface="Gen Jyuu Gothic Bold" panose="020B0602020203020207" pitchFamily="34" charset="-120"/>
              </a:rPr>
              <a:t>Courtesy of the National Eye Institute</a:t>
            </a:r>
            <a:endPar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marL="457200" indent="-457200">
              <a:buClr>
                <a:srgbClr val="0070C0"/>
              </a:buClr>
              <a:buFont typeface="+mj-lt"/>
              <a:buAutoNum type="arabicPeriod" startAt="11"/>
            </a:pP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Sethu, S., Shetty, R., Deshpande, K. et al. Correlation between tear fluid and serum vitamin D levels. Eye and Vis 3, 22 (2016). </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hlinkClick r:id="rId4"/>
              </a:rPr>
              <a:t>https://doi.org/10.1186/s40662-016-0053-7</a:t>
            </a:r>
            <a:endPar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marL="457200" indent="-457200">
              <a:buClr>
                <a:srgbClr val="0070C0"/>
              </a:buClr>
              <a:buFont typeface="+mj-lt"/>
              <a:buAutoNum type="arabicPeriod" startAt="11"/>
            </a:pP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Jin KW, Ro JW, Shin YJ, Hyon JY, Wee WR, Park SG. Correlation of vitamin D levels with tear film stability and secretion in patients with dry eye syndrome. Acta </a:t>
            </a:r>
            <a:r>
              <a:rPr lang="en-US" altLang="zh-TW" sz="2400" dirty="0" err="1">
                <a:latin typeface="Berlin Sans FB Demi" panose="020E0802020502020306" pitchFamily="34" charset="0"/>
                <a:ea typeface="Gen Jyuu Gothic Bold" panose="020B0602020203020207" pitchFamily="34" charset="-120"/>
                <a:cs typeface="Gen Jyuu Gothic Bold" panose="020B0602020203020207" pitchFamily="34" charset="-120"/>
              </a:rPr>
              <a:t>Ophthalmol</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2017 May;95(3):e230-e235. </a:t>
            </a:r>
            <a:r>
              <a:rPr lang="en-US" altLang="zh-TW" sz="2400" dirty="0" err="1">
                <a:latin typeface="Berlin Sans FB Demi" panose="020E0802020502020306" pitchFamily="34" charset="0"/>
                <a:ea typeface="Gen Jyuu Gothic Bold" panose="020B0602020203020207" pitchFamily="34" charset="-120"/>
                <a:cs typeface="Gen Jyuu Gothic Bold" panose="020B0602020203020207" pitchFamily="34" charset="-120"/>
              </a:rPr>
              <a:t>doi</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10.1111/aos.13241. </a:t>
            </a:r>
            <a:r>
              <a:rPr lang="en-US" altLang="zh-TW" sz="2400" dirty="0" err="1">
                <a:latin typeface="Berlin Sans FB Demi" panose="020E0802020502020306" pitchFamily="34" charset="0"/>
                <a:ea typeface="Gen Jyuu Gothic Bold" panose="020B0602020203020207" pitchFamily="34" charset="-120"/>
                <a:cs typeface="Gen Jyuu Gothic Bold" panose="020B0602020203020207" pitchFamily="34" charset="-120"/>
              </a:rPr>
              <a:t>Epub</a:t>
            </a:r>
            <a:r>
              <a:rPr lang="en-US" altLang="zh-TW" sz="2400" dirty="0">
                <a:latin typeface="Berlin Sans FB Demi" panose="020E0802020502020306" pitchFamily="34" charset="0"/>
                <a:ea typeface="Gen Jyuu Gothic Bold" panose="020B0602020203020207" pitchFamily="34" charset="-120"/>
                <a:cs typeface="Gen Jyuu Gothic Bold" panose="020B0602020203020207" pitchFamily="34" charset="-120"/>
              </a:rPr>
              <a:t> 2016 Nov 22. PMID: 27874256.</a:t>
            </a:r>
            <a:endParaRPr lang="nl-NL" altLang="zh-TW" dirty="0">
              <a:latin typeface="Berlin Sans FB Demi" panose="020E0802020502020306" pitchFamily="34" charset="0"/>
              <a:ea typeface="Gen Jyuu Gothic Bold" panose="020B0602020203020207" pitchFamily="34" charset="-120"/>
              <a:cs typeface="Gen Jyuu Gothic Bold" panose="020B0602020203020207" pitchFamily="34" charset="-120"/>
            </a:endParaRPr>
          </a:p>
          <a:p>
            <a:pPr marL="457200" indent="-457200">
              <a:buClr>
                <a:srgbClr val="0070C0"/>
              </a:buClr>
              <a:buFont typeface="+mj-lt"/>
              <a:buAutoNum type="arabicPeriod" startAt="11"/>
            </a:pPr>
            <a:endParaRPr lang="zh-TW" altLang="en-US" dirty="0"/>
          </a:p>
        </p:txBody>
      </p:sp>
    </p:spTree>
    <p:extLst>
      <p:ext uri="{BB962C8B-B14F-4D97-AF65-F5344CB8AC3E}">
        <p14:creationId xmlns:p14="http://schemas.microsoft.com/office/powerpoint/2010/main" val="3387834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032CF-9DCE-0EDB-672A-FFFB55F460D1}"/>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74429A3D-F1A6-ADFE-6421-FD09A3E904D7}"/>
              </a:ext>
            </a:extLst>
          </p:cNvPr>
          <p:cNvSpPr/>
          <p:nvPr/>
        </p:nvSpPr>
        <p:spPr>
          <a:xfrm>
            <a:off x="0" y="-9570"/>
            <a:ext cx="12192000" cy="6858000"/>
          </a:xfrm>
          <a:prstGeom prst="rect">
            <a:avLst/>
          </a:prstGeom>
          <a:pattFill prst="pct5">
            <a:fgClr>
              <a:srgbClr val="34E89E"/>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標題 3">
            <a:extLst>
              <a:ext uri="{FF2B5EF4-FFF2-40B4-BE49-F238E27FC236}">
                <a16:creationId xmlns:a16="http://schemas.microsoft.com/office/drawing/2014/main" id="{53A52841-B3C0-CE16-D3D9-B1C9E4994FD3}"/>
              </a:ext>
            </a:extLst>
          </p:cNvPr>
          <p:cNvSpPr txBox="1">
            <a:spLocks/>
          </p:cNvSpPr>
          <p:nvPr/>
        </p:nvSpPr>
        <p:spPr>
          <a:xfrm>
            <a:off x="4419600" y="5361694"/>
            <a:ext cx="4095750" cy="640562"/>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zh-TW" altLang="en-US" dirty="0">
                <a:latin typeface="Gen Jyuu Gothic P Bold" panose="020B0602020203020207" pitchFamily="34" charset="-120"/>
                <a:ea typeface="Gen Jyuu Gothic P Bold" panose="020B0602020203020207" pitchFamily="34" charset="-120"/>
                <a:cs typeface="Gen Jyuu Gothic P Bold" panose="020B0602020203020207" pitchFamily="34" charset="-120"/>
              </a:rPr>
              <a:t>近視</a:t>
            </a:r>
            <a:r>
              <a:rPr lang="en-US" altLang="zh-TW" dirty="0">
                <a:latin typeface="Gen Jyuu Gothic P Bold" panose="020B0602020203020207" pitchFamily="34" charset="-120"/>
                <a:ea typeface="Gen Jyuu Gothic P Bold" panose="020B0602020203020207" pitchFamily="34" charset="-120"/>
                <a:cs typeface="Gen Jyuu Gothic P Bold" panose="020B0602020203020207" pitchFamily="34" charset="-120"/>
              </a:rPr>
              <a:t>/</a:t>
            </a:r>
            <a:r>
              <a:rPr lang="zh-TW" altLang="en-US" dirty="0">
                <a:latin typeface="Gen Jyuu Gothic P Bold" panose="020B0602020203020207" pitchFamily="34" charset="-120"/>
                <a:ea typeface="Gen Jyuu Gothic P Bold" panose="020B0602020203020207" pitchFamily="34" charset="-120"/>
                <a:cs typeface="Gen Jyuu Gothic P Bold" panose="020B0602020203020207" pitchFamily="34" charset="-120"/>
              </a:rPr>
              <a:t>老花眼</a:t>
            </a:r>
          </a:p>
        </p:txBody>
      </p:sp>
      <p:sp>
        <p:nvSpPr>
          <p:cNvPr id="6" name="文字版面配置區 5">
            <a:extLst>
              <a:ext uri="{FF2B5EF4-FFF2-40B4-BE49-F238E27FC236}">
                <a16:creationId xmlns:a16="http://schemas.microsoft.com/office/drawing/2014/main" id="{33EAD7FD-FD83-2832-46FD-F2AD08ADA72C}"/>
              </a:ext>
            </a:extLst>
          </p:cNvPr>
          <p:cNvSpPr txBox="1">
            <a:spLocks/>
          </p:cNvSpPr>
          <p:nvPr/>
        </p:nvSpPr>
        <p:spPr>
          <a:xfrm>
            <a:off x="8610600" y="5556004"/>
            <a:ext cx="3200400" cy="44625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altLang="zh-TW" dirty="0">
                <a:latin typeface="Berlin Sans FB Demi" panose="020E0802020502020306" pitchFamily="34" charset="0"/>
              </a:rPr>
              <a:t>Myopia/ Presbyopia</a:t>
            </a:r>
            <a:endParaRPr lang="zh-TW" altLang="en-US" dirty="0">
              <a:latin typeface="Berlin Sans FB Demi" panose="020E0802020502020306" pitchFamily="34" charset="0"/>
            </a:endParaRPr>
          </a:p>
        </p:txBody>
      </p:sp>
      <p:cxnSp>
        <p:nvCxnSpPr>
          <p:cNvPr id="8" name="直線接點 7">
            <a:extLst>
              <a:ext uri="{FF2B5EF4-FFF2-40B4-BE49-F238E27FC236}">
                <a16:creationId xmlns:a16="http://schemas.microsoft.com/office/drawing/2014/main" id="{07FCE5B0-FCED-8E4F-A0D3-D6633B60F1B3}"/>
              </a:ext>
            </a:extLst>
          </p:cNvPr>
          <p:cNvCxnSpPr>
            <a:cxnSpLocks/>
          </p:cNvCxnSpPr>
          <p:nvPr/>
        </p:nvCxnSpPr>
        <p:spPr>
          <a:xfrm>
            <a:off x="8431084" y="5191007"/>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pic>
        <p:nvPicPr>
          <p:cNvPr id="21" name="圖片 20">
            <a:extLst>
              <a:ext uri="{FF2B5EF4-FFF2-40B4-BE49-F238E27FC236}">
                <a16:creationId xmlns:a16="http://schemas.microsoft.com/office/drawing/2014/main" id="{EA33BC25-55CB-71C9-5F05-82B95F803E4D}"/>
              </a:ext>
            </a:extLst>
          </p:cNvPr>
          <p:cNvPicPr>
            <a:picLocks noChangeAspect="1"/>
          </p:cNvPicPr>
          <p:nvPr/>
        </p:nvPicPr>
        <p:blipFill>
          <a:blip r:embed="rId3"/>
          <a:stretch>
            <a:fillRect/>
          </a:stretch>
        </p:blipFill>
        <p:spPr>
          <a:xfrm>
            <a:off x="0" y="-3612479"/>
            <a:ext cx="12192000" cy="8128000"/>
          </a:xfrm>
          <a:prstGeom prst="rect">
            <a:avLst/>
          </a:prstGeom>
        </p:spPr>
      </p:pic>
      <p:sp>
        <p:nvSpPr>
          <p:cNvPr id="5" name="文字方塊 4">
            <a:extLst>
              <a:ext uri="{FF2B5EF4-FFF2-40B4-BE49-F238E27FC236}">
                <a16:creationId xmlns:a16="http://schemas.microsoft.com/office/drawing/2014/main" id="{4070B34E-744E-14FF-5875-A438A95AD575}"/>
              </a:ext>
            </a:extLst>
          </p:cNvPr>
          <p:cNvSpPr txBox="1"/>
          <p:nvPr/>
        </p:nvSpPr>
        <p:spPr>
          <a:xfrm>
            <a:off x="6467475" y="4472121"/>
            <a:ext cx="8599251" cy="307777"/>
          </a:xfrm>
          <a:prstGeom prst="rect">
            <a:avLst/>
          </a:prstGeom>
          <a:noFill/>
        </p:spPr>
        <p:txBody>
          <a:bodyPr wrap="square">
            <a:spAutoFit/>
          </a:bodyPr>
          <a:lstStyle/>
          <a:p>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Copyright © 2025 </a:t>
            </a:r>
            <a:r>
              <a:rPr lang="zh-TW" altLang="en-US" sz="1400" dirty="0">
                <a:latin typeface="Berlin Sans FB Demi" panose="020E0802020502020306" pitchFamily="34" charset="0"/>
                <a:ea typeface="Gen Jyuu Gothic Bold" panose="020B0602020203020207" pitchFamily="34" charset="-120"/>
                <a:cs typeface="Gen Jyuu Gothic Bold" panose="020B0602020203020207" pitchFamily="34" charset="-120"/>
              </a:rPr>
              <a:t>方知樂學教育有限公司 </a:t>
            </a:r>
            <a:r>
              <a:rPr lang="en-US" altLang="zh-TW" sz="1400" dirty="0" err="1">
                <a:latin typeface="Berlin Sans FB Demi" panose="020E0802020502020306" pitchFamily="34" charset="0"/>
                <a:ea typeface="Gen Jyuu Gothic Bold" panose="020B0602020203020207" pitchFamily="34" charset="-120"/>
                <a:cs typeface="Gen Jyuu Gothic Bold" panose="020B0602020203020207" pitchFamily="34" charset="-120"/>
              </a:rPr>
              <a:t>FunPharm</a:t>
            </a:r>
            <a:r>
              <a:rPr lang="en-US" altLang="zh-TW" sz="1400" dirty="0">
                <a:latin typeface="Berlin Sans FB Demi" panose="020E0802020502020306" pitchFamily="34" charset="0"/>
                <a:ea typeface="Gen Jyuu Gothic Bold" panose="020B0602020203020207" pitchFamily="34" charset="-120"/>
                <a:cs typeface="Gen Jyuu Gothic Bold" panose="020B0602020203020207" pitchFamily="34" charset="-120"/>
              </a:rPr>
              <a:t> All rights reserved.</a:t>
            </a:r>
            <a:endParaRPr lang="zh-TW" altLang="en-US" sz="1400"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Tree>
    <p:extLst>
      <p:ext uri="{BB962C8B-B14F-4D97-AF65-F5344CB8AC3E}">
        <p14:creationId xmlns:p14="http://schemas.microsoft.com/office/powerpoint/2010/main" val="4166661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9E3BE-4DA0-D3A9-C6D9-0ECE7FE71FF5}"/>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9CAF1A43-C335-4325-549F-1977B6D13949}"/>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4" name="群組 3">
            <a:extLst>
              <a:ext uri="{FF2B5EF4-FFF2-40B4-BE49-F238E27FC236}">
                <a16:creationId xmlns:a16="http://schemas.microsoft.com/office/drawing/2014/main" id="{EA0A6257-4E0E-0741-9033-45AF86E286AC}"/>
              </a:ext>
            </a:extLst>
          </p:cNvPr>
          <p:cNvGrpSpPr/>
          <p:nvPr/>
        </p:nvGrpSpPr>
        <p:grpSpPr>
          <a:xfrm>
            <a:off x="6857982" y="-1869344"/>
            <a:ext cx="7509465" cy="7509465"/>
            <a:chOff x="9183091" y="4475589"/>
            <a:chExt cx="2103005" cy="2103005"/>
          </a:xfrm>
          <a:solidFill>
            <a:srgbClr val="0E5B93">
              <a:alpha val="50000"/>
            </a:srgbClr>
          </a:solidFill>
        </p:grpSpPr>
        <p:grpSp>
          <p:nvGrpSpPr>
            <p:cNvPr id="5" name="群組 4">
              <a:extLst>
                <a:ext uri="{FF2B5EF4-FFF2-40B4-BE49-F238E27FC236}">
                  <a16:creationId xmlns:a16="http://schemas.microsoft.com/office/drawing/2014/main" id="{7A0EAC2A-88F5-A82B-AAB9-0498EFB21DDD}"/>
                </a:ext>
              </a:extLst>
            </p:cNvPr>
            <p:cNvGrpSpPr/>
            <p:nvPr/>
          </p:nvGrpSpPr>
          <p:grpSpPr>
            <a:xfrm rot="2700000">
              <a:off x="9183091" y="4475589"/>
              <a:ext cx="2103005" cy="2103005"/>
              <a:chOff x="9285315" y="4586316"/>
              <a:chExt cx="311112" cy="311112"/>
            </a:xfrm>
            <a:grpFill/>
          </p:grpSpPr>
          <p:sp>
            <p:nvSpPr>
              <p:cNvPr id="8" name="圓形: 空心 7">
                <a:extLst>
                  <a:ext uri="{FF2B5EF4-FFF2-40B4-BE49-F238E27FC236}">
                    <a16:creationId xmlns:a16="http://schemas.microsoft.com/office/drawing/2014/main" id="{3CA86C4A-F36D-74B0-A88B-33048ECD19B6}"/>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cxnSp>
            <p:nvCxnSpPr>
              <p:cNvPr id="9" name="直線接點 8">
                <a:extLst>
                  <a:ext uri="{FF2B5EF4-FFF2-40B4-BE49-F238E27FC236}">
                    <a16:creationId xmlns:a16="http://schemas.microsoft.com/office/drawing/2014/main" id="{7FD23082-52FE-8BD0-AA8F-1161A086072A}"/>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 name="文字方塊 5">
              <a:extLst>
                <a:ext uri="{FF2B5EF4-FFF2-40B4-BE49-F238E27FC236}">
                  <a16:creationId xmlns:a16="http://schemas.microsoft.com/office/drawing/2014/main" id="{C502C194-02CF-DDDF-B1BE-423905B8A099}"/>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panose="020E0602020502020306" pitchFamily="34" charset="0"/>
              </a:endParaRPr>
            </a:p>
          </p:txBody>
        </p:sp>
        <p:sp>
          <p:nvSpPr>
            <p:cNvPr id="7" name="文字方塊 6">
              <a:extLst>
                <a:ext uri="{FF2B5EF4-FFF2-40B4-BE49-F238E27FC236}">
                  <a16:creationId xmlns:a16="http://schemas.microsoft.com/office/drawing/2014/main" id="{533B04EA-A220-9363-ACB0-62781CA55180}"/>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p>
          </p:txBody>
        </p:sp>
      </p:grpSp>
      <p:sp>
        <p:nvSpPr>
          <p:cNvPr id="11" name="十字形 10">
            <a:extLst>
              <a:ext uri="{FF2B5EF4-FFF2-40B4-BE49-F238E27FC236}">
                <a16:creationId xmlns:a16="http://schemas.microsoft.com/office/drawing/2014/main" id="{51CFEB5B-E26C-54B3-3D79-6941F9B934AD}"/>
              </a:ext>
            </a:extLst>
          </p:cNvPr>
          <p:cNvSpPr/>
          <p:nvPr/>
        </p:nvSpPr>
        <p:spPr>
          <a:xfrm flipH="1">
            <a:off x="108461" y="5076160"/>
            <a:ext cx="495753" cy="495753"/>
          </a:xfrm>
          <a:prstGeom prst="plus">
            <a:avLst>
              <a:gd name="adj" fmla="val 42646"/>
            </a:avLst>
          </a:prstGeom>
          <a:solidFill>
            <a:srgbClr val="0E5B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p>
        </p:txBody>
      </p:sp>
      <p:pic>
        <p:nvPicPr>
          <p:cNvPr id="12" name="圖形 11" descr="醫藥">
            <a:extLst>
              <a:ext uri="{FF2B5EF4-FFF2-40B4-BE49-F238E27FC236}">
                <a16:creationId xmlns:a16="http://schemas.microsoft.com/office/drawing/2014/main" id="{FF64BDA3-A594-69AA-D22C-E7CA565AE6B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356154" y="5892150"/>
            <a:ext cx="914400" cy="914400"/>
          </a:xfrm>
          <a:prstGeom prst="rect">
            <a:avLst/>
          </a:prstGeom>
        </p:spPr>
      </p:pic>
      <p:grpSp>
        <p:nvGrpSpPr>
          <p:cNvPr id="13" name="群組 12">
            <a:extLst>
              <a:ext uri="{FF2B5EF4-FFF2-40B4-BE49-F238E27FC236}">
                <a16:creationId xmlns:a16="http://schemas.microsoft.com/office/drawing/2014/main" id="{D9EF76F6-1566-DC54-6403-2A1699945513}"/>
              </a:ext>
            </a:extLst>
          </p:cNvPr>
          <p:cNvGrpSpPr/>
          <p:nvPr/>
        </p:nvGrpSpPr>
        <p:grpSpPr>
          <a:xfrm>
            <a:off x="604214" y="4300767"/>
            <a:ext cx="311112" cy="311112"/>
            <a:chOff x="9285316" y="4586316"/>
            <a:chExt cx="311112" cy="311112"/>
          </a:xfrm>
          <a:solidFill>
            <a:srgbClr val="0E5B93">
              <a:alpha val="80000"/>
            </a:srgbClr>
          </a:solidFill>
        </p:grpSpPr>
        <p:sp>
          <p:nvSpPr>
            <p:cNvPr id="14" name="圓形: 空心 13">
              <a:extLst>
                <a:ext uri="{FF2B5EF4-FFF2-40B4-BE49-F238E27FC236}">
                  <a16:creationId xmlns:a16="http://schemas.microsoft.com/office/drawing/2014/main" id="{066A2D7B-6C0E-1EDA-0724-AF8CD09F552C}"/>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cxnSp>
          <p:nvCxnSpPr>
            <p:cNvPr id="15" name="直線接點 14">
              <a:extLst>
                <a:ext uri="{FF2B5EF4-FFF2-40B4-BE49-F238E27FC236}">
                  <a16:creationId xmlns:a16="http://schemas.microsoft.com/office/drawing/2014/main" id="{FF373801-01A1-2696-8716-07140FB03BD5}"/>
                </a:ext>
              </a:extLst>
            </p:cNvPr>
            <p:cNvCxnSpPr>
              <a:cxnSpLocks/>
            </p:cNvCxnSpPr>
            <p:nvPr/>
          </p:nvCxnSpPr>
          <p:spPr>
            <a:xfrm>
              <a:off x="9315450" y="4741872"/>
              <a:ext cx="241300" cy="0"/>
            </a:xfrm>
            <a:prstGeom prst="line">
              <a:avLst/>
            </a:prstGeom>
            <a:grpFill/>
            <a:ln w="34925">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cxnSp>
        <p:nvCxnSpPr>
          <p:cNvPr id="16" name="直線接點 15">
            <a:extLst>
              <a:ext uri="{FF2B5EF4-FFF2-40B4-BE49-F238E27FC236}">
                <a16:creationId xmlns:a16="http://schemas.microsoft.com/office/drawing/2014/main" id="{C384AE22-EF48-8EE8-EB22-493CCC89BA70}"/>
              </a:ext>
            </a:extLst>
          </p:cNvPr>
          <p:cNvCxnSpPr>
            <a:cxnSpLocks/>
          </p:cNvCxnSpPr>
          <p:nvPr/>
        </p:nvCxnSpPr>
        <p:spPr>
          <a:xfrm>
            <a:off x="761554"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B6A64EC2-1F38-CF85-0201-02164CD7D587}"/>
              </a:ext>
            </a:extLst>
          </p:cNvPr>
          <p:cNvSpPr txBox="1"/>
          <p:nvPr/>
        </p:nvSpPr>
        <p:spPr>
          <a:xfrm>
            <a:off x="775993" y="107729"/>
            <a:ext cx="954107" cy="6632585"/>
          </a:xfrm>
          <a:prstGeom prst="rect">
            <a:avLst/>
          </a:prstGeom>
          <a:noFill/>
        </p:spPr>
        <p:txBody>
          <a:bodyPr vert="eaVert" wrap="none" rtlCol="0">
            <a:spAutoFit/>
          </a:bodyPr>
          <a:lstStyle/>
          <a:p>
            <a:r>
              <a:rPr lang="zh-TW" altLang="en-US" sz="50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睫狀肌與水晶體的糾葛</a:t>
            </a:r>
          </a:p>
        </p:txBody>
      </p:sp>
      <p:pic>
        <p:nvPicPr>
          <p:cNvPr id="17" name="圖片 16">
            <a:extLst>
              <a:ext uri="{FF2B5EF4-FFF2-40B4-BE49-F238E27FC236}">
                <a16:creationId xmlns:a16="http://schemas.microsoft.com/office/drawing/2014/main" id="{C58937FB-1113-89D1-BBB7-86508E95D2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73" b="91211" l="9570" r="94727">
                        <a14:foregroundMark x1="94824" y1="53516" x2="94824" y2="53516"/>
                        <a14:foregroundMark x1="94629" y1="53711" x2="94629" y2="53711"/>
                        <a14:foregroundMark x1="60449" y1="91211" x2="60449" y2="91211"/>
                        <a14:foregroundMark x1="12109" y1="48242" x2="12109" y2="48242"/>
                        <a14:foregroundMark x1="61719" y1="9473" x2="61719" y2="9473"/>
                        <a14:foregroundMark x1="34277" y1="19336" x2="34277" y2="19336"/>
                        <a14:foregroundMark x1="22852" y1="28223" x2="22852" y2="28223"/>
                        <a14:foregroundMark x1="10352" y1="50684" x2="10352" y2="50684"/>
                        <a14:foregroundMark x1="10352" y1="50684" x2="10352" y2="50684"/>
                        <a14:foregroundMark x1="10352" y1="50684" x2="10352" y2="50684"/>
                        <a14:foregroundMark x1="10352" y1="50684" x2="10352" y2="50684"/>
                        <a14:foregroundMark x1="10352" y1="50684" x2="10352" y2="50684"/>
                        <a14:foregroundMark x1="9570" y1="49609" x2="9570" y2="49609"/>
                        <a14:backgroundMark x1="54395" y1="14844" x2="54395" y2="14844"/>
                      </a14:backgroundRemoval>
                    </a14:imgEffect>
                  </a14:imgLayer>
                </a14:imgProps>
              </a:ext>
            </a:extLst>
          </a:blip>
          <a:stretch>
            <a:fillRect/>
          </a:stretch>
        </p:blipFill>
        <p:spPr>
          <a:xfrm>
            <a:off x="2337939" y="2021666"/>
            <a:ext cx="3896833" cy="3896833"/>
          </a:xfrm>
          <a:prstGeom prst="rect">
            <a:avLst/>
          </a:prstGeom>
        </p:spPr>
      </p:pic>
      <p:pic>
        <p:nvPicPr>
          <p:cNvPr id="20" name="圖片 19">
            <a:extLst>
              <a:ext uri="{FF2B5EF4-FFF2-40B4-BE49-F238E27FC236}">
                <a16:creationId xmlns:a16="http://schemas.microsoft.com/office/drawing/2014/main" id="{BF97D677-EF73-B589-A657-72557D733D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73" b="91211" l="9570" r="94727">
                        <a14:foregroundMark x1="94824" y1="53516" x2="94824" y2="53516"/>
                        <a14:foregroundMark x1="94629" y1="53711" x2="94629" y2="53711"/>
                        <a14:foregroundMark x1="60449" y1="91211" x2="60449" y2="91211"/>
                        <a14:foregroundMark x1="12109" y1="48242" x2="12109" y2="48242"/>
                        <a14:foregroundMark x1="61719" y1="9473" x2="61719" y2="9473"/>
                        <a14:foregroundMark x1="34277" y1="19336" x2="34277" y2="19336"/>
                        <a14:foregroundMark x1="22852" y1="28223" x2="22852" y2="28223"/>
                        <a14:foregroundMark x1="10352" y1="50684" x2="10352" y2="50684"/>
                        <a14:foregroundMark x1="10352" y1="50684" x2="10352" y2="50684"/>
                        <a14:foregroundMark x1="10352" y1="50684" x2="10352" y2="50684"/>
                        <a14:foregroundMark x1="10352" y1="50684" x2="10352" y2="50684"/>
                        <a14:foregroundMark x1="10352" y1="50684" x2="10352" y2="50684"/>
                        <a14:foregroundMark x1="9570" y1="49609" x2="9570" y2="49609"/>
                        <a14:backgroundMark x1="54395" y1="14844" x2="54395" y2="14844"/>
                      </a14:backgroundRemoval>
                    </a14:imgEffect>
                  </a14:imgLayer>
                </a14:imgProps>
              </a:ext>
            </a:extLst>
          </a:blip>
          <a:stretch>
            <a:fillRect/>
          </a:stretch>
        </p:blipFill>
        <p:spPr>
          <a:xfrm>
            <a:off x="6276199" y="2021666"/>
            <a:ext cx="3896833" cy="3896833"/>
          </a:xfrm>
          <a:prstGeom prst="rect">
            <a:avLst/>
          </a:prstGeom>
        </p:spPr>
      </p:pic>
      <p:sp>
        <p:nvSpPr>
          <p:cNvPr id="10" name="動作按鈕: 返回 9">
            <a:hlinkClick r:id="rId7" action="ppaction://hlinksldjump" highlightClick="1"/>
            <a:extLst>
              <a:ext uri="{FF2B5EF4-FFF2-40B4-BE49-F238E27FC236}">
                <a16:creationId xmlns:a16="http://schemas.microsoft.com/office/drawing/2014/main" id="{A9A4301C-F733-8A2B-497C-9439B7C98851}"/>
              </a:ext>
            </a:extLst>
          </p:cNvPr>
          <p:cNvSpPr/>
          <p:nvPr/>
        </p:nvSpPr>
        <p:spPr>
          <a:xfrm>
            <a:off x="10986488" y="5861681"/>
            <a:ext cx="443512" cy="526419"/>
          </a:xfrm>
          <a:prstGeom prst="actionButtonReturn">
            <a:avLst/>
          </a:prstGeom>
          <a:solidFill>
            <a:srgbClr val="0E5B9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形 17" descr="箭號 (順時針曲線)">
            <a:extLst>
              <a:ext uri="{FF2B5EF4-FFF2-40B4-BE49-F238E27FC236}">
                <a16:creationId xmlns:a16="http://schemas.microsoft.com/office/drawing/2014/main" id="{E69FAF3D-66DF-63F8-8991-9E4A346644D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575620" y="3970083"/>
            <a:ext cx="914400" cy="914400"/>
          </a:xfrm>
          <a:prstGeom prst="rect">
            <a:avLst/>
          </a:prstGeom>
        </p:spPr>
      </p:pic>
      <p:pic>
        <p:nvPicPr>
          <p:cNvPr id="19" name="圖形 18" descr="箭號 (順時針曲線)">
            <a:extLst>
              <a:ext uri="{FF2B5EF4-FFF2-40B4-BE49-F238E27FC236}">
                <a16:creationId xmlns:a16="http://schemas.microsoft.com/office/drawing/2014/main" id="{96022DD0-953C-AE97-5D1E-B51C7134A20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10800000" flipH="1">
            <a:off x="6553200" y="2928029"/>
            <a:ext cx="914400" cy="914400"/>
          </a:xfrm>
          <a:prstGeom prst="rect">
            <a:avLst/>
          </a:prstGeom>
        </p:spPr>
      </p:pic>
      <p:sp>
        <p:nvSpPr>
          <p:cNvPr id="23" name="文字方塊 22">
            <a:extLst>
              <a:ext uri="{FF2B5EF4-FFF2-40B4-BE49-F238E27FC236}">
                <a16:creationId xmlns:a16="http://schemas.microsoft.com/office/drawing/2014/main" id="{147EE73F-4F02-0B03-4B9C-EBD3B436AAA3}"/>
              </a:ext>
            </a:extLst>
          </p:cNvPr>
          <p:cNvSpPr txBox="1"/>
          <p:nvPr/>
        </p:nvSpPr>
        <p:spPr>
          <a:xfrm>
            <a:off x="3301498" y="966101"/>
            <a:ext cx="1969713" cy="523220"/>
          </a:xfrm>
          <a:prstGeom prst="rect">
            <a:avLst/>
          </a:prstGeom>
          <a:noFill/>
        </p:spPr>
        <p:txBody>
          <a:bodyPr wrap="square">
            <a:spAutoFit/>
          </a:bodyPr>
          <a:lstStyle/>
          <a:p>
            <a:r>
              <a:rPr lang="zh-TW" altLang="en-US" sz="2800" dirty="0">
                <a:solidFill>
                  <a:srgbClr val="0F3443"/>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睫狀肌</a:t>
            </a:r>
            <a:r>
              <a:rPr lang="zh-TW" altLang="en-US" sz="2800" u="sng" dirty="0">
                <a:solidFill>
                  <a:schemeClr val="accent5">
                    <a:lumMod val="75000"/>
                  </a:schemeClr>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放鬆</a:t>
            </a:r>
          </a:p>
        </p:txBody>
      </p:sp>
      <p:sp>
        <p:nvSpPr>
          <p:cNvPr id="24" name="文字方塊 23">
            <a:extLst>
              <a:ext uri="{FF2B5EF4-FFF2-40B4-BE49-F238E27FC236}">
                <a16:creationId xmlns:a16="http://schemas.microsoft.com/office/drawing/2014/main" id="{07CFB4B3-A91C-AFF6-7E90-818386778B22}"/>
              </a:ext>
            </a:extLst>
          </p:cNvPr>
          <p:cNvSpPr txBox="1"/>
          <p:nvPr/>
        </p:nvSpPr>
        <p:spPr>
          <a:xfrm>
            <a:off x="7283999" y="903585"/>
            <a:ext cx="1969713" cy="523220"/>
          </a:xfrm>
          <a:prstGeom prst="rect">
            <a:avLst/>
          </a:prstGeom>
          <a:noFill/>
        </p:spPr>
        <p:txBody>
          <a:bodyPr wrap="square">
            <a:spAutoFit/>
          </a:bodyPr>
          <a:lstStyle/>
          <a:p>
            <a:r>
              <a:rPr lang="zh-TW" altLang="en-US" sz="2800" dirty="0">
                <a:solidFill>
                  <a:srgbClr val="0F3443"/>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睫狀肌</a:t>
            </a:r>
            <a:r>
              <a:rPr lang="zh-TW" altLang="en-US" sz="2800" u="sng" dirty="0">
                <a:solidFill>
                  <a:srgbClr val="C00000"/>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緊張</a:t>
            </a:r>
          </a:p>
        </p:txBody>
      </p:sp>
      <p:sp>
        <p:nvSpPr>
          <p:cNvPr id="21" name="矩形: 圓角 20">
            <a:extLst>
              <a:ext uri="{FF2B5EF4-FFF2-40B4-BE49-F238E27FC236}">
                <a16:creationId xmlns:a16="http://schemas.microsoft.com/office/drawing/2014/main" id="{04B81FFE-0FF5-8A08-70E6-A8170E75A1C0}"/>
              </a:ext>
            </a:extLst>
          </p:cNvPr>
          <p:cNvSpPr/>
          <p:nvPr/>
        </p:nvSpPr>
        <p:spPr>
          <a:xfrm>
            <a:off x="2702999" y="841069"/>
            <a:ext cx="3166711" cy="648252"/>
          </a:xfrm>
          <a:prstGeom prst="roundRect">
            <a:avLst>
              <a:gd name="adj" fmla="val 23274"/>
            </a:avLst>
          </a:prstGeom>
          <a:ln w="38100">
            <a:solidFill>
              <a:srgbClr val="5C41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200" dirty="0">
                <a:solidFill>
                  <a:schemeClr val="accent5">
                    <a:lumMod val="75000"/>
                  </a:schemeClr>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看遠物時</a:t>
            </a:r>
          </a:p>
        </p:txBody>
      </p:sp>
      <p:sp>
        <p:nvSpPr>
          <p:cNvPr id="22" name="矩形: 圓角 21">
            <a:extLst>
              <a:ext uri="{FF2B5EF4-FFF2-40B4-BE49-F238E27FC236}">
                <a16:creationId xmlns:a16="http://schemas.microsoft.com/office/drawing/2014/main" id="{4B96D0E6-E5E9-4BA4-4028-5A37C237F198}"/>
              </a:ext>
            </a:extLst>
          </p:cNvPr>
          <p:cNvSpPr/>
          <p:nvPr/>
        </p:nvSpPr>
        <p:spPr>
          <a:xfrm>
            <a:off x="6685501" y="841069"/>
            <a:ext cx="3166711" cy="648252"/>
          </a:xfrm>
          <a:prstGeom prst="roundRect">
            <a:avLst>
              <a:gd name="adj" fmla="val 23274"/>
            </a:avLst>
          </a:prstGeom>
          <a:ln w="38100">
            <a:solidFill>
              <a:srgbClr val="5C41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200" dirty="0">
                <a:solidFill>
                  <a:srgbClr val="9C3B28"/>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看近物時</a:t>
            </a:r>
          </a:p>
        </p:txBody>
      </p:sp>
      <p:sp>
        <p:nvSpPr>
          <p:cNvPr id="28" name="語音泡泡: 圓角矩形 27">
            <a:extLst>
              <a:ext uri="{FF2B5EF4-FFF2-40B4-BE49-F238E27FC236}">
                <a16:creationId xmlns:a16="http://schemas.microsoft.com/office/drawing/2014/main" id="{54B92017-B5BC-A306-5FBF-40E022FE09DA}"/>
              </a:ext>
            </a:extLst>
          </p:cNvPr>
          <p:cNvSpPr/>
          <p:nvPr/>
        </p:nvSpPr>
        <p:spPr>
          <a:xfrm>
            <a:off x="3531797" y="2642366"/>
            <a:ext cx="1393796" cy="1159387"/>
          </a:xfrm>
          <a:prstGeom prst="wedgeRoundRectCallout">
            <a:avLst>
              <a:gd name="adj1" fmla="val -49751"/>
              <a:gd name="adj2" fmla="val 67292"/>
              <a:gd name="adj3" fmla="val 16667"/>
            </a:avLst>
          </a:prstGeom>
          <a:solidFill>
            <a:srgbClr val="4A311C"/>
          </a:solidFill>
          <a:ln w="25400" cap="flat" cmpd="sng" algn="ctr">
            <a:solidFill>
              <a:srgbClr val="FFF0BB"/>
            </a:solidFill>
            <a:prstDash val="solid"/>
          </a:ln>
          <a:effectLst/>
        </p:spPr>
        <p:txBody>
          <a:bodyPr rtlCol="0" anchor="ctr"/>
          <a:lstStyle/>
          <a:p>
            <a:pPr algn="ctr"/>
            <a:r>
              <a:rPr lang="zh-TW" altLang="en-US" sz="32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拉伸變</a:t>
            </a:r>
            <a:r>
              <a:rPr lang="zh-TW" altLang="en-US" sz="3200" dirty="0">
                <a:solidFill>
                  <a:srgbClr val="00B050"/>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薄</a:t>
            </a:r>
          </a:p>
        </p:txBody>
      </p:sp>
      <p:sp>
        <p:nvSpPr>
          <p:cNvPr id="29" name="語音泡泡: 圓角矩形 28">
            <a:extLst>
              <a:ext uri="{FF2B5EF4-FFF2-40B4-BE49-F238E27FC236}">
                <a16:creationId xmlns:a16="http://schemas.microsoft.com/office/drawing/2014/main" id="{D0DB1983-0C04-A9DB-7E8B-781B99963CB2}"/>
              </a:ext>
            </a:extLst>
          </p:cNvPr>
          <p:cNvSpPr/>
          <p:nvPr/>
        </p:nvSpPr>
        <p:spPr>
          <a:xfrm>
            <a:off x="7359687" y="2642366"/>
            <a:ext cx="1393796" cy="1159387"/>
          </a:xfrm>
          <a:prstGeom prst="wedgeRoundRectCallout">
            <a:avLst>
              <a:gd name="adj1" fmla="val -49751"/>
              <a:gd name="adj2" fmla="val 67292"/>
              <a:gd name="adj3" fmla="val 16667"/>
            </a:avLst>
          </a:prstGeom>
          <a:solidFill>
            <a:srgbClr val="4A311C"/>
          </a:solidFill>
          <a:ln w="25400" cap="flat" cmpd="sng" algn="ctr">
            <a:solidFill>
              <a:srgbClr val="FFF0BB"/>
            </a:solidFill>
            <a:prstDash val="solid"/>
          </a:ln>
          <a:effectLst/>
        </p:spPr>
        <p:txBody>
          <a:bodyPr rtlCol="0" anchor="ctr"/>
          <a:lstStyle/>
          <a:p>
            <a:pPr algn="ctr"/>
            <a:r>
              <a:rPr lang="zh-TW" altLang="en-US" sz="32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擠壓變</a:t>
            </a:r>
            <a:r>
              <a:rPr lang="zh-TW" altLang="en-US" sz="3200" dirty="0">
                <a:solidFill>
                  <a:srgbClr val="C00000"/>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厚</a:t>
            </a:r>
          </a:p>
        </p:txBody>
      </p:sp>
      <p:pic>
        <p:nvPicPr>
          <p:cNvPr id="31" name="圖形 30" descr="箭號 (順時針曲線)">
            <a:extLst>
              <a:ext uri="{FF2B5EF4-FFF2-40B4-BE49-F238E27FC236}">
                <a16:creationId xmlns:a16="http://schemas.microsoft.com/office/drawing/2014/main" id="{CF03DA75-CFA1-F752-EC94-60EECE6C286F}"/>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rot="9000000" flipH="1">
            <a:off x="2731088" y="3970083"/>
            <a:ext cx="914400" cy="914400"/>
          </a:xfrm>
          <a:prstGeom prst="rect">
            <a:avLst/>
          </a:prstGeom>
        </p:spPr>
      </p:pic>
      <p:pic>
        <p:nvPicPr>
          <p:cNvPr id="30" name="圖形 29" descr="箭號 (順時針曲線)">
            <a:extLst>
              <a:ext uri="{FF2B5EF4-FFF2-40B4-BE49-F238E27FC236}">
                <a16:creationId xmlns:a16="http://schemas.microsoft.com/office/drawing/2014/main" id="{04881EB9-89AB-0DF6-DD20-85FBA074547D}"/>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rot="1800000">
            <a:off x="2708668" y="2928029"/>
            <a:ext cx="914400" cy="914400"/>
          </a:xfrm>
          <a:prstGeom prst="rect">
            <a:avLst/>
          </a:prstGeom>
        </p:spPr>
      </p:pic>
      <p:sp>
        <p:nvSpPr>
          <p:cNvPr id="32" name="語音泡泡: 圓角矩形 31">
            <a:extLst>
              <a:ext uri="{FF2B5EF4-FFF2-40B4-BE49-F238E27FC236}">
                <a16:creationId xmlns:a16="http://schemas.microsoft.com/office/drawing/2014/main" id="{4DA995F2-1E2A-8CCF-8E8B-3AE18D27675E}"/>
              </a:ext>
            </a:extLst>
          </p:cNvPr>
          <p:cNvSpPr/>
          <p:nvPr/>
        </p:nvSpPr>
        <p:spPr>
          <a:xfrm>
            <a:off x="7527716" y="5359144"/>
            <a:ext cx="3014981" cy="1159387"/>
          </a:xfrm>
          <a:prstGeom prst="wedgeRoundRectCallout">
            <a:avLst>
              <a:gd name="adj1" fmla="val -60521"/>
              <a:gd name="adj2" fmla="val -115641"/>
              <a:gd name="adj3" fmla="val 16667"/>
            </a:avLst>
          </a:prstGeom>
          <a:solidFill>
            <a:srgbClr val="4A311C"/>
          </a:solidFill>
          <a:ln w="25400" cap="flat" cmpd="sng" algn="ctr">
            <a:solidFill>
              <a:srgbClr val="FFF0BB"/>
            </a:solidFill>
            <a:prstDash val="solid"/>
          </a:ln>
          <a:effectLst/>
        </p:spPr>
        <p:txBody>
          <a:bodyPr rtlCol="0" anchor="ctr"/>
          <a:lstStyle/>
          <a:p>
            <a:pPr algn="ctr"/>
            <a:r>
              <a:rPr lang="zh-TW" altLang="en-US" sz="3200" dirty="0">
                <a:solidFill>
                  <a:srgbClr val="F7DCAD"/>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持續之緊張將造成</a:t>
            </a:r>
            <a:r>
              <a:rPr lang="zh-TW" altLang="en-US" sz="3200" dirty="0">
                <a:solidFill>
                  <a:srgbClr val="C00000"/>
                </a:solidFill>
                <a:effectLst>
                  <a:outerShdw blurRad="38100" dist="38100" dir="2700000" algn="tl">
                    <a:srgbClr val="000000">
                      <a:alpha val="43137"/>
                    </a:srgb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眼睛疲勞</a:t>
            </a:r>
          </a:p>
        </p:txBody>
      </p:sp>
      <p:sp>
        <p:nvSpPr>
          <p:cNvPr id="33" name="文字方塊 32">
            <a:extLst>
              <a:ext uri="{FF2B5EF4-FFF2-40B4-BE49-F238E27FC236}">
                <a16:creationId xmlns:a16="http://schemas.microsoft.com/office/drawing/2014/main" id="{A883FB34-0E84-8634-4716-7722A0939B2B}"/>
              </a:ext>
            </a:extLst>
          </p:cNvPr>
          <p:cNvSpPr txBox="1"/>
          <p:nvPr/>
        </p:nvSpPr>
        <p:spPr>
          <a:xfrm>
            <a:off x="2672920" y="6521642"/>
            <a:ext cx="6846161" cy="584775"/>
          </a:xfrm>
          <a:prstGeom prst="rect">
            <a:avLst/>
          </a:prstGeom>
          <a:noFill/>
        </p:spPr>
        <p:txBody>
          <a:bodyPr wrap="square" rtlCol="0">
            <a:spAutoFit/>
          </a:bodyPr>
          <a:lstStyle/>
          <a:p>
            <a:r>
              <a:rPr lang="zh-TW" altLang="en-US" sz="16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此圖片由</a:t>
            </a:r>
            <a:r>
              <a:rPr lang="en-US" altLang="zh-TW" sz="16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AI</a:t>
            </a:r>
            <a:r>
              <a:rPr lang="zh-TW" altLang="en-US" sz="16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參考眼睛構造製成，僅供教學示意，非作為診斷、治療之依據</a:t>
            </a:r>
          </a:p>
          <a:p>
            <a:endParaRPr lang="zh-TW" altLang="en-US" sz="16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Tree>
    <p:custDataLst>
      <p:tags r:id="rId1"/>
    </p:custDataLst>
    <p:extLst>
      <p:ext uri="{BB962C8B-B14F-4D97-AF65-F5344CB8AC3E}">
        <p14:creationId xmlns:p14="http://schemas.microsoft.com/office/powerpoint/2010/main" val="49986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2.5E-6 4.81481E-6 L 0.00026 0.08657 " pathEditMode="relative" rAng="0" ptsTypes="AA">
                                      <p:cBhvr>
                                        <p:cTn id="17" dur="2000" fill="hold"/>
                                        <p:tgtEl>
                                          <p:spTgt spid="23"/>
                                        </p:tgtEl>
                                        <p:attrNameLst>
                                          <p:attrName>ppt_x</p:attrName>
                                          <p:attrName>ppt_y</p:attrName>
                                        </p:attrNameLst>
                                      </p:cBhvr>
                                      <p:rCtr x="13" y="4329"/>
                                    </p:animMotion>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5E-6 2.59259E-6 L 5E-6 0.0956 " pathEditMode="relative" rAng="0" ptsTypes="AA">
                                      <p:cBhvr>
                                        <p:cTn id="38" dur="2000" fill="hold"/>
                                        <p:tgtEl>
                                          <p:spTgt spid="24"/>
                                        </p:tgtEl>
                                        <p:attrNameLst>
                                          <p:attrName>ppt_x</p:attrName>
                                          <p:attrName>ppt_y</p:attrName>
                                        </p:attrNameLst>
                                      </p:cBhvr>
                                      <p:rCtr x="0" y="4769"/>
                                    </p:animMotion>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8" grpId="0" animBg="1"/>
      <p:bldP spid="29" grpId="0" animBg="1"/>
      <p:bldP spid="32" grpId="0" animBg="1"/>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0A27A-0466-D319-9B0C-1AE8928DB83F}"/>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C250B6BF-2C55-2C6B-87D3-49DF82F5FFC1}"/>
              </a:ext>
            </a:extLst>
          </p:cNvPr>
          <p:cNvSpPr/>
          <p:nvPr/>
        </p:nvSpPr>
        <p:spPr>
          <a:xfrm>
            <a:off x="0" y="-9570"/>
            <a:ext cx="12192000" cy="6858000"/>
          </a:xfrm>
          <a:prstGeom prst="rect">
            <a:avLst/>
          </a:prstGeom>
          <a:pattFill prst="pct5">
            <a:fgClr>
              <a:srgbClr val="1CB5E0"/>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4" name="群組 3">
            <a:extLst>
              <a:ext uri="{FF2B5EF4-FFF2-40B4-BE49-F238E27FC236}">
                <a16:creationId xmlns:a16="http://schemas.microsoft.com/office/drawing/2014/main" id="{8FFC2241-49F5-2A44-8D4E-1E55D9CD9450}"/>
              </a:ext>
            </a:extLst>
          </p:cNvPr>
          <p:cNvGrpSpPr/>
          <p:nvPr/>
        </p:nvGrpSpPr>
        <p:grpSpPr>
          <a:xfrm>
            <a:off x="6869857" y="-1869344"/>
            <a:ext cx="7509465" cy="7509465"/>
            <a:chOff x="9183091" y="4475589"/>
            <a:chExt cx="2103005" cy="2103005"/>
          </a:xfrm>
          <a:solidFill>
            <a:srgbClr val="0E5B93">
              <a:alpha val="50000"/>
            </a:srgbClr>
          </a:solidFill>
        </p:grpSpPr>
        <p:grpSp>
          <p:nvGrpSpPr>
            <p:cNvPr id="5" name="群組 4">
              <a:extLst>
                <a:ext uri="{FF2B5EF4-FFF2-40B4-BE49-F238E27FC236}">
                  <a16:creationId xmlns:a16="http://schemas.microsoft.com/office/drawing/2014/main" id="{7A78746B-D00F-CA9B-A575-586E12CEB498}"/>
                </a:ext>
              </a:extLst>
            </p:cNvPr>
            <p:cNvGrpSpPr/>
            <p:nvPr/>
          </p:nvGrpSpPr>
          <p:grpSpPr>
            <a:xfrm rot="2700000">
              <a:off x="9183091" y="4475589"/>
              <a:ext cx="2103005" cy="2103005"/>
              <a:chOff x="9285315" y="4586316"/>
              <a:chExt cx="311112" cy="311112"/>
            </a:xfrm>
            <a:grpFill/>
          </p:grpSpPr>
          <p:sp>
            <p:nvSpPr>
              <p:cNvPr id="8" name="圓形: 空心 7">
                <a:extLst>
                  <a:ext uri="{FF2B5EF4-FFF2-40B4-BE49-F238E27FC236}">
                    <a16:creationId xmlns:a16="http://schemas.microsoft.com/office/drawing/2014/main" id="{48AFDB93-C276-C656-286D-0B1043310921}"/>
                  </a:ext>
                </a:extLst>
              </p:cNvPr>
              <p:cNvSpPr/>
              <p:nvPr/>
            </p:nvSpPr>
            <p:spPr>
              <a:xfrm flipH="1">
                <a:off x="9285315"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9" name="直線接點 8">
                <a:extLst>
                  <a:ext uri="{FF2B5EF4-FFF2-40B4-BE49-F238E27FC236}">
                    <a16:creationId xmlns:a16="http://schemas.microsoft.com/office/drawing/2014/main" id="{A3F15ACD-7CFA-F0B9-1DF7-0FCFE6157811}"/>
                  </a:ext>
                </a:extLst>
              </p:cNvPr>
              <p:cNvCxnSpPr>
                <a:cxnSpLocks/>
              </p:cNvCxnSpPr>
              <p:nvPr/>
            </p:nvCxnSpPr>
            <p:spPr>
              <a:xfrm>
                <a:off x="9317955" y="4745630"/>
                <a:ext cx="241300" cy="0"/>
              </a:xfrm>
              <a:prstGeom prst="line">
                <a:avLst/>
              </a:prstGeom>
              <a:grpFill/>
              <a:ln w="190500">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sp>
          <p:nvSpPr>
            <p:cNvPr id="6" name="文字方塊 5">
              <a:extLst>
                <a:ext uri="{FF2B5EF4-FFF2-40B4-BE49-F238E27FC236}">
                  <a16:creationId xmlns:a16="http://schemas.microsoft.com/office/drawing/2014/main" id="{EE3627AF-822B-ED2F-3097-946B0FC6D424}"/>
                </a:ext>
              </a:extLst>
            </p:cNvPr>
            <p:cNvSpPr txBox="1"/>
            <p:nvPr/>
          </p:nvSpPr>
          <p:spPr>
            <a:xfrm rot="2700000">
              <a:off x="9965193" y="5087030"/>
              <a:ext cx="1014115" cy="365665"/>
            </a:xfrm>
            <a:custGeom>
              <a:avLst/>
              <a:gdLst/>
              <a:ahLst/>
              <a:cxnLst/>
              <a:rect l="l" t="t" r="r" b="b"/>
              <a:pathLst>
                <a:path w="4164678" h="1501681">
                  <a:moveTo>
                    <a:pt x="5179" y="1444122"/>
                  </a:moveTo>
                  <a:lnTo>
                    <a:pt x="5380" y="1445358"/>
                  </a:lnTo>
                  <a:lnTo>
                    <a:pt x="5323" y="1445920"/>
                  </a:lnTo>
                  <a:cubicBezTo>
                    <a:pt x="5227" y="1446520"/>
                    <a:pt x="5179" y="1445920"/>
                    <a:pt x="5179" y="1444122"/>
                  </a:cubicBezTo>
                  <a:close/>
                  <a:moveTo>
                    <a:pt x="1015549" y="535507"/>
                  </a:moveTo>
                  <a:cubicBezTo>
                    <a:pt x="1019147" y="535507"/>
                    <a:pt x="1020410" y="535679"/>
                    <a:pt x="1019339" y="536021"/>
                  </a:cubicBezTo>
                  <a:lnTo>
                    <a:pt x="1018832" y="536098"/>
                  </a:lnTo>
                  <a:close/>
                  <a:moveTo>
                    <a:pt x="1260902" y="31864"/>
                  </a:moveTo>
                  <a:cubicBezTo>
                    <a:pt x="1311609" y="31864"/>
                    <a:pt x="1388183" y="32549"/>
                    <a:pt x="1490625" y="33919"/>
                  </a:cubicBezTo>
                  <a:cubicBezTo>
                    <a:pt x="1593067" y="35290"/>
                    <a:pt x="1669641" y="35975"/>
                    <a:pt x="1720348" y="35975"/>
                  </a:cubicBezTo>
                  <a:cubicBezTo>
                    <a:pt x="1764203" y="35975"/>
                    <a:pt x="1780991" y="35632"/>
                    <a:pt x="1770712" y="34947"/>
                  </a:cubicBezTo>
                  <a:cubicBezTo>
                    <a:pt x="1794010" y="37003"/>
                    <a:pt x="1805659" y="44540"/>
                    <a:pt x="1805659" y="57560"/>
                  </a:cubicBezTo>
                  <a:cubicBezTo>
                    <a:pt x="1805659" y="136361"/>
                    <a:pt x="1802062" y="254906"/>
                    <a:pt x="1794867" y="413194"/>
                  </a:cubicBezTo>
                  <a:cubicBezTo>
                    <a:pt x="1787672" y="571482"/>
                    <a:pt x="1784074" y="690027"/>
                    <a:pt x="1784074" y="768828"/>
                  </a:cubicBezTo>
                  <a:cubicBezTo>
                    <a:pt x="1784074" y="777736"/>
                    <a:pt x="1783732" y="793154"/>
                    <a:pt x="1783046" y="815081"/>
                  </a:cubicBezTo>
                  <a:cubicBezTo>
                    <a:pt x="1782361" y="837008"/>
                    <a:pt x="1782019" y="853796"/>
                    <a:pt x="1782019" y="865445"/>
                  </a:cubicBezTo>
                  <a:cubicBezTo>
                    <a:pt x="1782019" y="997694"/>
                    <a:pt x="1822790" y="1063819"/>
                    <a:pt x="1904332" y="1063819"/>
                  </a:cubicBezTo>
                  <a:cubicBezTo>
                    <a:pt x="1970800" y="1063819"/>
                    <a:pt x="2004033" y="1012770"/>
                    <a:pt x="2004033" y="910670"/>
                  </a:cubicBezTo>
                  <a:cubicBezTo>
                    <a:pt x="2004033" y="817479"/>
                    <a:pt x="2001121" y="677350"/>
                    <a:pt x="1995296" y="490282"/>
                  </a:cubicBezTo>
                  <a:cubicBezTo>
                    <a:pt x="1989472" y="303214"/>
                    <a:pt x="1986560" y="163085"/>
                    <a:pt x="1986560" y="69894"/>
                  </a:cubicBezTo>
                  <a:cubicBezTo>
                    <a:pt x="1986560" y="49337"/>
                    <a:pt x="1992384" y="38716"/>
                    <a:pt x="2004033" y="38031"/>
                  </a:cubicBezTo>
                  <a:cubicBezTo>
                    <a:pt x="2028701" y="35290"/>
                    <a:pt x="2071528" y="34947"/>
                    <a:pt x="2132514" y="37003"/>
                  </a:cubicBezTo>
                  <a:cubicBezTo>
                    <a:pt x="2214741" y="39059"/>
                    <a:pt x="2259281" y="40086"/>
                    <a:pt x="2266133" y="40086"/>
                  </a:cubicBezTo>
                  <a:cubicBezTo>
                    <a:pt x="2294913" y="40086"/>
                    <a:pt x="2338082" y="38716"/>
                    <a:pt x="2395642" y="35975"/>
                  </a:cubicBezTo>
                  <a:cubicBezTo>
                    <a:pt x="2453201" y="33234"/>
                    <a:pt x="2496370" y="31864"/>
                    <a:pt x="2525150" y="31864"/>
                  </a:cubicBezTo>
                  <a:cubicBezTo>
                    <a:pt x="2542281" y="31864"/>
                    <a:pt x="2550846" y="40086"/>
                    <a:pt x="2550846" y="56532"/>
                  </a:cubicBezTo>
                  <a:cubicBezTo>
                    <a:pt x="2550846" y="136019"/>
                    <a:pt x="2547592" y="255077"/>
                    <a:pt x="2541082" y="413708"/>
                  </a:cubicBezTo>
                  <a:cubicBezTo>
                    <a:pt x="2534572" y="572338"/>
                    <a:pt x="2531317" y="691397"/>
                    <a:pt x="2531317" y="770884"/>
                  </a:cubicBezTo>
                  <a:cubicBezTo>
                    <a:pt x="2531317" y="793496"/>
                    <a:pt x="2531660" y="827072"/>
                    <a:pt x="2532345" y="871612"/>
                  </a:cubicBezTo>
                  <a:cubicBezTo>
                    <a:pt x="2533030" y="916152"/>
                    <a:pt x="2533373" y="949729"/>
                    <a:pt x="2533373" y="972341"/>
                  </a:cubicBezTo>
                  <a:cubicBezTo>
                    <a:pt x="2533373" y="1162835"/>
                    <a:pt x="2505964" y="1289945"/>
                    <a:pt x="2451145" y="1353671"/>
                  </a:cubicBezTo>
                  <a:cubicBezTo>
                    <a:pt x="2368232" y="1452344"/>
                    <a:pt x="2167118" y="1501681"/>
                    <a:pt x="1847801" y="1501681"/>
                  </a:cubicBezTo>
                  <a:cubicBezTo>
                    <a:pt x="1667585" y="1501681"/>
                    <a:pt x="1534308" y="1483522"/>
                    <a:pt x="1447969" y="1447205"/>
                  </a:cubicBezTo>
                  <a:cubicBezTo>
                    <a:pt x="1367112" y="1412944"/>
                    <a:pt x="1312979" y="1356070"/>
                    <a:pt x="1285570" y="1276583"/>
                  </a:cubicBezTo>
                  <a:cubicBezTo>
                    <a:pt x="1265013" y="1215598"/>
                    <a:pt x="1254735" y="1115211"/>
                    <a:pt x="1254735" y="975425"/>
                  </a:cubicBezTo>
                  <a:cubicBezTo>
                    <a:pt x="1254735" y="955553"/>
                    <a:pt x="1255077" y="923005"/>
                    <a:pt x="1255762" y="877779"/>
                  </a:cubicBezTo>
                  <a:cubicBezTo>
                    <a:pt x="1255762" y="832554"/>
                    <a:pt x="1255762" y="796922"/>
                    <a:pt x="1255762" y="770884"/>
                  </a:cubicBezTo>
                  <a:cubicBezTo>
                    <a:pt x="1255762" y="691397"/>
                    <a:pt x="1252508" y="571996"/>
                    <a:pt x="1245998" y="412680"/>
                  </a:cubicBezTo>
                  <a:cubicBezTo>
                    <a:pt x="1239488" y="253364"/>
                    <a:pt x="1236234" y="133963"/>
                    <a:pt x="1236234" y="54476"/>
                  </a:cubicBezTo>
                  <a:cubicBezTo>
                    <a:pt x="1236234" y="39401"/>
                    <a:pt x="1244456" y="31864"/>
                    <a:pt x="1260902" y="31864"/>
                  </a:cubicBezTo>
                  <a:close/>
                  <a:moveTo>
                    <a:pt x="1027883" y="11307"/>
                  </a:moveTo>
                  <a:cubicBezTo>
                    <a:pt x="1069682" y="11307"/>
                    <a:pt x="1093665" y="33577"/>
                    <a:pt x="1099832" y="78117"/>
                  </a:cubicBezTo>
                  <a:cubicBezTo>
                    <a:pt x="1098462" y="115804"/>
                    <a:pt x="1099832" y="171308"/>
                    <a:pt x="1103944" y="244627"/>
                  </a:cubicBezTo>
                  <a:cubicBezTo>
                    <a:pt x="1125186" y="378932"/>
                    <a:pt x="1135807" y="454650"/>
                    <a:pt x="1135807" y="471781"/>
                  </a:cubicBezTo>
                  <a:cubicBezTo>
                    <a:pt x="1135807" y="486171"/>
                    <a:pt x="1128612" y="493366"/>
                    <a:pt x="1114222" y="493366"/>
                  </a:cubicBezTo>
                  <a:cubicBezTo>
                    <a:pt x="1108740" y="493366"/>
                    <a:pt x="1099147" y="492680"/>
                    <a:pt x="1085443" y="491310"/>
                  </a:cubicBezTo>
                  <a:cubicBezTo>
                    <a:pt x="912765" y="467327"/>
                    <a:pt x="787368" y="455335"/>
                    <a:pt x="709252" y="455335"/>
                  </a:cubicBezTo>
                  <a:cubicBezTo>
                    <a:pt x="653063" y="455335"/>
                    <a:pt x="626339" y="454993"/>
                    <a:pt x="629080" y="454308"/>
                  </a:cubicBezTo>
                  <a:cubicBezTo>
                    <a:pt x="589336" y="457734"/>
                    <a:pt x="569465" y="469383"/>
                    <a:pt x="569465" y="489254"/>
                  </a:cubicBezTo>
                  <a:cubicBezTo>
                    <a:pt x="569465" y="520775"/>
                    <a:pt x="601670" y="540304"/>
                    <a:pt x="666082" y="547841"/>
                  </a:cubicBezTo>
                  <a:cubicBezTo>
                    <a:pt x="678416" y="549212"/>
                    <a:pt x="721928" y="549897"/>
                    <a:pt x="796618" y="549897"/>
                  </a:cubicBezTo>
                  <a:cubicBezTo>
                    <a:pt x="854178" y="549897"/>
                    <a:pt x="904199" y="547841"/>
                    <a:pt x="946684" y="543730"/>
                  </a:cubicBezTo>
                  <a:cubicBezTo>
                    <a:pt x="976834" y="540989"/>
                    <a:pt x="997648" y="538933"/>
                    <a:pt x="1009125" y="537563"/>
                  </a:cubicBezTo>
                  <a:lnTo>
                    <a:pt x="1018832" y="536098"/>
                  </a:lnTo>
                  <a:lnTo>
                    <a:pt x="1027691" y="537691"/>
                  </a:lnTo>
                  <a:cubicBezTo>
                    <a:pt x="1038098" y="542060"/>
                    <a:pt x="1043301" y="552981"/>
                    <a:pt x="1043301" y="570454"/>
                  </a:cubicBezTo>
                  <a:cubicBezTo>
                    <a:pt x="1043301" y="592381"/>
                    <a:pt x="1041759" y="625615"/>
                    <a:pt x="1038676" y="670155"/>
                  </a:cubicBezTo>
                  <a:cubicBezTo>
                    <a:pt x="1035592" y="714695"/>
                    <a:pt x="1034050" y="747928"/>
                    <a:pt x="1034050" y="769856"/>
                  </a:cubicBezTo>
                  <a:cubicBezTo>
                    <a:pt x="1034050" y="791783"/>
                    <a:pt x="1034736" y="824332"/>
                    <a:pt x="1036106" y="867501"/>
                  </a:cubicBezTo>
                  <a:cubicBezTo>
                    <a:pt x="1037476" y="910670"/>
                    <a:pt x="1038162" y="942876"/>
                    <a:pt x="1038162" y="964118"/>
                  </a:cubicBezTo>
                  <a:cubicBezTo>
                    <a:pt x="1038162" y="979879"/>
                    <a:pt x="1027541" y="987759"/>
                    <a:pt x="1006299" y="987759"/>
                  </a:cubicBezTo>
                  <a:cubicBezTo>
                    <a:pt x="1012466" y="987759"/>
                    <a:pt x="982658" y="983647"/>
                    <a:pt x="916876" y="975425"/>
                  </a:cubicBezTo>
                  <a:cubicBezTo>
                    <a:pt x="843557" y="965831"/>
                    <a:pt x="758931" y="961035"/>
                    <a:pt x="662999" y="961035"/>
                  </a:cubicBezTo>
                  <a:cubicBezTo>
                    <a:pt x="600643" y="961035"/>
                    <a:pt x="569465" y="978165"/>
                    <a:pt x="569465" y="1012427"/>
                  </a:cubicBezTo>
                  <a:cubicBezTo>
                    <a:pt x="569465" y="1119323"/>
                    <a:pt x="571863" y="1219366"/>
                    <a:pt x="576660" y="1312558"/>
                  </a:cubicBezTo>
                  <a:cubicBezTo>
                    <a:pt x="577345" y="1323521"/>
                    <a:pt x="579743" y="1347504"/>
                    <a:pt x="583855" y="1384507"/>
                  </a:cubicBezTo>
                  <a:cubicBezTo>
                    <a:pt x="586596" y="1415342"/>
                    <a:pt x="587966" y="1439668"/>
                    <a:pt x="587966" y="1457484"/>
                  </a:cubicBezTo>
                  <a:cubicBezTo>
                    <a:pt x="587966" y="1473244"/>
                    <a:pt x="575632" y="1481124"/>
                    <a:pt x="550964" y="1481124"/>
                  </a:cubicBezTo>
                  <a:cubicBezTo>
                    <a:pt x="543426" y="1481124"/>
                    <a:pt x="533490" y="1480096"/>
                    <a:pt x="521156" y="1478040"/>
                  </a:cubicBezTo>
                  <a:cubicBezTo>
                    <a:pt x="461541" y="1469818"/>
                    <a:pt x="379314" y="1465706"/>
                    <a:pt x="274473" y="1465706"/>
                  </a:cubicBezTo>
                  <a:cubicBezTo>
                    <a:pt x="248435" y="1465706"/>
                    <a:pt x="209205" y="1467077"/>
                    <a:pt x="156785" y="1469818"/>
                  </a:cubicBezTo>
                  <a:cubicBezTo>
                    <a:pt x="104365" y="1472559"/>
                    <a:pt x="65136" y="1473929"/>
                    <a:pt x="39097" y="1473929"/>
                  </a:cubicBezTo>
                  <a:cubicBezTo>
                    <a:pt x="22138" y="1473929"/>
                    <a:pt x="11538" y="1468340"/>
                    <a:pt x="7298" y="1457163"/>
                  </a:cubicBezTo>
                  <a:lnTo>
                    <a:pt x="5380" y="1445358"/>
                  </a:lnTo>
                  <a:lnTo>
                    <a:pt x="5504" y="1444122"/>
                  </a:lnTo>
                  <a:cubicBezTo>
                    <a:pt x="6443" y="1432430"/>
                    <a:pt x="9418" y="1370074"/>
                    <a:pt x="14429" y="1257054"/>
                  </a:cubicBezTo>
                  <a:cubicBezTo>
                    <a:pt x="24708" y="1019965"/>
                    <a:pt x="29847" y="850713"/>
                    <a:pt x="29847" y="749299"/>
                  </a:cubicBezTo>
                  <a:cubicBezTo>
                    <a:pt x="29847" y="681461"/>
                    <a:pt x="20254" y="454993"/>
                    <a:pt x="1067" y="69894"/>
                  </a:cubicBezTo>
                  <a:lnTo>
                    <a:pt x="39" y="56532"/>
                  </a:lnTo>
                  <a:cubicBezTo>
                    <a:pt x="-646" y="40086"/>
                    <a:pt x="7919" y="31864"/>
                    <a:pt x="25735" y="31864"/>
                  </a:cubicBezTo>
                  <a:cubicBezTo>
                    <a:pt x="79869" y="31864"/>
                    <a:pt x="161239" y="33234"/>
                    <a:pt x="269848" y="35975"/>
                  </a:cubicBezTo>
                  <a:cubicBezTo>
                    <a:pt x="378457" y="38716"/>
                    <a:pt x="460171" y="40086"/>
                    <a:pt x="514989" y="40086"/>
                  </a:cubicBezTo>
                  <a:cubicBezTo>
                    <a:pt x="571863" y="40086"/>
                    <a:pt x="657345" y="35290"/>
                    <a:pt x="771436" y="25697"/>
                  </a:cubicBezTo>
                  <a:cubicBezTo>
                    <a:pt x="885527" y="16103"/>
                    <a:pt x="971009" y="11307"/>
                    <a:pt x="1027883" y="11307"/>
                  </a:cubicBezTo>
                  <a:close/>
                  <a:moveTo>
                    <a:pt x="3172808" y="0"/>
                  </a:moveTo>
                  <a:cubicBezTo>
                    <a:pt x="3182402" y="0"/>
                    <a:pt x="3196448" y="14733"/>
                    <a:pt x="3214950" y="44198"/>
                  </a:cubicBezTo>
                  <a:cubicBezTo>
                    <a:pt x="3226599" y="62699"/>
                    <a:pt x="3281760" y="141158"/>
                    <a:pt x="3380433" y="279574"/>
                  </a:cubicBezTo>
                  <a:cubicBezTo>
                    <a:pt x="3433196" y="357005"/>
                    <a:pt x="3516451" y="469383"/>
                    <a:pt x="3630199" y="616707"/>
                  </a:cubicBezTo>
                  <a:cubicBezTo>
                    <a:pt x="3637051" y="611910"/>
                    <a:pt x="3640477" y="589640"/>
                    <a:pt x="3640477" y="549897"/>
                  </a:cubicBezTo>
                  <a:cubicBezTo>
                    <a:pt x="3640477" y="497134"/>
                    <a:pt x="3636023" y="417477"/>
                    <a:pt x="3627115" y="310923"/>
                  </a:cubicBezTo>
                  <a:cubicBezTo>
                    <a:pt x="3618208" y="204370"/>
                    <a:pt x="3613753" y="124712"/>
                    <a:pt x="3613753" y="71950"/>
                  </a:cubicBezTo>
                  <a:cubicBezTo>
                    <a:pt x="3613753" y="45226"/>
                    <a:pt x="3620606" y="31864"/>
                    <a:pt x="3634310" y="31864"/>
                  </a:cubicBezTo>
                  <a:cubicBezTo>
                    <a:pt x="3661719" y="31864"/>
                    <a:pt x="3702833" y="32891"/>
                    <a:pt x="3757652" y="34947"/>
                  </a:cubicBezTo>
                  <a:cubicBezTo>
                    <a:pt x="3812470" y="37003"/>
                    <a:pt x="3853584" y="38031"/>
                    <a:pt x="3880993" y="38031"/>
                  </a:cubicBezTo>
                  <a:cubicBezTo>
                    <a:pt x="3910458" y="38031"/>
                    <a:pt x="3954655" y="37003"/>
                    <a:pt x="4013585" y="34947"/>
                  </a:cubicBezTo>
                  <a:cubicBezTo>
                    <a:pt x="4072514" y="32891"/>
                    <a:pt x="4116712" y="31864"/>
                    <a:pt x="4146176" y="31864"/>
                  </a:cubicBezTo>
                  <a:cubicBezTo>
                    <a:pt x="4158510" y="31864"/>
                    <a:pt x="4164678" y="41114"/>
                    <a:pt x="4164678" y="59615"/>
                  </a:cubicBezTo>
                  <a:cubicBezTo>
                    <a:pt x="4164678" y="137732"/>
                    <a:pt x="4160909" y="255420"/>
                    <a:pt x="4153372" y="412680"/>
                  </a:cubicBezTo>
                  <a:cubicBezTo>
                    <a:pt x="4145834" y="569940"/>
                    <a:pt x="4142065" y="687971"/>
                    <a:pt x="4142065" y="766772"/>
                  </a:cubicBezTo>
                  <a:lnTo>
                    <a:pt x="4140010" y="1450289"/>
                  </a:lnTo>
                  <a:cubicBezTo>
                    <a:pt x="4140010" y="1466049"/>
                    <a:pt x="4128018" y="1473929"/>
                    <a:pt x="4104035" y="1473929"/>
                  </a:cubicBezTo>
                  <a:cubicBezTo>
                    <a:pt x="4081422" y="1473929"/>
                    <a:pt x="4047675" y="1472559"/>
                    <a:pt x="4002792" y="1469818"/>
                  </a:cubicBezTo>
                  <a:cubicBezTo>
                    <a:pt x="3957910" y="1467077"/>
                    <a:pt x="3924162" y="1465706"/>
                    <a:pt x="3901550" y="1465706"/>
                  </a:cubicBezTo>
                  <a:cubicBezTo>
                    <a:pt x="3878252" y="1465706"/>
                    <a:pt x="3842963" y="1467077"/>
                    <a:pt x="3795682" y="1469818"/>
                  </a:cubicBezTo>
                  <a:cubicBezTo>
                    <a:pt x="3748401" y="1472559"/>
                    <a:pt x="3712769" y="1473929"/>
                    <a:pt x="3688786" y="1473929"/>
                  </a:cubicBezTo>
                  <a:cubicBezTo>
                    <a:pt x="3677137" y="1473929"/>
                    <a:pt x="3663090" y="1462623"/>
                    <a:pt x="3646644" y="1440010"/>
                  </a:cubicBezTo>
                  <a:cubicBezTo>
                    <a:pt x="3397906" y="1096025"/>
                    <a:pt x="3263258" y="924032"/>
                    <a:pt x="3242702" y="924032"/>
                  </a:cubicBezTo>
                  <a:cubicBezTo>
                    <a:pt x="3233108" y="924032"/>
                    <a:pt x="3228312" y="933968"/>
                    <a:pt x="3228312" y="953840"/>
                  </a:cubicBezTo>
                  <a:cubicBezTo>
                    <a:pt x="3228312" y="1007288"/>
                    <a:pt x="3230368" y="1087631"/>
                    <a:pt x="3234479" y="1194869"/>
                  </a:cubicBezTo>
                  <a:cubicBezTo>
                    <a:pt x="3238590" y="1302108"/>
                    <a:pt x="3240646" y="1382451"/>
                    <a:pt x="3240646" y="1435899"/>
                  </a:cubicBezTo>
                  <a:cubicBezTo>
                    <a:pt x="3240646" y="1461252"/>
                    <a:pt x="3230025" y="1473929"/>
                    <a:pt x="3208783" y="1473929"/>
                  </a:cubicBezTo>
                  <a:cubicBezTo>
                    <a:pt x="3184114" y="1473929"/>
                    <a:pt x="3146941" y="1472559"/>
                    <a:pt x="3097262" y="1469818"/>
                  </a:cubicBezTo>
                  <a:cubicBezTo>
                    <a:pt x="3047582" y="1467077"/>
                    <a:pt x="3010409" y="1465706"/>
                    <a:pt x="2985740" y="1465706"/>
                  </a:cubicBezTo>
                  <a:cubicBezTo>
                    <a:pt x="2959016" y="1465706"/>
                    <a:pt x="2918760" y="1467077"/>
                    <a:pt x="2864969" y="1469818"/>
                  </a:cubicBezTo>
                  <a:cubicBezTo>
                    <a:pt x="2811178" y="1472559"/>
                    <a:pt x="2770921" y="1473929"/>
                    <a:pt x="2744197" y="1473929"/>
                  </a:cubicBezTo>
                  <a:cubicBezTo>
                    <a:pt x="2721584" y="1473929"/>
                    <a:pt x="2710278" y="1463993"/>
                    <a:pt x="2710278" y="1444122"/>
                  </a:cubicBezTo>
                  <a:cubicBezTo>
                    <a:pt x="2710278" y="1369432"/>
                    <a:pt x="2713704" y="1257225"/>
                    <a:pt x="2720557" y="1107503"/>
                  </a:cubicBezTo>
                  <a:cubicBezTo>
                    <a:pt x="2727409" y="957780"/>
                    <a:pt x="2730835" y="845574"/>
                    <a:pt x="2730835" y="770884"/>
                  </a:cubicBezTo>
                  <a:cubicBezTo>
                    <a:pt x="2730835" y="692767"/>
                    <a:pt x="2727580" y="575765"/>
                    <a:pt x="2721071" y="419875"/>
                  </a:cubicBezTo>
                  <a:cubicBezTo>
                    <a:pt x="2714561" y="263985"/>
                    <a:pt x="2711306" y="147325"/>
                    <a:pt x="2711306" y="69894"/>
                  </a:cubicBezTo>
                  <a:cubicBezTo>
                    <a:pt x="2711306" y="54819"/>
                    <a:pt x="2725353" y="47281"/>
                    <a:pt x="2753448" y="47281"/>
                  </a:cubicBezTo>
                  <a:cubicBezTo>
                    <a:pt x="2784283" y="47281"/>
                    <a:pt x="2851093" y="41457"/>
                    <a:pt x="2953877" y="29808"/>
                  </a:cubicBezTo>
                  <a:cubicBezTo>
                    <a:pt x="2967582" y="28437"/>
                    <a:pt x="3004242" y="22613"/>
                    <a:pt x="3063857" y="12335"/>
                  </a:cubicBezTo>
                  <a:cubicBezTo>
                    <a:pt x="3109082" y="4112"/>
                    <a:pt x="3145399" y="0"/>
                    <a:pt x="3172808"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TW" altLang="en-US" dirty="0">
                <a:ln w="28575" cmpd="dbl">
                  <a:solidFill>
                    <a:schemeClr val="accent1">
                      <a:alpha val="50000"/>
                    </a:schemeClr>
                  </a:solidFill>
                </a:ln>
                <a:pattFill prst="wdUpDiag">
                  <a:fgClr>
                    <a:schemeClr val="accent1"/>
                  </a:fgClr>
                  <a:bgClr>
                    <a:schemeClr val="bg1"/>
                  </a:bgClr>
                </a:patt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sp>
          <p:nvSpPr>
            <p:cNvPr id="7" name="文字方塊 6">
              <a:extLst>
                <a:ext uri="{FF2B5EF4-FFF2-40B4-BE49-F238E27FC236}">
                  <a16:creationId xmlns:a16="http://schemas.microsoft.com/office/drawing/2014/main" id="{82EBFEDD-DC81-AD1D-7BB8-7C5494ADFFC4}"/>
                </a:ext>
              </a:extLst>
            </p:cNvPr>
            <p:cNvSpPr txBox="1"/>
            <p:nvPr/>
          </p:nvSpPr>
          <p:spPr>
            <a:xfrm rot="2700000">
              <a:off x="9364748" y="5618401"/>
              <a:ext cx="1290151" cy="253176"/>
            </a:xfrm>
            <a:custGeom>
              <a:avLst/>
              <a:gdLst/>
              <a:ahLst/>
              <a:cxnLst/>
              <a:rect l="l" t="t" r="r" b="b"/>
              <a:pathLst>
                <a:path w="7641885" h="1499625">
                  <a:moveTo>
                    <a:pt x="3740161" y="652681"/>
                  </a:moveTo>
                  <a:cubicBezTo>
                    <a:pt x="3679860" y="696536"/>
                    <a:pt x="3649711" y="741761"/>
                    <a:pt x="3649711" y="788357"/>
                  </a:cubicBezTo>
                  <a:cubicBezTo>
                    <a:pt x="3649711" y="812340"/>
                    <a:pt x="3658790" y="833411"/>
                    <a:pt x="3676949" y="851569"/>
                  </a:cubicBezTo>
                  <a:cubicBezTo>
                    <a:pt x="3695107" y="869728"/>
                    <a:pt x="3716178" y="878807"/>
                    <a:pt x="3740161" y="878807"/>
                  </a:cubicBezTo>
                  <a:cubicBezTo>
                    <a:pt x="3764829" y="878807"/>
                    <a:pt x="3786071" y="869728"/>
                    <a:pt x="3803887" y="851569"/>
                  </a:cubicBezTo>
                  <a:cubicBezTo>
                    <a:pt x="3821703" y="833411"/>
                    <a:pt x="3830611" y="812340"/>
                    <a:pt x="3830611" y="788357"/>
                  </a:cubicBezTo>
                  <a:cubicBezTo>
                    <a:pt x="3830611" y="734224"/>
                    <a:pt x="3800461" y="688999"/>
                    <a:pt x="3740161" y="652681"/>
                  </a:cubicBezTo>
                  <a:close/>
                  <a:moveTo>
                    <a:pt x="603492" y="455335"/>
                  </a:moveTo>
                  <a:cubicBezTo>
                    <a:pt x="575397" y="455335"/>
                    <a:pt x="561350" y="505700"/>
                    <a:pt x="561350" y="606428"/>
                  </a:cubicBezTo>
                  <a:cubicBezTo>
                    <a:pt x="561350" y="622189"/>
                    <a:pt x="562035" y="645487"/>
                    <a:pt x="563406" y="676322"/>
                  </a:cubicBezTo>
                  <a:cubicBezTo>
                    <a:pt x="564776" y="707157"/>
                    <a:pt x="565462" y="730455"/>
                    <a:pt x="565462" y="746215"/>
                  </a:cubicBezTo>
                  <a:cubicBezTo>
                    <a:pt x="565462" y="757179"/>
                    <a:pt x="575740" y="762661"/>
                    <a:pt x="596297" y="762661"/>
                  </a:cubicBezTo>
                  <a:cubicBezTo>
                    <a:pt x="699081" y="762661"/>
                    <a:pt x="750474" y="710583"/>
                    <a:pt x="750474" y="606428"/>
                  </a:cubicBezTo>
                  <a:cubicBezTo>
                    <a:pt x="750474" y="505700"/>
                    <a:pt x="701480" y="455335"/>
                    <a:pt x="603492" y="455335"/>
                  </a:cubicBezTo>
                  <a:close/>
                  <a:moveTo>
                    <a:pt x="5181180" y="425527"/>
                  </a:moveTo>
                  <a:cubicBezTo>
                    <a:pt x="5153085" y="425527"/>
                    <a:pt x="5139038" y="468355"/>
                    <a:pt x="5139038" y="554008"/>
                  </a:cubicBezTo>
                  <a:cubicBezTo>
                    <a:pt x="5139038" y="564287"/>
                    <a:pt x="5139723" y="579705"/>
                    <a:pt x="5141094" y="600261"/>
                  </a:cubicBezTo>
                  <a:cubicBezTo>
                    <a:pt x="5142465" y="620818"/>
                    <a:pt x="5143149" y="636236"/>
                    <a:pt x="5143149" y="646514"/>
                  </a:cubicBezTo>
                  <a:cubicBezTo>
                    <a:pt x="5143149" y="656793"/>
                    <a:pt x="5157196" y="661932"/>
                    <a:pt x="5185291" y="661932"/>
                  </a:cubicBezTo>
                  <a:cubicBezTo>
                    <a:pt x="5296298" y="661932"/>
                    <a:pt x="5351802" y="621846"/>
                    <a:pt x="5351802" y="541674"/>
                  </a:cubicBezTo>
                  <a:cubicBezTo>
                    <a:pt x="5351802" y="464243"/>
                    <a:pt x="5294927" y="425527"/>
                    <a:pt x="5181180" y="425527"/>
                  </a:cubicBezTo>
                  <a:close/>
                  <a:moveTo>
                    <a:pt x="24815" y="23640"/>
                  </a:moveTo>
                  <a:cubicBezTo>
                    <a:pt x="67300" y="23640"/>
                    <a:pt x="131026" y="25011"/>
                    <a:pt x="215995" y="27752"/>
                  </a:cubicBezTo>
                  <a:cubicBezTo>
                    <a:pt x="300963" y="30492"/>
                    <a:pt x="364689" y="31863"/>
                    <a:pt x="407174" y="31863"/>
                  </a:cubicBezTo>
                  <a:cubicBezTo>
                    <a:pt x="443491" y="31863"/>
                    <a:pt x="497966" y="30492"/>
                    <a:pt x="570601" y="27752"/>
                  </a:cubicBezTo>
                  <a:cubicBezTo>
                    <a:pt x="643235" y="25011"/>
                    <a:pt x="697711" y="23640"/>
                    <a:pt x="734028" y="23640"/>
                  </a:cubicBezTo>
                  <a:cubicBezTo>
                    <a:pt x="903965" y="23640"/>
                    <a:pt x="1042210" y="75889"/>
                    <a:pt x="1148763" y="180387"/>
                  </a:cubicBezTo>
                  <a:cubicBezTo>
                    <a:pt x="1255316" y="284884"/>
                    <a:pt x="1308593" y="422101"/>
                    <a:pt x="1308593" y="592039"/>
                  </a:cubicBezTo>
                  <a:cubicBezTo>
                    <a:pt x="1308593" y="775680"/>
                    <a:pt x="1260969" y="919578"/>
                    <a:pt x="1165723" y="1023733"/>
                  </a:cubicBezTo>
                  <a:cubicBezTo>
                    <a:pt x="1067049" y="1132000"/>
                    <a:pt x="927263" y="1186133"/>
                    <a:pt x="746362" y="1186133"/>
                  </a:cubicBezTo>
                  <a:cubicBezTo>
                    <a:pt x="732658" y="1186133"/>
                    <a:pt x="712272" y="1184933"/>
                    <a:pt x="685205" y="1182535"/>
                  </a:cubicBezTo>
                  <a:cubicBezTo>
                    <a:pt x="658139" y="1180137"/>
                    <a:pt x="637753" y="1178938"/>
                    <a:pt x="624049" y="1178938"/>
                  </a:cubicBezTo>
                  <a:cubicBezTo>
                    <a:pt x="587732" y="1178938"/>
                    <a:pt x="569573" y="1189559"/>
                    <a:pt x="569573" y="1210801"/>
                  </a:cubicBezTo>
                  <a:cubicBezTo>
                    <a:pt x="569573" y="1237525"/>
                    <a:pt x="572656" y="1277439"/>
                    <a:pt x="578823" y="1330545"/>
                  </a:cubicBezTo>
                  <a:cubicBezTo>
                    <a:pt x="584991" y="1383650"/>
                    <a:pt x="588074" y="1423222"/>
                    <a:pt x="588074" y="1449261"/>
                  </a:cubicBezTo>
                  <a:cubicBezTo>
                    <a:pt x="588074" y="1465021"/>
                    <a:pt x="581222" y="1472901"/>
                    <a:pt x="567517" y="1472901"/>
                  </a:cubicBezTo>
                  <a:cubicBezTo>
                    <a:pt x="562721" y="1472901"/>
                    <a:pt x="554155" y="1471873"/>
                    <a:pt x="541821" y="1469818"/>
                  </a:cubicBezTo>
                  <a:cubicBezTo>
                    <a:pt x="482206" y="1461595"/>
                    <a:pt x="393126" y="1457483"/>
                    <a:pt x="274582" y="1457483"/>
                  </a:cubicBezTo>
                  <a:cubicBezTo>
                    <a:pt x="248543" y="1457483"/>
                    <a:pt x="209314" y="1458854"/>
                    <a:pt x="156893" y="1461595"/>
                  </a:cubicBezTo>
                  <a:cubicBezTo>
                    <a:pt x="104473" y="1464336"/>
                    <a:pt x="65244" y="1465706"/>
                    <a:pt x="39205" y="1465706"/>
                  </a:cubicBezTo>
                  <a:cubicBezTo>
                    <a:pt x="16593" y="1465706"/>
                    <a:pt x="5286" y="1455770"/>
                    <a:pt x="5286" y="1435899"/>
                  </a:cubicBezTo>
                  <a:cubicBezTo>
                    <a:pt x="5286" y="1359153"/>
                    <a:pt x="9398" y="1243863"/>
                    <a:pt x="17621" y="1090029"/>
                  </a:cubicBezTo>
                  <a:cubicBezTo>
                    <a:pt x="25843" y="936195"/>
                    <a:pt x="29955" y="820905"/>
                    <a:pt x="29955" y="744160"/>
                  </a:cubicBezTo>
                  <a:cubicBezTo>
                    <a:pt x="29955" y="548184"/>
                    <a:pt x="20361" y="320687"/>
                    <a:pt x="1175" y="61671"/>
                  </a:cubicBezTo>
                  <a:lnTo>
                    <a:pt x="147" y="47281"/>
                  </a:lnTo>
                  <a:cubicBezTo>
                    <a:pt x="-1223" y="31520"/>
                    <a:pt x="6999" y="23640"/>
                    <a:pt x="24815" y="23640"/>
                  </a:cubicBezTo>
                  <a:close/>
                  <a:moveTo>
                    <a:pt x="1995240" y="22612"/>
                  </a:moveTo>
                  <a:cubicBezTo>
                    <a:pt x="2006203" y="22612"/>
                    <a:pt x="2011685" y="29465"/>
                    <a:pt x="2011685" y="43169"/>
                  </a:cubicBezTo>
                  <a:cubicBezTo>
                    <a:pt x="2011685" y="89765"/>
                    <a:pt x="2006717" y="159830"/>
                    <a:pt x="1996781" y="253363"/>
                  </a:cubicBezTo>
                  <a:cubicBezTo>
                    <a:pt x="1986845" y="346897"/>
                    <a:pt x="1981878" y="416962"/>
                    <a:pt x="1981878" y="463558"/>
                  </a:cubicBezTo>
                  <a:cubicBezTo>
                    <a:pt x="1981878" y="475207"/>
                    <a:pt x="1988044" y="482402"/>
                    <a:pt x="2000379" y="485143"/>
                  </a:cubicBezTo>
                  <a:cubicBezTo>
                    <a:pt x="2028473" y="490625"/>
                    <a:pt x="2083292" y="493366"/>
                    <a:pt x="2164834" y="493366"/>
                  </a:cubicBezTo>
                  <a:cubicBezTo>
                    <a:pt x="2240894" y="493366"/>
                    <a:pt x="2291944" y="490625"/>
                    <a:pt x="2317982" y="485143"/>
                  </a:cubicBezTo>
                  <a:cubicBezTo>
                    <a:pt x="2335113" y="481031"/>
                    <a:pt x="2343679" y="467669"/>
                    <a:pt x="2343679" y="445056"/>
                  </a:cubicBezTo>
                  <a:cubicBezTo>
                    <a:pt x="2343679" y="401887"/>
                    <a:pt x="2340767" y="336961"/>
                    <a:pt x="2334942" y="250280"/>
                  </a:cubicBezTo>
                  <a:cubicBezTo>
                    <a:pt x="2329118" y="163598"/>
                    <a:pt x="2326205" y="98673"/>
                    <a:pt x="2326205" y="55503"/>
                  </a:cubicBezTo>
                  <a:cubicBezTo>
                    <a:pt x="2326205" y="33576"/>
                    <a:pt x="2331687" y="22612"/>
                    <a:pt x="2342651" y="22612"/>
                  </a:cubicBezTo>
                  <a:cubicBezTo>
                    <a:pt x="2371430" y="22612"/>
                    <a:pt x="2415285" y="24154"/>
                    <a:pt x="2474215" y="27238"/>
                  </a:cubicBezTo>
                  <a:cubicBezTo>
                    <a:pt x="2533145" y="30321"/>
                    <a:pt x="2577342" y="31863"/>
                    <a:pt x="2606807" y="31863"/>
                  </a:cubicBezTo>
                  <a:cubicBezTo>
                    <a:pt x="2635586" y="31863"/>
                    <a:pt x="2678756" y="30492"/>
                    <a:pt x="2736315" y="27752"/>
                  </a:cubicBezTo>
                  <a:cubicBezTo>
                    <a:pt x="2793875" y="25011"/>
                    <a:pt x="2836701" y="23640"/>
                    <a:pt x="2864796" y="23640"/>
                  </a:cubicBezTo>
                  <a:cubicBezTo>
                    <a:pt x="2882612" y="23640"/>
                    <a:pt x="2891520" y="31863"/>
                    <a:pt x="2891520" y="48309"/>
                  </a:cubicBezTo>
                  <a:cubicBezTo>
                    <a:pt x="2891520" y="127795"/>
                    <a:pt x="2888265" y="246854"/>
                    <a:pt x="2881756" y="405484"/>
                  </a:cubicBezTo>
                  <a:cubicBezTo>
                    <a:pt x="2875246" y="564115"/>
                    <a:pt x="2871991" y="683174"/>
                    <a:pt x="2871991" y="762661"/>
                  </a:cubicBezTo>
                  <a:cubicBezTo>
                    <a:pt x="2871991" y="837351"/>
                    <a:pt x="2875417" y="949557"/>
                    <a:pt x="2882269" y="1099280"/>
                  </a:cubicBezTo>
                  <a:cubicBezTo>
                    <a:pt x="2889121" y="1249002"/>
                    <a:pt x="2892547" y="1361209"/>
                    <a:pt x="2892547" y="1435899"/>
                  </a:cubicBezTo>
                  <a:cubicBezTo>
                    <a:pt x="2892547" y="1456456"/>
                    <a:pt x="2882612" y="1466734"/>
                    <a:pt x="2862740" y="1466734"/>
                  </a:cubicBezTo>
                  <a:cubicBezTo>
                    <a:pt x="2833961" y="1466734"/>
                    <a:pt x="2791134" y="1465192"/>
                    <a:pt x="2734260" y="1462109"/>
                  </a:cubicBezTo>
                  <a:cubicBezTo>
                    <a:pt x="2677385" y="1459025"/>
                    <a:pt x="2634902" y="1457483"/>
                    <a:pt x="2606807" y="1457483"/>
                  </a:cubicBezTo>
                  <a:cubicBezTo>
                    <a:pt x="2577342" y="1457483"/>
                    <a:pt x="2533659" y="1458854"/>
                    <a:pt x="2475757" y="1461595"/>
                  </a:cubicBezTo>
                  <a:cubicBezTo>
                    <a:pt x="2417855" y="1464336"/>
                    <a:pt x="2374514" y="1465706"/>
                    <a:pt x="2345734" y="1465706"/>
                  </a:cubicBezTo>
                  <a:cubicBezTo>
                    <a:pt x="2324492" y="1465706"/>
                    <a:pt x="2313871" y="1453029"/>
                    <a:pt x="2313871" y="1427676"/>
                  </a:cubicBezTo>
                  <a:cubicBezTo>
                    <a:pt x="2313871" y="1381766"/>
                    <a:pt x="2316955" y="1312386"/>
                    <a:pt x="2323122" y="1219538"/>
                  </a:cubicBezTo>
                  <a:cubicBezTo>
                    <a:pt x="2329288" y="1126689"/>
                    <a:pt x="2332372" y="1057309"/>
                    <a:pt x="2332372" y="1011399"/>
                  </a:cubicBezTo>
                  <a:cubicBezTo>
                    <a:pt x="2332372" y="983990"/>
                    <a:pt x="2324150" y="968572"/>
                    <a:pt x="2307704" y="965146"/>
                  </a:cubicBezTo>
                  <a:cubicBezTo>
                    <a:pt x="2281665" y="958979"/>
                    <a:pt x="2234042" y="955895"/>
                    <a:pt x="2164834" y="955895"/>
                  </a:cubicBezTo>
                  <a:cubicBezTo>
                    <a:pt x="2094940" y="955895"/>
                    <a:pt x="2046289" y="958979"/>
                    <a:pt x="2018880" y="965146"/>
                  </a:cubicBezTo>
                  <a:cubicBezTo>
                    <a:pt x="2002434" y="968572"/>
                    <a:pt x="1994212" y="983990"/>
                    <a:pt x="1994212" y="1011399"/>
                  </a:cubicBezTo>
                  <a:cubicBezTo>
                    <a:pt x="1994212" y="1057309"/>
                    <a:pt x="1996267" y="1126689"/>
                    <a:pt x="2000379" y="1219538"/>
                  </a:cubicBezTo>
                  <a:cubicBezTo>
                    <a:pt x="2004490" y="1312386"/>
                    <a:pt x="2006546" y="1381766"/>
                    <a:pt x="2006546" y="1427676"/>
                  </a:cubicBezTo>
                  <a:cubicBezTo>
                    <a:pt x="2006546" y="1453029"/>
                    <a:pt x="1995925" y="1465706"/>
                    <a:pt x="1974683" y="1465706"/>
                  </a:cubicBezTo>
                  <a:cubicBezTo>
                    <a:pt x="1945218" y="1465706"/>
                    <a:pt x="1901020" y="1464336"/>
                    <a:pt x="1842091" y="1461595"/>
                  </a:cubicBezTo>
                  <a:cubicBezTo>
                    <a:pt x="1783161" y="1458854"/>
                    <a:pt x="1738964" y="1457483"/>
                    <a:pt x="1709499" y="1457483"/>
                  </a:cubicBezTo>
                  <a:cubicBezTo>
                    <a:pt x="1682775" y="1457483"/>
                    <a:pt x="1642518" y="1458854"/>
                    <a:pt x="1588727" y="1461595"/>
                  </a:cubicBezTo>
                  <a:cubicBezTo>
                    <a:pt x="1534937" y="1464336"/>
                    <a:pt x="1494679" y="1465706"/>
                    <a:pt x="1467955" y="1465706"/>
                  </a:cubicBezTo>
                  <a:cubicBezTo>
                    <a:pt x="1445343" y="1465706"/>
                    <a:pt x="1434037" y="1455770"/>
                    <a:pt x="1434037" y="1435899"/>
                  </a:cubicBezTo>
                  <a:cubicBezTo>
                    <a:pt x="1434037" y="1361209"/>
                    <a:pt x="1437463" y="1249002"/>
                    <a:pt x="1444315" y="1099280"/>
                  </a:cubicBezTo>
                  <a:cubicBezTo>
                    <a:pt x="1451167" y="949557"/>
                    <a:pt x="1454594" y="837351"/>
                    <a:pt x="1454594" y="762661"/>
                  </a:cubicBezTo>
                  <a:cubicBezTo>
                    <a:pt x="1454594" y="683174"/>
                    <a:pt x="1451338" y="563773"/>
                    <a:pt x="1444829" y="404457"/>
                  </a:cubicBezTo>
                  <a:cubicBezTo>
                    <a:pt x="1438319" y="245141"/>
                    <a:pt x="1435064" y="125740"/>
                    <a:pt x="1435064" y="46253"/>
                  </a:cubicBezTo>
                  <a:cubicBezTo>
                    <a:pt x="1435064" y="31178"/>
                    <a:pt x="1443287" y="23640"/>
                    <a:pt x="1459733" y="23640"/>
                  </a:cubicBezTo>
                  <a:cubicBezTo>
                    <a:pt x="1488512" y="23640"/>
                    <a:pt x="1531853" y="25011"/>
                    <a:pt x="1589755" y="27752"/>
                  </a:cubicBezTo>
                  <a:cubicBezTo>
                    <a:pt x="1647657" y="30492"/>
                    <a:pt x="1690998" y="31863"/>
                    <a:pt x="1719777" y="31863"/>
                  </a:cubicBezTo>
                  <a:cubicBezTo>
                    <a:pt x="1750613" y="31863"/>
                    <a:pt x="1796523" y="30321"/>
                    <a:pt x="1857508" y="27238"/>
                  </a:cubicBezTo>
                  <a:cubicBezTo>
                    <a:pt x="1918494" y="24154"/>
                    <a:pt x="1964404" y="22612"/>
                    <a:pt x="1995240" y="22612"/>
                  </a:cubicBezTo>
                  <a:close/>
                  <a:moveTo>
                    <a:pt x="5327133" y="17473"/>
                  </a:moveTo>
                  <a:cubicBezTo>
                    <a:pt x="5487477" y="17473"/>
                    <a:pt x="5619726" y="51392"/>
                    <a:pt x="5723881" y="119230"/>
                  </a:cubicBezTo>
                  <a:cubicBezTo>
                    <a:pt x="5845167" y="199402"/>
                    <a:pt x="5905810" y="315548"/>
                    <a:pt x="5905810" y="467669"/>
                  </a:cubicBezTo>
                  <a:cubicBezTo>
                    <a:pt x="5905810" y="566343"/>
                    <a:pt x="5891249" y="645829"/>
                    <a:pt x="5862126" y="706129"/>
                  </a:cubicBezTo>
                  <a:cubicBezTo>
                    <a:pt x="5833004" y="766430"/>
                    <a:pt x="5780070" y="823989"/>
                    <a:pt x="5703324" y="878807"/>
                  </a:cubicBezTo>
                  <a:cubicBezTo>
                    <a:pt x="5686879" y="890456"/>
                    <a:pt x="5678656" y="901762"/>
                    <a:pt x="5678656" y="912726"/>
                  </a:cubicBezTo>
                  <a:cubicBezTo>
                    <a:pt x="5678656" y="920949"/>
                    <a:pt x="5721141" y="1011399"/>
                    <a:pt x="5806109" y="1184077"/>
                  </a:cubicBezTo>
                  <a:cubicBezTo>
                    <a:pt x="5891077" y="1356755"/>
                    <a:pt x="5933562" y="1446862"/>
                    <a:pt x="5933562" y="1454400"/>
                  </a:cubicBezTo>
                  <a:cubicBezTo>
                    <a:pt x="5933562" y="1461937"/>
                    <a:pt x="5924311" y="1465706"/>
                    <a:pt x="5905810" y="1465706"/>
                  </a:cubicBezTo>
                  <a:cubicBezTo>
                    <a:pt x="5875659" y="1465706"/>
                    <a:pt x="5830948" y="1464336"/>
                    <a:pt x="5771676" y="1461595"/>
                  </a:cubicBezTo>
                  <a:cubicBezTo>
                    <a:pt x="5712404" y="1458854"/>
                    <a:pt x="5668035" y="1457483"/>
                    <a:pt x="5638570" y="1457483"/>
                  </a:cubicBezTo>
                  <a:cubicBezTo>
                    <a:pt x="5609791" y="1457483"/>
                    <a:pt x="5567135" y="1458854"/>
                    <a:pt x="5510604" y="1461595"/>
                  </a:cubicBezTo>
                  <a:cubicBezTo>
                    <a:pt x="5454072" y="1464336"/>
                    <a:pt x="5411760" y="1465706"/>
                    <a:pt x="5383665" y="1465706"/>
                  </a:cubicBezTo>
                  <a:cubicBezTo>
                    <a:pt x="5360368" y="1465706"/>
                    <a:pt x="5344950" y="1457141"/>
                    <a:pt x="5337412" y="1440010"/>
                  </a:cubicBezTo>
                  <a:cubicBezTo>
                    <a:pt x="5325078" y="1409175"/>
                    <a:pt x="5307261" y="1362579"/>
                    <a:pt x="5283964" y="1300223"/>
                  </a:cubicBezTo>
                  <a:cubicBezTo>
                    <a:pt x="5261351" y="1244034"/>
                    <a:pt x="5229145" y="1158723"/>
                    <a:pt x="5187347" y="1044290"/>
                  </a:cubicBezTo>
                  <a:cubicBezTo>
                    <a:pt x="5177753" y="1014825"/>
                    <a:pt x="5168845" y="1000093"/>
                    <a:pt x="5160623" y="1000093"/>
                  </a:cubicBezTo>
                  <a:cubicBezTo>
                    <a:pt x="5154456" y="1000093"/>
                    <a:pt x="5151372" y="1011399"/>
                    <a:pt x="5151372" y="1034012"/>
                  </a:cubicBezTo>
                  <a:cubicBezTo>
                    <a:pt x="5151372" y="1080607"/>
                    <a:pt x="5155997" y="1150501"/>
                    <a:pt x="5165248" y="1243692"/>
                  </a:cubicBezTo>
                  <a:cubicBezTo>
                    <a:pt x="5174499" y="1336883"/>
                    <a:pt x="5179124" y="1405406"/>
                    <a:pt x="5179124" y="1449261"/>
                  </a:cubicBezTo>
                  <a:cubicBezTo>
                    <a:pt x="5179124" y="1465021"/>
                    <a:pt x="5172272" y="1472901"/>
                    <a:pt x="5158567" y="1472901"/>
                  </a:cubicBezTo>
                  <a:cubicBezTo>
                    <a:pt x="5153771" y="1472901"/>
                    <a:pt x="5145205" y="1471873"/>
                    <a:pt x="5132871" y="1469818"/>
                  </a:cubicBezTo>
                  <a:cubicBezTo>
                    <a:pt x="5073941" y="1461595"/>
                    <a:pt x="4984861" y="1457483"/>
                    <a:pt x="4865631" y="1457483"/>
                  </a:cubicBezTo>
                  <a:cubicBezTo>
                    <a:pt x="4839592" y="1457483"/>
                    <a:pt x="4800363" y="1458854"/>
                    <a:pt x="4747943" y="1461595"/>
                  </a:cubicBezTo>
                  <a:cubicBezTo>
                    <a:pt x="4695524" y="1464336"/>
                    <a:pt x="4656294" y="1465706"/>
                    <a:pt x="4630255" y="1465706"/>
                  </a:cubicBezTo>
                  <a:cubicBezTo>
                    <a:pt x="4607643" y="1465706"/>
                    <a:pt x="4596337" y="1455770"/>
                    <a:pt x="4596337" y="1435899"/>
                  </a:cubicBezTo>
                  <a:cubicBezTo>
                    <a:pt x="4596337" y="1359153"/>
                    <a:pt x="4600448" y="1243863"/>
                    <a:pt x="4608671" y="1090029"/>
                  </a:cubicBezTo>
                  <a:cubicBezTo>
                    <a:pt x="4616893" y="936195"/>
                    <a:pt x="4621005" y="820905"/>
                    <a:pt x="4621005" y="744160"/>
                  </a:cubicBezTo>
                  <a:cubicBezTo>
                    <a:pt x="4621005" y="548184"/>
                    <a:pt x="4611411" y="320687"/>
                    <a:pt x="4592225" y="61671"/>
                  </a:cubicBezTo>
                  <a:lnTo>
                    <a:pt x="4591197" y="47281"/>
                  </a:lnTo>
                  <a:cubicBezTo>
                    <a:pt x="4589827" y="33576"/>
                    <a:pt x="4596337" y="25696"/>
                    <a:pt x="4610726" y="23640"/>
                  </a:cubicBezTo>
                  <a:cubicBezTo>
                    <a:pt x="4609356" y="23640"/>
                    <a:pt x="4622375" y="23640"/>
                    <a:pt x="4649784" y="23640"/>
                  </a:cubicBezTo>
                  <a:cubicBezTo>
                    <a:pt x="4724474" y="23640"/>
                    <a:pt x="4837195" y="22612"/>
                    <a:pt x="4987945" y="20557"/>
                  </a:cubicBezTo>
                  <a:cubicBezTo>
                    <a:pt x="5138695" y="18501"/>
                    <a:pt x="5251758" y="17473"/>
                    <a:pt x="5327133" y="17473"/>
                  </a:cubicBezTo>
                  <a:close/>
                  <a:moveTo>
                    <a:pt x="3513007" y="1028"/>
                  </a:moveTo>
                  <a:cubicBezTo>
                    <a:pt x="3536990" y="1028"/>
                    <a:pt x="3572451" y="4111"/>
                    <a:pt x="3619389" y="10278"/>
                  </a:cubicBezTo>
                  <a:cubicBezTo>
                    <a:pt x="3666327" y="16445"/>
                    <a:pt x="3701788" y="19529"/>
                    <a:pt x="3725771" y="19529"/>
                  </a:cubicBezTo>
                  <a:cubicBezTo>
                    <a:pt x="3822388" y="19529"/>
                    <a:pt x="3889883" y="14732"/>
                    <a:pt x="3928256" y="5139"/>
                  </a:cubicBezTo>
                  <a:cubicBezTo>
                    <a:pt x="3936479" y="2398"/>
                    <a:pt x="3942303" y="1028"/>
                    <a:pt x="3945730" y="1028"/>
                  </a:cubicBezTo>
                  <a:cubicBezTo>
                    <a:pt x="3957378" y="1028"/>
                    <a:pt x="3971083" y="12677"/>
                    <a:pt x="3986843" y="35974"/>
                  </a:cubicBezTo>
                  <a:cubicBezTo>
                    <a:pt x="3993696" y="46253"/>
                    <a:pt x="4021790" y="107581"/>
                    <a:pt x="4071127" y="219959"/>
                  </a:cubicBezTo>
                  <a:cubicBezTo>
                    <a:pt x="4110185" y="306297"/>
                    <a:pt x="4165688" y="436834"/>
                    <a:pt x="4237638" y="611568"/>
                  </a:cubicBezTo>
                  <a:cubicBezTo>
                    <a:pt x="4271899" y="702703"/>
                    <a:pt x="4317981" y="840777"/>
                    <a:pt x="4375883" y="1025789"/>
                  </a:cubicBezTo>
                  <a:cubicBezTo>
                    <a:pt x="4433785" y="1210801"/>
                    <a:pt x="4479524" y="1348189"/>
                    <a:pt x="4513100" y="1437954"/>
                  </a:cubicBezTo>
                  <a:cubicBezTo>
                    <a:pt x="4515155" y="1444122"/>
                    <a:pt x="4516183" y="1448575"/>
                    <a:pt x="4516183" y="1451316"/>
                  </a:cubicBezTo>
                  <a:cubicBezTo>
                    <a:pt x="4516183" y="1460910"/>
                    <a:pt x="4502479" y="1465706"/>
                    <a:pt x="4475070" y="1465706"/>
                  </a:cubicBezTo>
                  <a:cubicBezTo>
                    <a:pt x="4445605" y="1465706"/>
                    <a:pt x="4401065" y="1464336"/>
                    <a:pt x="4341450" y="1461595"/>
                  </a:cubicBezTo>
                  <a:cubicBezTo>
                    <a:pt x="4281835" y="1458854"/>
                    <a:pt x="4237295" y="1457483"/>
                    <a:pt x="4207830" y="1457483"/>
                  </a:cubicBezTo>
                  <a:cubicBezTo>
                    <a:pt x="4178365" y="1457483"/>
                    <a:pt x="4134510" y="1458854"/>
                    <a:pt x="4076266" y="1461595"/>
                  </a:cubicBezTo>
                  <a:cubicBezTo>
                    <a:pt x="4018021" y="1464336"/>
                    <a:pt x="3974167" y="1465706"/>
                    <a:pt x="3944702" y="1465706"/>
                  </a:cubicBezTo>
                  <a:cubicBezTo>
                    <a:pt x="3926886" y="1465706"/>
                    <a:pt x="3916607" y="1455428"/>
                    <a:pt x="3913866" y="1434871"/>
                  </a:cubicBezTo>
                  <a:cubicBezTo>
                    <a:pt x="3913866" y="1435556"/>
                    <a:pt x="3913866" y="1418768"/>
                    <a:pt x="3913866" y="1384507"/>
                  </a:cubicBezTo>
                  <a:cubicBezTo>
                    <a:pt x="3913866" y="1357097"/>
                    <a:pt x="3900847" y="1343393"/>
                    <a:pt x="3874808" y="1343393"/>
                  </a:cubicBezTo>
                  <a:cubicBezTo>
                    <a:pt x="3715150" y="1343393"/>
                    <a:pt x="3621616" y="1347675"/>
                    <a:pt x="3594207" y="1356241"/>
                  </a:cubicBezTo>
                  <a:cubicBezTo>
                    <a:pt x="3566798" y="1364806"/>
                    <a:pt x="3550010" y="1386220"/>
                    <a:pt x="3543843" y="1420481"/>
                  </a:cubicBezTo>
                  <a:cubicBezTo>
                    <a:pt x="3538361" y="1450631"/>
                    <a:pt x="3527397" y="1465706"/>
                    <a:pt x="3510951" y="1465706"/>
                  </a:cubicBezTo>
                  <a:cubicBezTo>
                    <a:pt x="3482857" y="1465706"/>
                    <a:pt x="3440716" y="1464336"/>
                    <a:pt x="3384527" y="1461595"/>
                  </a:cubicBezTo>
                  <a:cubicBezTo>
                    <a:pt x="3328338" y="1458854"/>
                    <a:pt x="3286197" y="1457483"/>
                    <a:pt x="3258102" y="1457483"/>
                  </a:cubicBezTo>
                  <a:cubicBezTo>
                    <a:pt x="3230692" y="1457483"/>
                    <a:pt x="3189065" y="1458854"/>
                    <a:pt x="3133219" y="1461595"/>
                  </a:cubicBezTo>
                  <a:cubicBezTo>
                    <a:pt x="3077373" y="1464336"/>
                    <a:pt x="3035745" y="1465706"/>
                    <a:pt x="3008336" y="1465706"/>
                  </a:cubicBezTo>
                  <a:cubicBezTo>
                    <a:pt x="2988464" y="1465706"/>
                    <a:pt x="2978528" y="1457141"/>
                    <a:pt x="2978528" y="1440010"/>
                  </a:cubicBezTo>
                  <a:cubicBezTo>
                    <a:pt x="2978528" y="1419453"/>
                    <a:pt x="3140585" y="952127"/>
                    <a:pt x="3464699" y="38030"/>
                  </a:cubicBezTo>
                  <a:cubicBezTo>
                    <a:pt x="3470866" y="20899"/>
                    <a:pt x="3476348" y="10450"/>
                    <a:pt x="3481145" y="6681"/>
                  </a:cubicBezTo>
                  <a:cubicBezTo>
                    <a:pt x="3485941" y="2912"/>
                    <a:pt x="3496562" y="1028"/>
                    <a:pt x="3513007" y="1028"/>
                  </a:cubicBezTo>
                  <a:close/>
                  <a:moveTo>
                    <a:pt x="6508173" y="0"/>
                  </a:moveTo>
                  <a:cubicBezTo>
                    <a:pt x="6514340" y="0"/>
                    <a:pt x="6526674" y="15075"/>
                    <a:pt x="6545175" y="45225"/>
                  </a:cubicBezTo>
                  <a:cubicBezTo>
                    <a:pt x="6619866" y="165826"/>
                    <a:pt x="6699694" y="305270"/>
                    <a:pt x="6784663" y="463558"/>
                  </a:cubicBezTo>
                  <a:cubicBezTo>
                    <a:pt x="6814813" y="519747"/>
                    <a:pt x="6832286" y="547841"/>
                    <a:pt x="6837083" y="547841"/>
                  </a:cubicBezTo>
                  <a:cubicBezTo>
                    <a:pt x="6847362" y="547841"/>
                    <a:pt x="6863807" y="521803"/>
                    <a:pt x="6886420" y="469725"/>
                  </a:cubicBezTo>
                  <a:cubicBezTo>
                    <a:pt x="6910403" y="413536"/>
                    <a:pt x="6946720" y="343985"/>
                    <a:pt x="6995371" y="261072"/>
                  </a:cubicBezTo>
                  <a:cubicBezTo>
                    <a:pt x="7065265" y="143898"/>
                    <a:pt x="7105351" y="76060"/>
                    <a:pt x="7115629" y="57559"/>
                  </a:cubicBezTo>
                  <a:cubicBezTo>
                    <a:pt x="7131389" y="28094"/>
                    <a:pt x="7145436" y="13362"/>
                    <a:pt x="7157771" y="13362"/>
                  </a:cubicBezTo>
                  <a:cubicBezTo>
                    <a:pt x="7183124" y="13362"/>
                    <a:pt x="7221839" y="14732"/>
                    <a:pt x="7273917" y="17473"/>
                  </a:cubicBezTo>
                  <a:cubicBezTo>
                    <a:pt x="7325995" y="20214"/>
                    <a:pt x="7365053" y="21585"/>
                    <a:pt x="7391091" y="21585"/>
                  </a:cubicBezTo>
                  <a:cubicBezTo>
                    <a:pt x="7416445" y="21585"/>
                    <a:pt x="7453961" y="19358"/>
                    <a:pt x="7503640" y="14904"/>
                  </a:cubicBezTo>
                  <a:cubicBezTo>
                    <a:pt x="7553319" y="10450"/>
                    <a:pt x="7590835" y="8223"/>
                    <a:pt x="7616189" y="8223"/>
                  </a:cubicBezTo>
                  <a:cubicBezTo>
                    <a:pt x="7632635" y="8223"/>
                    <a:pt x="7640857" y="16103"/>
                    <a:pt x="7640857" y="31863"/>
                  </a:cubicBezTo>
                  <a:cubicBezTo>
                    <a:pt x="7640857" y="112720"/>
                    <a:pt x="7637431" y="234348"/>
                    <a:pt x="7630579" y="396748"/>
                  </a:cubicBezTo>
                  <a:cubicBezTo>
                    <a:pt x="7623726" y="559148"/>
                    <a:pt x="7620301" y="681119"/>
                    <a:pt x="7620301" y="762661"/>
                  </a:cubicBezTo>
                  <a:cubicBezTo>
                    <a:pt x="7620301" y="837351"/>
                    <a:pt x="7623898" y="949557"/>
                    <a:pt x="7631093" y="1099280"/>
                  </a:cubicBezTo>
                  <a:cubicBezTo>
                    <a:pt x="7638288" y="1249002"/>
                    <a:pt x="7641885" y="1361209"/>
                    <a:pt x="7641885" y="1435899"/>
                  </a:cubicBezTo>
                  <a:cubicBezTo>
                    <a:pt x="7641885" y="1455770"/>
                    <a:pt x="7630579" y="1465706"/>
                    <a:pt x="7607966" y="1465706"/>
                  </a:cubicBezTo>
                  <a:cubicBezTo>
                    <a:pt x="7581242" y="1465706"/>
                    <a:pt x="7540985" y="1464336"/>
                    <a:pt x="7487195" y="1461595"/>
                  </a:cubicBezTo>
                  <a:cubicBezTo>
                    <a:pt x="7433404" y="1458854"/>
                    <a:pt x="7392805" y="1457483"/>
                    <a:pt x="7365395" y="1457483"/>
                  </a:cubicBezTo>
                  <a:cubicBezTo>
                    <a:pt x="7338671" y="1457483"/>
                    <a:pt x="7298071" y="1458854"/>
                    <a:pt x="7243596" y="1461595"/>
                  </a:cubicBezTo>
                  <a:cubicBezTo>
                    <a:pt x="7189120" y="1464336"/>
                    <a:pt x="7148520" y="1465706"/>
                    <a:pt x="7121796" y="1465706"/>
                  </a:cubicBezTo>
                  <a:cubicBezTo>
                    <a:pt x="7100554" y="1465706"/>
                    <a:pt x="7089933" y="1453029"/>
                    <a:pt x="7089933" y="1427676"/>
                  </a:cubicBezTo>
                  <a:cubicBezTo>
                    <a:pt x="7089933" y="1381766"/>
                    <a:pt x="7091989" y="1312386"/>
                    <a:pt x="7096100" y="1219538"/>
                  </a:cubicBezTo>
                  <a:cubicBezTo>
                    <a:pt x="7100211" y="1126689"/>
                    <a:pt x="7102267" y="1057309"/>
                    <a:pt x="7102267" y="1011399"/>
                  </a:cubicBezTo>
                  <a:cubicBezTo>
                    <a:pt x="7102267" y="991527"/>
                    <a:pt x="7100211" y="981592"/>
                    <a:pt x="7096100" y="981592"/>
                  </a:cubicBezTo>
                  <a:cubicBezTo>
                    <a:pt x="7083080" y="981592"/>
                    <a:pt x="7039397" y="1067930"/>
                    <a:pt x="6965050" y="1240608"/>
                  </a:cubicBezTo>
                  <a:cubicBezTo>
                    <a:pt x="6890703" y="1413286"/>
                    <a:pt x="6846676" y="1499625"/>
                    <a:pt x="6832972" y="1499625"/>
                  </a:cubicBezTo>
                  <a:cubicBezTo>
                    <a:pt x="6813785" y="1499625"/>
                    <a:pt x="6768560" y="1413286"/>
                    <a:pt x="6697296" y="1240608"/>
                  </a:cubicBezTo>
                  <a:cubicBezTo>
                    <a:pt x="6626033" y="1067930"/>
                    <a:pt x="6583548" y="981592"/>
                    <a:pt x="6569844" y="981592"/>
                  </a:cubicBezTo>
                  <a:cubicBezTo>
                    <a:pt x="6565732" y="981592"/>
                    <a:pt x="6563677" y="991527"/>
                    <a:pt x="6563677" y="1011399"/>
                  </a:cubicBezTo>
                  <a:cubicBezTo>
                    <a:pt x="6563677" y="1057309"/>
                    <a:pt x="6565732" y="1126689"/>
                    <a:pt x="6569844" y="1219538"/>
                  </a:cubicBezTo>
                  <a:cubicBezTo>
                    <a:pt x="6573955" y="1312386"/>
                    <a:pt x="6576011" y="1381766"/>
                    <a:pt x="6576011" y="1427676"/>
                  </a:cubicBezTo>
                  <a:cubicBezTo>
                    <a:pt x="6576011" y="1453029"/>
                    <a:pt x="6565732" y="1465706"/>
                    <a:pt x="6545175" y="1465706"/>
                  </a:cubicBezTo>
                  <a:cubicBezTo>
                    <a:pt x="6517766" y="1465706"/>
                    <a:pt x="6476995" y="1464336"/>
                    <a:pt x="6422862" y="1461595"/>
                  </a:cubicBezTo>
                  <a:cubicBezTo>
                    <a:pt x="6368729" y="1458854"/>
                    <a:pt x="6327958" y="1457483"/>
                    <a:pt x="6300549" y="1457483"/>
                  </a:cubicBezTo>
                  <a:cubicBezTo>
                    <a:pt x="6273825" y="1457483"/>
                    <a:pt x="6233567" y="1458854"/>
                    <a:pt x="6179777" y="1461595"/>
                  </a:cubicBezTo>
                  <a:cubicBezTo>
                    <a:pt x="6125986" y="1464336"/>
                    <a:pt x="6085729" y="1465706"/>
                    <a:pt x="6059005" y="1465706"/>
                  </a:cubicBezTo>
                  <a:cubicBezTo>
                    <a:pt x="6036393" y="1465706"/>
                    <a:pt x="6025086" y="1455770"/>
                    <a:pt x="6025086" y="1435899"/>
                  </a:cubicBezTo>
                  <a:cubicBezTo>
                    <a:pt x="6025086" y="1361209"/>
                    <a:pt x="6028512" y="1249002"/>
                    <a:pt x="6035365" y="1099280"/>
                  </a:cubicBezTo>
                  <a:cubicBezTo>
                    <a:pt x="6042217" y="949557"/>
                    <a:pt x="6045643" y="837351"/>
                    <a:pt x="6045643" y="762661"/>
                  </a:cubicBezTo>
                  <a:cubicBezTo>
                    <a:pt x="6045643" y="683174"/>
                    <a:pt x="6042388" y="563773"/>
                    <a:pt x="6035879" y="404457"/>
                  </a:cubicBezTo>
                  <a:cubicBezTo>
                    <a:pt x="6029369" y="245141"/>
                    <a:pt x="6026114" y="125740"/>
                    <a:pt x="6026114" y="46253"/>
                  </a:cubicBezTo>
                  <a:cubicBezTo>
                    <a:pt x="6026114" y="31178"/>
                    <a:pt x="6041532" y="23640"/>
                    <a:pt x="6072367" y="23640"/>
                  </a:cubicBezTo>
                  <a:cubicBezTo>
                    <a:pt x="6094980" y="23640"/>
                    <a:pt x="6128899" y="22612"/>
                    <a:pt x="6174124" y="20557"/>
                  </a:cubicBezTo>
                  <a:cubicBezTo>
                    <a:pt x="6219349" y="18501"/>
                    <a:pt x="6253268" y="17473"/>
                    <a:pt x="6275880" y="17473"/>
                  </a:cubicBezTo>
                  <a:cubicBezTo>
                    <a:pt x="6301234" y="17473"/>
                    <a:pt x="6339949" y="14561"/>
                    <a:pt x="6392027" y="8737"/>
                  </a:cubicBezTo>
                  <a:cubicBezTo>
                    <a:pt x="6444104" y="2912"/>
                    <a:pt x="6482819" y="0"/>
                    <a:pt x="6508173" y="0"/>
                  </a:cubicBezTo>
                  <a:close/>
                </a:path>
              </a:pathLst>
            </a:custGeom>
            <a:grp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a:ln w="28575" cmpd="dbl">
                    <a:solidFill>
                      <a:schemeClr val="accent1">
                        <a:alpha val="50000"/>
                      </a:schemeClr>
                    </a:solidFill>
                  </a:ln>
                  <a:pattFill prst="wdUpDiag">
                    <a:fgClr>
                      <a:schemeClr val="accent1"/>
                    </a:fgClr>
                    <a:bgClr>
                      <a:schemeClr val="bg1"/>
                    </a:bgClr>
                  </a:pattFill>
                  <a:latin typeface="Berlin Sans FB" panose="020E0602020502020306" pitchFamily="34" charset="0"/>
                </a:defRPr>
              </a:lvl1pPr>
            </a:lstStyle>
            <a:p>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sp>
        <p:nvSpPr>
          <p:cNvPr id="11" name="十字形 10">
            <a:extLst>
              <a:ext uri="{FF2B5EF4-FFF2-40B4-BE49-F238E27FC236}">
                <a16:creationId xmlns:a16="http://schemas.microsoft.com/office/drawing/2014/main" id="{9A9764EF-0568-76AE-4ABF-CB50589036A8}"/>
              </a:ext>
            </a:extLst>
          </p:cNvPr>
          <p:cNvSpPr/>
          <p:nvPr/>
        </p:nvSpPr>
        <p:spPr>
          <a:xfrm flipH="1">
            <a:off x="120336" y="5076160"/>
            <a:ext cx="495753" cy="495753"/>
          </a:xfrm>
          <a:prstGeom prst="plus">
            <a:avLst>
              <a:gd name="adj" fmla="val 42646"/>
            </a:avLst>
          </a:prstGeom>
          <a:solidFill>
            <a:srgbClr val="0E5B9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dirty="0">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pic>
        <p:nvPicPr>
          <p:cNvPr id="12" name="圖形 11" descr="醫藥">
            <a:extLst>
              <a:ext uri="{FF2B5EF4-FFF2-40B4-BE49-F238E27FC236}">
                <a16:creationId xmlns:a16="http://schemas.microsoft.com/office/drawing/2014/main" id="{AE8E901F-A24A-825A-F76C-47F5F7EDB2E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368029" y="5892150"/>
            <a:ext cx="914400" cy="914400"/>
          </a:xfrm>
          <a:prstGeom prst="rect">
            <a:avLst/>
          </a:prstGeom>
        </p:spPr>
      </p:pic>
      <p:grpSp>
        <p:nvGrpSpPr>
          <p:cNvPr id="13" name="群組 12">
            <a:extLst>
              <a:ext uri="{FF2B5EF4-FFF2-40B4-BE49-F238E27FC236}">
                <a16:creationId xmlns:a16="http://schemas.microsoft.com/office/drawing/2014/main" id="{EDE94C02-07A7-BAD8-0720-1C486437CF32}"/>
              </a:ext>
            </a:extLst>
          </p:cNvPr>
          <p:cNvGrpSpPr/>
          <p:nvPr/>
        </p:nvGrpSpPr>
        <p:grpSpPr>
          <a:xfrm>
            <a:off x="616089" y="4300767"/>
            <a:ext cx="311112" cy="311112"/>
            <a:chOff x="9285316" y="4586316"/>
            <a:chExt cx="311112" cy="311112"/>
          </a:xfrm>
          <a:solidFill>
            <a:srgbClr val="0E5B93">
              <a:alpha val="80000"/>
            </a:srgbClr>
          </a:solidFill>
        </p:grpSpPr>
        <p:sp>
          <p:nvSpPr>
            <p:cNvPr id="14" name="圓形: 空心 13">
              <a:extLst>
                <a:ext uri="{FF2B5EF4-FFF2-40B4-BE49-F238E27FC236}">
                  <a16:creationId xmlns:a16="http://schemas.microsoft.com/office/drawing/2014/main" id="{63AA4F2C-583B-AF61-DA9C-C22C20FCEC17}"/>
                </a:ext>
              </a:extLst>
            </p:cNvPr>
            <p:cNvSpPr/>
            <p:nvPr/>
          </p:nvSpPr>
          <p:spPr>
            <a:xfrm flipH="1">
              <a:off x="9285316" y="4586316"/>
              <a:ext cx="311112" cy="311112"/>
            </a:xfrm>
            <a:prstGeom prst="donut">
              <a:avLst>
                <a:gd name="adj" fmla="val 1284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cxnSp>
          <p:nvCxnSpPr>
            <p:cNvPr id="15" name="直線接點 14">
              <a:extLst>
                <a:ext uri="{FF2B5EF4-FFF2-40B4-BE49-F238E27FC236}">
                  <a16:creationId xmlns:a16="http://schemas.microsoft.com/office/drawing/2014/main" id="{5B7A125A-A0D6-F054-41D2-E81A77AB102E}"/>
                </a:ext>
              </a:extLst>
            </p:cNvPr>
            <p:cNvCxnSpPr>
              <a:cxnSpLocks/>
            </p:cNvCxnSpPr>
            <p:nvPr/>
          </p:nvCxnSpPr>
          <p:spPr>
            <a:xfrm>
              <a:off x="9315450" y="4741872"/>
              <a:ext cx="241300" cy="0"/>
            </a:xfrm>
            <a:prstGeom prst="line">
              <a:avLst/>
            </a:prstGeom>
            <a:grpFill/>
            <a:ln w="34925">
              <a:solidFill>
                <a:srgbClr val="0E5B93">
                  <a:alpha val="50000"/>
                </a:srgbClr>
              </a:solidFill>
            </a:ln>
          </p:spPr>
          <p:style>
            <a:lnRef idx="1">
              <a:schemeClr val="accent1"/>
            </a:lnRef>
            <a:fillRef idx="0">
              <a:schemeClr val="accent1"/>
            </a:fillRef>
            <a:effectRef idx="0">
              <a:schemeClr val="accent1"/>
            </a:effectRef>
            <a:fontRef idx="minor">
              <a:schemeClr val="tx1"/>
            </a:fontRef>
          </p:style>
        </p:cxnSp>
      </p:grpSp>
      <p:cxnSp>
        <p:nvCxnSpPr>
          <p:cNvPr id="16" name="直線接點 15">
            <a:extLst>
              <a:ext uri="{FF2B5EF4-FFF2-40B4-BE49-F238E27FC236}">
                <a16:creationId xmlns:a16="http://schemas.microsoft.com/office/drawing/2014/main" id="{1A6F54C2-1CE5-5C38-A02C-0D516AD1E047}"/>
              </a:ext>
            </a:extLst>
          </p:cNvPr>
          <p:cNvCxnSpPr>
            <a:cxnSpLocks/>
          </p:cNvCxnSpPr>
          <p:nvPr/>
        </p:nvCxnSpPr>
        <p:spPr>
          <a:xfrm>
            <a:off x="773429" y="825722"/>
            <a:ext cx="0" cy="994611"/>
          </a:xfrm>
          <a:prstGeom prst="line">
            <a:avLst/>
          </a:prstGeom>
          <a:ln w="38100">
            <a:solidFill>
              <a:srgbClr val="0E5B93"/>
            </a:solidFill>
          </a:ln>
        </p:spPr>
        <p:style>
          <a:lnRef idx="1">
            <a:schemeClr val="accent1"/>
          </a:lnRef>
          <a:fillRef idx="0">
            <a:schemeClr val="accent1"/>
          </a:fillRef>
          <a:effectRef idx="0">
            <a:schemeClr val="accent1"/>
          </a:effectRef>
          <a:fontRef idx="minor">
            <a:schemeClr val="tx1"/>
          </a:fontRef>
        </p:style>
      </p:cxnSp>
      <p:pic>
        <p:nvPicPr>
          <p:cNvPr id="21" name="圖片 20">
            <a:extLst>
              <a:ext uri="{FF2B5EF4-FFF2-40B4-BE49-F238E27FC236}">
                <a16:creationId xmlns:a16="http://schemas.microsoft.com/office/drawing/2014/main" id="{A23E1354-7FBB-D35B-C4A8-90012EC58D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73" b="91211" l="9570" r="94727">
                        <a14:foregroundMark x1="94824" y1="53516" x2="94824" y2="53516"/>
                        <a14:foregroundMark x1="94629" y1="53711" x2="94629" y2="53711"/>
                        <a14:foregroundMark x1="60449" y1="91211" x2="60449" y2="91211"/>
                        <a14:foregroundMark x1="12109" y1="48242" x2="12109" y2="48242"/>
                        <a14:foregroundMark x1="61719" y1="9473" x2="61719" y2="9473"/>
                        <a14:foregroundMark x1="34277" y1="19336" x2="34277" y2="19336"/>
                        <a14:foregroundMark x1="22852" y1="28223" x2="22852" y2="28223"/>
                        <a14:foregroundMark x1="10352" y1="50684" x2="10352" y2="50684"/>
                        <a14:foregroundMark x1="10352" y1="50684" x2="10352" y2="50684"/>
                        <a14:foregroundMark x1="10352" y1="50684" x2="10352" y2="50684"/>
                        <a14:foregroundMark x1="10352" y1="50684" x2="10352" y2="50684"/>
                        <a14:foregroundMark x1="10352" y1="50684" x2="10352" y2="50684"/>
                        <a14:foregroundMark x1="9570" y1="49609" x2="9570" y2="49609"/>
                        <a14:backgroundMark x1="54395" y1="14844" x2="54395" y2="14844"/>
                      </a14:backgroundRemoval>
                    </a14:imgEffect>
                  </a14:imgLayer>
                </a14:imgProps>
              </a:ext>
            </a:extLst>
          </a:blip>
          <a:stretch>
            <a:fillRect/>
          </a:stretch>
        </p:blipFill>
        <p:spPr>
          <a:xfrm>
            <a:off x="4386658" y="1523610"/>
            <a:ext cx="3896833" cy="3896833"/>
          </a:xfrm>
          <a:prstGeom prst="rect">
            <a:avLst/>
          </a:prstGeom>
        </p:spPr>
      </p:pic>
      <p:pic>
        <p:nvPicPr>
          <p:cNvPr id="20" name="圖片 19">
            <a:extLst>
              <a:ext uri="{FF2B5EF4-FFF2-40B4-BE49-F238E27FC236}">
                <a16:creationId xmlns:a16="http://schemas.microsoft.com/office/drawing/2014/main" id="{3262CCB4-0CD8-B7CF-7B72-50AC2B2CA1F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73" b="91211" l="9570" r="94727">
                        <a14:foregroundMark x1="94824" y1="53516" x2="94824" y2="53516"/>
                        <a14:foregroundMark x1="94629" y1="53711" x2="94629" y2="53711"/>
                        <a14:foregroundMark x1="60449" y1="91211" x2="60449" y2="91211"/>
                        <a14:foregroundMark x1="12109" y1="48242" x2="12109" y2="48242"/>
                        <a14:foregroundMark x1="61719" y1="9473" x2="61719" y2="9473"/>
                        <a14:foregroundMark x1="34277" y1="19336" x2="34277" y2="19336"/>
                        <a14:foregroundMark x1="22852" y1="28223" x2="22852" y2="28223"/>
                        <a14:foregroundMark x1="10352" y1="50684" x2="10352" y2="50684"/>
                        <a14:foregroundMark x1="10352" y1="50684" x2="10352" y2="50684"/>
                        <a14:foregroundMark x1="10352" y1="50684" x2="10352" y2="50684"/>
                        <a14:foregroundMark x1="10352" y1="50684" x2="10352" y2="50684"/>
                        <a14:foregroundMark x1="10352" y1="50684" x2="10352" y2="50684"/>
                        <a14:foregroundMark x1="9570" y1="49609" x2="9570" y2="49609"/>
                        <a14:backgroundMark x1="54395" y1="14844" x2="54395" y2="14844"/>
                      </a14:backgroundRemoval>
                    </a14:imgEffect>
                  </a14:imgLayer>
                </a14:imgProps>
              </a:ext>
            </a:extLst>
          </a:blip>
          <a:stretch>
            <a:fillRect/>
          </a:stretch>
        </p:blipFill>
        <p:spPr>
          <a:xfrm>
            <a:off x="4210242" y="1523610"/>
            <a:ext cx="4550026" cy="3896833"/>
          </a:xfrm>
          <a:prstGeom prst="rect">
            <a:avLst/>
          </a:prstGeom>
        </p:spPr>
      </p:pic>
      <p:pic>
        <p:nvPicPr>
          <p:cNvPr id="22" name="圖形 21" descr="箭號 (順時針曲線)">
            <a:extLst>
              <a:ext uri="{FF2B5EF4-FFF2-40B4-BE49-F238E27FC236}">
                <a16:creationId xmlns:a16="http://schemas.microsoft.com/office/drawing/2014/main" id="{708FC16B-5988-C2E5-0968-26D75B505A8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585041" y="3551440"/>
            <a:ext cx="914400" cy="914400"/>
          </a:xfrm>
          <a:prstGeom prst="rect">
            <a:avLst/>
          </a:prstGeom>
        </p:spPr>
      </p:pic>
      <p:pic>
        <p:nvPicPr>
          <p:cNvPr id="23" name="圖形 22" descr="箭號 (順時針曲線)">
            <a:extLst>
              <a:ext uri="{FF2B5EF4-FFF2-40B4-BE49-F238E27FC236}">
                <a16:creationId xmlns:a16="http://schemas.microsoft.com/office/drawing/2014/main" id="{4414B695-1E75-E8C7-AADB-26542EF6B0C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0800000" flipH="1">
            <a:off x="4562621" y="2509386"/>
            <a:ext cx="914400" cy="914400"/>
          </a:xfrm>
          <a:prstGeom prst="rect">
            <a:avLst/>
          </a:prstGeom>
        </p:spPr>
      </p:pic>
      <p:pic>
        <p:nvPicPr>
          <p:cNvPr id="28" name="圖形 27" descr="箭號 (順時針曲線)">
            <a:extLst>
              <a:ext uri="{FF2B5EF4-FFF2-40B4-BE49-F238E27FC236}">
                <a16:creationId xmlns:a16="http://schemas.microsoft.com/office/drawing/2014/main" id="{E884FF5F-02C4-3419-CC7C-4C4903541B4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509464" y="3551440"/>
            <a:ext cx="914400" cy="914400"/>
          </a:xfrm>
          <a:prstGeom prst="rect">
            <a:avLst/>
          </a:prstGeom>
        </p:spPr>
      </p:pic>
      <p:pic>
        <p:nvPicPr>
          <p:cNvPr id="29" name="圖形 28" descr="箭號 (順時針曲線)">
            <a:extLst>
              <a:ext uri="{FF2B5EF4-FFF2-40B4-BE49-F238E27FC236}">
                <a16:creationId xmlns:a16="http://schemas.microsoft.com/office/drawing/2014/main" id="{8998A5E6-3AAF-51F3-AD51-38178EEE6CA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0800000" flipH="1">
            <a:off x="4487044" y="2509386"/>
            <a:ext cx="914400" cy="914400"/>
          </a:xfrm>
          <a:prstGeom prst="rect">
            <a:avLst/>
          </a:prstGeom>
        </p:spPr>
      </p:pic>
      <p:pic>
        <p:nvPicPr>
          <p:cNvPr id="30" name="圖形 29" descr="箭號 (順時針曲線)">
            <a:extLst>
              <a:ext uri="{FF2B5EF4-FFF2-40B4-BE49-F238E27FC236}">
                <a16:creationId xmlns:a16="http://schemas.microsoft.com/office/drawing/2014/main" id="{F230C30C-111B-9DA0-47F6-B4FB16704DF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433887" y="3551440"/>
            <a:ext cx="914400" cy="914400"/>
          </a:xfrm>
          <a:prstGeom prst="rect">
            <a:avLst/>
          </a:prstGeom>
        </p:spPr>
      </p:pic>
      <p:pic>
        <p:nvPicPr>
          <p:cNvPr id="31" name="圖形 30" descr="箭號 (順時針曲線)">
            <a:extLst>
              <a:ext uri="{FF2B5EF4-FFF2-40B4-BE49-F238E27FC236}">
                <a16:creationId xmlns:a16="http://schemas.microsoft.com/office/drawing/2014/main" id="{F3FC002F-F54D-4534-8017-9E15F041EEF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0800000" flipH="1">
            <a:off x="4411467" y="2509386"/>
            <a:ext cx="914400" cy="914400"/>
          </a:xfrm>
          <a:prstGeom prst="rect">
            <a:avLst/>
          </a:prstGeom>
        </p:spPr>
      </p:pic>
      <p:pic>
        <p:nvPicPr>
          <p:cNvPr id="32" name="圖形 31" descr="箭號 (順時針曲線)">
            <a:extLst>
              <a:ext uri="{FF2B5EF4-FFF2-40B4-BE49-F238E27FC236}">
                <a16:creationId xmlns:a16="http://schemas.microsoft.com/office/drawing/2014/main" id="{0B6F0BB5-02F2-B325-004F-BFB4DC58C9E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358310" y="3551440"/>
            <a:ext cx="914400" cy="914400"/>
          </a:xfrm>
          <a:prstGeom prst="rect">
            <a:avLst/>
          </a:prstGeom>
        </p:spPr>
      </p:pic>
      <p:pic>
        <p:nvPicPr>
          <p:cNvPr id="33" name="圖形 32" descr="箭號 (順時針曲線)">
            <a:extLst>
              <a:ext uri="{FF2B5EF4-FFF2-40B4-BE49-F238E27FC236}">
                <a16:creationId xmlns:a16="http://schemas.microsoft.com/office/drawing/2014/main" id="{785553A4-F8FA-EA8F-9023-BCDB1F7A68B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0800000" flipH="1">
            <a:off x="4335890" y="2509386"/>
            <a:ext cx="914400" cy="914400"/>
          </a:xfrm>
          <a:prstGeom prst="rect">
            <a:avLst/>
          </a:prstGeom>
        </p:spPr>
      </p:pic>
      <p:pic>
        <p:nvPicPr>
          <p:cNvPr id="34" name="圖形 33" descr="箭號 (順時針曲線)">
            <a:extLst>
              <a:ext uri="{FF2B5EF4-FFF2-40B4-BE49-F238E27FC236}">
                <a16:creationId xmlns:a16="http://schemas.microsoft.com/office/drawing/2014/main" id="{96E64497-3E34-D82D-FB40-21FA6D8F734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282733" y="3551440"/>
            <a:ext cx="914400" cy="914400"/>
          </a:xfrm>
          <a:prstGeom prst="rect">
            <a:avLst/>
          </a:prstGeom>
        </p:spPr>
      </p:pic>
      <p:pic>
        <p:nvPicPr>
          <p:cNvPr id="35" name="圖形 34" descr="箭號 (順時針曲線)">
            <a:extLst>
              <a:ext uri="{FF2B5EF4-FFF2-40B4-BE49-F238E27FC236}">
                <a16:creationId xmlns:a16="http://schemas.microsoft.com/office/drawing/2014/main" id="{B18E07F6-F5E8-C74E-D655-48AB7EBF112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0800000" flipH="1">
            <a:off x="4260313" y="2509386"/>
            <a:ext cx="914400" cy="914400"/>
          </a:xfrm>
          <a:prstGeom prst="rect">
            <a:avLst/>
          </a:prstGeom>
        </p:spPr>
      </p:pic>
      <p:pic>
        <p:nvPicPr>
          <p:cNvPr id="36" name="圖形 35" descr="箭號 (順時針曲線)">
            <a:extLst>
              <a:ext uri="{FF2B5EF4-FFF2-40B4-BE49-F238E27FC236}">
                <a16:creationId xmlns:a16="http://schemas.microsoft.com/office/drawing/2014/main" id="{6E77C84A-078E-E797-6DBC-38D5B705037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207156" y="3551440"/>
            <a:ext cx="914400" cy="914400"/>
          </a:xfrm>
          <a:prstGeom prst="rect">
            <a:avLst/>
          </a:prstGeom>
        </p:spPr>
      </p:pic>
      <p:pic>
        <p:nvPicPr>
          <p:cNvPr id="37" name="圖形 36" descr="箭號 (順時針曲線)">
            <a:extLst>
              <a:ext uri="{FF2B5EF4-FFF2-40B4-BE49-F238E27FC236}">
                <a16:creationId xmlns:a16="http://schemas.microsoft.com/office/drawing/2014/main" id="{BEFFCDEC-4FCA-DDCF-F0C4-0DB98394CE3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0800000" flipH="1">
            <a:off x="4184736" y="2509386"/>
            <a:ext cx="914400" cy="914400"/>
          </a:xfrm>
          <a:prstGeom prst="rect">
            <a:avLst/>
          </a:prstGeom>
        </p:spPr>
      </p:pic>
      <p:sp>
        <p:nvSpPr>
          <p:cNvPr id="38" name="矩形: 圓角 37">
            <a:extLst>
              <a:ext uri="{FF2B5EF4-FFF2-40B4-BE49-F238E27FC236}">
                <a16:creationId xmlns:a16="http://schemas.microsoft.com/office/drawing/2014/main" id="{292B0F65-9F63-BBEF-937A-430773CAD98C}"/>
              </a:ext>
            </a:extLst>
          </p:cNvPr>
          <p:cNvSpPr/>
          <p:nvPr/>
        </p:nvSpPr>
        <p:spPr>
          <a:xfrm>
            <a:off x="8635081" y="1807545"/>
            <a:ext cx="2650402" cy="620785"/>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長期的緊繃</a:t>
            </a:r>
          </a:p>
        </p:txBody>
      </p:sp>
      <p:sp>
        <p:nvSpPr>
          <p:cNvPr id="39" name="矩形: 圓角 38">
            <a:extLst>
              <a:ext uri="{FF2B5EF4-FFF2-40B4-BE49-F238E27FC236}">
                <a16:creationId xmlns:a16="http://schemas.microsoft.com/office/drawing/2014/main" id="{57A8E6C4-22A7-0CA3-3AB1-2DD469AA48AE}"/>
              </a:ext>
            </a:extLst>
          </p:cNvPr>
          <p:cNvSpPr/>
          <p:nvPr/>
        </p:nvSpPr>
        <p:spPr>
          <a:xfrm>
            <a:off x="8635081" y="2604099"/>
            <a:ext cx="2650402" cy="620785"/>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長期的扁縮</a:t>
            </a:r>
          </a:p>
        </p:txBody>
      </p:sp>
      <p:sp>
        <p:nvSpPr>
          <p:cNvPr id="40" name="矩形: 圓角 39">
            <a:extLst>
              <a:ext uri="{FF2B5EF4-FFF2-40B4-BE49-F238E27FC236}">
                <a16:creationId xmlns:a16="http://schemas.microsoft.com/office/drawing/2014/main" id="{AB84F836-D3E2-002D-27EB-AD54C102EBA6}"/>
              </a:ext>
            </a:extLst>
          </p:cNvPr>
          <p:cNvSpPr/>
          <p:nvPr/>
        </p:nvSpPr>
        <p:spPr>
          <a:xfrm>
            <a:off x="8344730" y="3400653"/>
            <a:ext cx="3231104" cy="620785"/>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持續無法成像</a:t>
            </a:r>
          </a:p>
        </p:txBody>
      </p:sp>
      <p:sp>
        <p:nvSpPr>
          <p:cNvPr id="51" name="矩形: 圓角 50">
            <a:extLst>
              <a:ext uri="{FF2B5EF4-FFF2-40B4-BE49-F238E27FC236}">
                <a16:creationId xmlns:a16="http://schemas.microsoft.com/office/drawing/2014/main" id="{2BF48090-2D80-1D8D-2517-291C6F1033BA}"/>
              </a:ext>
            </a:extLst>
          </p:cNvPr>
          <p:cNvSpPr/>
          <p:nvPr/>
        </p:nvSpPr>
        <p:spPr>
          <a:xfrm>
            <a:off x="8344730" y="4197207"/>
            <a:ext cx="3231104" cy="1106953"/>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dirty="0">
                <a:effectLst>
                  <a:outerShdw blurRad="88900" dist="63500" dir="2700000" algn="tl" rotWithShape="0">
                    <a:prstClr val="black">
                      <a:alpha val="50000"/>
                    </a:prstClr>
                  </a:outerShdw>
                </a:effectLst>
                <a:latin typeface="Gen Jyuu Gothic Heavy" panose="020B0702020203020207" pitchFamily="34" charset="-120"/>
                <a:ea typeface="Gen Jyuu Gothic Heavy" panose="020B0702020203020207" pitchFamily="34" charset="-120"/>
                <a:cs typeface="Gen Jyuu Gothic Heavy" panose="020B0702020203020207" pitchFamily="34" charset="-120"/>
              </a:rPr>
              <a:t>眼球遷就過度之成相需求</a:t>
            </a:r>
          </a:p>
        </p:txBody>
      </p:sp>
      <p:grpSp>
        <p:nvGrpSpPr>
          <p:cNvPr id="56" name="群組 55">
            <a:extLst>
              <a:ext uri="{FF2B5EF4-FFF2-40B4-BE49-F238E27FC236}">
                <a16:creationId xmlns:a16="http://schemas.microsoft.com/office/drawing/2014/main" id="{FA1875E0-3AAF-4A64-B694-4D222515B1FC}"/>
              </a:ext>
            </a:extLst>
          </p:cNvPr>
          <p:cNvGrpSpPr/>
          <p:nvPr/>
        </p:nvGrpSpPr>
        <p:grpSpPr>
          <a:xfrm>
            <a:off x="2145811" y="2870200"/>
            <a:ext cx="2439230" cy="1117600"/>
            <a:chOff x="2133936" y="2870200"/>
            <a:chExt cx="2439230" cy="1117600"/>
          </a:xfrm>
        </p:grpSpPr>
        <p:cxnSp>
          <p:nvCxnSpPr>
            <p:cNvPr id="46" name="直線接點 45">
              <a:extLst>
                <a:ext uri="{FF2B5EF4-FFF2-40B4-BE49-F238E27FC236}">
                  <a16:creationId xmlns:a16="http://schemas.microsoft.com/office/drawing/2014/main" id="{EC5529CB-DB1B-E7E9-2DEC-A22CA6FC846C}"/>
                </a:ext>
              </a:extLst>
            </p:cNvPr>
            <p:cNvCxnSpPr/>
            <p:nvPr/>
          </p:nvCxnSpPr>
          <p:spPr>
            <a:xfrm>
              <a:off x="2705100" y="2928798"/>
              <a:ext cx="186806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5B55884D-CD09-C1AE-CCD2-310543C42DEA}"/>
                </a:ext>
              </a:extLst>
            </p:cNvPr>
            <p:cNvCxnSpPr/>
            <p:nvPr/>
          </p:nvCxnSpPr>
          <p:spPr>
            <a:xfrm>
              <a:off x="2705100" y="3921955"/>
              <a:ext cx="186806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4" name="圖形 43" descr="智慧型手機">
              <a:extLst>
                <a:ext uri="{FF2B5EF4-FFF2-40B4-BE49-F238E27FC236}">
                  <a16:creationId xmlns:a16="http://schemas.microsoft.com/office/drawing/2014/main" id="{07AD8D36-24AD-8C6D-089A-D41DE43FD04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133936" y="2870200"/>
              <a:ext cx="1117600" cy="1117600"/>
            </a:xfrm>
            <a:prstGeom prst="rect">
              <a:avLst/>
            </a:prstGeom>
          </p:spPr>
        </p:pic>
      </p:grpSp>
      <p:sp>
        <p:nvSpPr>
          <p:cNvPr id="52" name="箭號: 向右 51">
            <a:extLst>
              <a:ext uri="{FF2B5EF4-FFF2-40B4-BE49-F238E27FC236}">
                <a16:creationId xmlns:a16="http://schemas.microsoft.com/office/drawing/2014/main" id="{CB5F4E14-98CA-6A08-6F2A-E6F8075BD3CA}"/>
              </a:ext>
            </a:extLst>
          </p:cNvPr>
          <p:cNvSpPr/>
          <p:nvPr/>
        </p:nvSpPr>
        <p:spPr>
          <a:xfrm rot="19594477" flipH="1">
            <a:off x="5801363" y="2785706"/>
            <a:ext cx="564899" cy="475988"/>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箭號: 向右 53">
            <a:extLst>
              <a:ext uri="{FF2B5EF4-FFF2-40B4-BE49-F238E27FC236}">
                <a16:creationId xmlns:a16="http://schemas.microsoft.com/office/drawing/2014/main" id="{A1D086F2-71B3-70F4-D230-D4ED674D7D65}"/>
              </a:ext>
            </a:extLst>
          </p:cNvPr>
          <p:cNvSpPr>
            <a:spLocks/>
          </p:cNvSpPr>
          <p:nvPr/>
        </p:nvSpPr>
        <p:spPr>
          <a:xfrm>
            <a:off x="4664356" y="5066165"/>
            <a:ext cx="3745480" cy="673405"/>
          </a:xfrm>
          <a:prstGeom prst="rightArrow">
            <a:avLst/>
          </a:prstGeom>
          <a:solidFill>
            <a:srgbClr val="4A311C"/>
          </a:solidFill>
          <a:ln w="28575">
            <a:solidFill>
              <a:srgbClr val="F7DC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F7DCAD"/>
                </a:solidFill>
                <a:latin typeface="Gen Jyuu Gothic P Heavy" panose="020B0702020203020207" pitchFamily="34" charset="-120"/>
                <a:ea typeface="Gen Jyuu Gothic P Heavy" panose="020B0702020203020207" pitchFamily="34" charset="-120"/>
                <a:cs typeface="Gen Jyuu Gothic P Heavy" panose="020B0702020203020207" pitchFamily="34" charset="-120"/>
              </a:rPr>
              <a:t>眼軸因此而拉長</a:t>
            </a:r>
          </a:p>
        </p:txBody>
      </p:sp>
      <p:sp>
        <p:nvSpPr>
          <p:cNvPr id="57" name="文字方塊 56">
            <a:extLst>
              <a:ext uri="{FF2B5EF4-FFF2-40B4-BE49-F238E27FC236}">
                <a16:creationId xmlns:a16="http://schemas.microsoft.com/office/drawing/2014/main" id="{9A110295-4551-6732-0792-8ED3C6D0D43A}"/>
              </a:ext>
            </a:extLst>
          </p:cNvPr>
          <p:cNvSpPr txBox="1"/>
          <p:nvPr/>
        </p:nvSpPr>
        <p:spPr>
          <a:xfrm>
            <a:off x="2684795" y="6521642"/>
            <a:ext cx="6846161" cy="584775"/>
          </a:xfrm>
          <a:prstGeom prst="rect">
            <a:avLst/>
          </a:prstGeom>
          <a:noFill/>
        </p:spPr>
        <p:txBody>
          <a:bodyPr wrap="square" rtlCol="0">
            <a:spAutoFit/>
          </a:bodyPr>
          <a:lstStyle/>
          <a:p>
            <a:r>
              <a:rPr lang="zh-TW" altLang="en-US" sz="16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此圖片由</a:t>
            </a:r>
            <a:r>
              <a:rPr lang="en-US" altLang="zh-TW" sz="16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AI</a:t>
            </a:r>
            <a:r>
              <a:rPr lang="zh-TW" altLang="en-US" sz="16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參考眼睛構造製成，僅供教學示意，非作為診斷、治療之依據</a:t>
            </a:r>
          </a:p>
          <a:p>
            <a:endParaRPr lang="zh-TW" altLang="en-US" sz="1600"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grpSp>
        <p:nvGrpSpPr>
          <p:cNvPr id="62" name="群組 61">
            <a:extLst>
              <a:ext uri="{FF2B5EF4-FFF2-40B4-BE49-F238E27FC236}">
                <a16:creationId xmlns:a16="http://schemas.microsoft.com/office/drawing/2014/main" id="{6EC7040F-A14A-21CF-FB0D-338EC5C04967}"/>
              </a:ext>
            </a:extLst>
          </p:cNvPr>
          <p:cNvGrpSpPr/>
          <p:nvPr/>
        </p:nvGrpSpPr>
        <p:grpSpPr>
          <a:xfrm>
            <a:off x="3731421" y="5674377"/>
            <a:ext cx="7254683" cy="665518"/>
            <a:chOff x="3719546" y="5674377"/>
            <a:chExt cx="7254683" cy="665518"/>
          </a:xfrm>
        </p:grpSpPr>
        <p:sp>
          <p:nvSpPr>
            <p:cNvPr id="58" name="文字方塊 57">
              <a:extLst>
                <a:ext uri="{FF2B5EF4-FFF2-40B4-BE49-F238E27FC236}">
                  <a16:creationId xmlns:a16="http://schemas.microsoft.com/office/drawing/2014/main" id="{F9DE025F-F141-A7FF-27F6-CBA1B5D11AC9}"/>
                </a:ext>
              </a:extLst>
            </p:cNvPr>
            <p:cNvSpPr txBox="1"/>
            <p:nvPr/>
          </p:nvSpPr>
          <p:spPr>
            <a:xfrm>
              <a:off x="4270858" y="5755120"/>
              <a:ext cx="6703371" cy="584775"/>
            </a:xfrm>
            <a:prstGeom prst="rect">
              <a:avLst/>
            </a:prstGeom>
            <a:noFill/>
          </p:spPr>
          <p:txBody>
            <a:bodyPr wrap="square" rtlCol="0">
              <a:spAutoFit/>
            </a:bodyPr>
            <a:lstStyle/>
            <a:p>
              <a:r>
                <a:rPr lang="zh-TW" altLang="en-US" sz="3200" cap="all" spc="100" dirty="0">
                  <a:solidFill>
                    <a:srgbClr val="0F3443"/>
                  </a:solidFill>
                  <a:latin typeface="Gen Jyuu Gothic Bold" panose="020B0602020203020207" pitchFamily="34" charset="-120"/>
                  <a:ea typeface="Gen Jyuu Gothic Bold" panose="020B0602020203020207" pitchFamily="34" charset="-120"/>
                  <a:cs typeface="Gen Jyuu Gothic Bold" panose="020B0602020203020207" pitchFamily="34" charset="-120"/>
                </a:rPr>
                <a:t>而高度近視將</a:t>
              </a:r>
              <a:r>
                <a:rPr lang="zh-TW" altLang="en-US" sz="3200" cap="all" spc="100" dirty="0">
                  <a:solidFill>
                    <a:srgbClr val="FF0000"/>
                  </a:solidFill>
                  <a:latin typeface="Gen Jyuu Gothic Bold" panose="020B0602020203020207" pitchFamily="34" charset="-120"/>
                  <a:ea typeface="Gen Jyuu Gothic Bold" panose="020B0602020203020207" pitchFamily="34" charset="-120"/>
                  <a:cs typeface="Gen Jyuu Gothic Bold" panose="020B0602020203020207" pitchFamily="34" charset="-120"/>
                </a:rPr>
                <a:t>更趨明顯</a:t>
              </a:r>
            </a:p>
          </p:txBody>
        </p:sp>
        <p:pic>
          <p:nvPicPr>
            <p:cNvPr id="59" name="圖形 58" descr="警告">
              <a:extLst>
                <a:ext uri="{FF2B5EF4-FFF2-40B4-BE49-F238E27FC236}">
                  <a16:creationId xmlns:a16="http://schemas.microsoft.com/office/drawing/2014/main" id="{B84EFEEB-DF88-8AE0-D782-DC9895E98D8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rot="10800000" flipV="1">
              <a:off x="3719546" y="5674377"/>
              <a:ext cx="629244" cy="629244"/>
            </a:xfrm>
            <a:prstGeom prst="rect">
              <a:avLst/>
            </a:prstGeom>
          </p:spPr>
        </p:pic>
      </p:grpSp>
      <p:sp>
        <p:nvSpPr>
          <p:cNvPr id="63" name="標題 1">
            <a:extLst>
              <a:ext uri="{FF2B5EF4-FFF2-40B4-BE49-F238E27FC236}">
                <a16:creationId xmlns:a16="http://schemas.microsoft.com/office/drawing/2014/main" id="{75CA6711-33B5-72E9-E370-78ADABEA1E5C}"/>
              </a:ext>
            </a:extLst>
          </p:cNvPr>
          <p:cNvSpPr>
            <a:spLocks noGrp="1"/>
          </p:cNvSpPr>
          <p:nvPr>
            <p:ph type="title"/>
          </p:nvPr>
        </p:nvSpPr>
        <p:spPr>
          <a:xfrm>
            <a:off x="856943" y="585216"/>
            <a:ext cx="9720072" cy="1499616"/>
          </a:xfrm>
        </p:spPr>
        <p:txBody>
          <a:bodyPr/>
          <a:lstStyle/>
          <a:p>
            <a:r>
              <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所以近視</a:t>
            </a:r>
            <a:r>
              <a:rPr lang="en-US" altLang="zh-TW"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rPr>
              <a:t>?</a:t>
            </a:r>
            <a:endParaRPr lang="zh-TW" altLang="en-US" dirty="0">
              <a:solidFill>
                <a:srgbClr val="0F3443"/>
              </a:solidFill>
              <a:latin typeface="Berlin Sans FB Demi" panose="020E0802020502020306" pitchFamily="34" charset="0"/>
              <a:ea typeface="Gen Jyuu Gothic Bold" panose="020B0602020203020207" pitchFamily="34" charset="-120"/>
              <a:cs typeface="Gen Jyuu Gothic Bold" panose="020B0602020203020207" pitchFamily="34" charset="-120"/>
            </a:endParaRPr>
          </a:p>
        </p:txBody>
      </p:sp>
      <p:pic>
        <p:nvPicPr>
          <p:cNvPr id="64" name="圖形 63" descr="眼鏡">
            <a:extLst>
              <a:ext uri="{FF2B5EF4-FFF2-40B4-BE49-F238E27FC236}">
                <a16:creationId xmlns:a16="http://schemas.microsoft.com/office/drawing/2014/main" id="{E2F2375C-0A48-A713-C768-67FD76BE892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923230" y="863497"/>
            <a:ext cx="914400" cy="914400"/>
          </a:xfrm>
          <a:prstGeom prst="rect">
            <a:avLst/>
          </a:prstGeom>
        </p:spPr>
      </p:pic>
    </p:spTree>
    <p:custDataLst>
      <p:tags r:id="rId1"/>
    </p:custDataLst>
    <p:extLst>
      <p:ext uri="{BB962C8B-B14F-4D97-AF65-F5344CB8AC3E}">
        <p14:creationId xmlns:p14="http://schemas.microsoft.com/office/powerpoint/2010/main" val="399791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2" presetClass="entr" presetSubtype="0"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childTnLst>
                          </p:cTn>
                        </p:par>
                        <p:par>
                          <p:cTn id="62" fill="hold">
                            <p:stCondLst>
                              <p:cond delay="3000"/>
                            </p:stCondLst>
                            <p:childTnLst>
                              <p:par>
                                <p:cTn id="63" presetID="42" presetClass="entr" presetSubtype="0" fill="hold"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1000"/>
                                        <p:tgtEl>
                                          <p:spTgt spid="34"/>
                                        </p:tgtEl>
                                      </p:cBhvr>
                                    </p:animEffect>
                                    <p:anim calcmode="lin" valueType="num">
                                      <p:cBhvr>
                                        <p:cTn id="66" dur="1000" fill="hold"/>
                                        <p:tgtEl>
                                          <p:spTgt spid="34"/>
                                        </p:tgtEl>
                                        <p:attrNameLst>
                                          <p:attrName>ppt_x</p:attrName>
                                        </p:attrNameLst>
                                      </p:cBhvr>
                                      <p:tavLst>
                                        <p:tav tm="0">
                                          <p:val>
                                            <p:strVal val="#ppt_x"/>
                                          </p:val>
                                        </p:tav>
                                        <p:tav tm="100000">
                                          <p:val>
                                            <p:strVal val="#ppt_x"/>
                                          </p:val>
                                        </p:tav>
                                      </p:tavLst>
                                    </p:anim>
                                    <p:anim calcmode="lin" valueType="num">
                                      <p:cBhvr>
                                        <p:cTn id="67" dur="1000" fill="hold"/>
                                        <p:tgtEl>
                                          <p:spTgt spid="34"/>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1000"/>
                                        <p:tgtEl>
                                          <p:spTgt spid="35"/>
                                        </p:tgtEl>
                                      </p:cBhvr>
                                    </p:animEffect>
                                    <p:anim calcmode="lin" valueType="num">
                                      <p:cBhvr>
                                        <p:cTn id="71" dur="1000" fill="hold"/>
                                        <p:tgtEl>
                                          <p:spTgt spid="35"/>
                                        </p:tgtEl>
                                        <p:attrNameLst>
                                          <p:attrName>ppt_x</p:attrName>
                                        </p:attrNameLst>
                                      </p:cBhvr>
                                      <p:tavLst>
                                        <p:tav tm="0">
                                          <p:val>
                                            <p:strVal val="#ppt_x"/>
                                          </p:val>
                                        </p:tav>
                                        <p:tav tm="100000">
                                          <p:val>
                                            <p:strVal val="#ppt_x"/>
                                          </p:val>
                                        </p:tav>
                                      </p:tavLst>
                                    </p:anim>
                                    <p:anim calcmode="lin" valueType="num">
                                      <p:cBhvr>
                                        <p:cTn id="72" dur="1000" fill="hold"/>
                                        <p:tgtEl>
                                          <p:spTgt spid="35"/>
                                        </p:tgtEl>
                                        <p:attrNameLst>
                                          <p:attrName>ppt_y</p:attrName>
                                        </p:attrNameLst>
                                      </p:cBhvr>
                                      <p:tavLst>
                                        <p:tav tm="0">
                                          <p:val>
                                            <p:strVal val="#ppt_y-.1"/>
                                          </p:val>
                                        </p:tav>
                                        <p:tav tm="100000">
                                          <p:val>
                                            <p:strVal val="#ppt_y"/>
                                          </p:val>
                                        </p:tav>
                                      </p:tavLst>
                                    </p:anim>
                                  </p:childTnLst>
                                </p:cTn>
                              </p:par>
                            </p:childTnLst>
                          </p:cTn>
                        </p:par>
                        <p:par>
                          <p:cTn id="73" fill="hold">
                            <p:stCondLst>
                              <p:cond delay="4000"/>
                            </p:stCondLst>
                            <p:childTnLst>
                              <p:par>
                                <p:cTn id="74" presetID="42"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1000"/>
                                        <p:tgtEl>
                                          <p:spTgt spid="36"/>
                                        </p:tgtEl>
                                      </p:cBhvr>
                                    </p:animEffect>
                                    <p:anim calcmode="lin" valueType="num">
                                      <p:cBhvr>
                                        <p:cTn id="77" dur="1000" fill="hold"/>
                                        <p:tgtEl>
                                          <p:spTgt spid="36"/>
                                        </p:tgtEl>
                                        <p:attrNameLst>
                                          <p:attrName>ppt_x</p:attrName>
                                        </p:attrNameLst>
                                      </p:cBhvr>
                                      <p:tavLst>
                                        <p:tav tm="0">
                                          <p:val>
                                            <p:strVal val="#ppt_x"/>
                                          </p:val>
                                        </p:tav>
                                        <p:tav tm="100000">
                                          <p:val>
                                            <p:strVal val="#ppt_x"/>
                                          </p:val>
                                        </p:tav>
                                      </p:tavLst>
                                    </p:anim>
                                    <p:anim calcmode="lin" valueType="num">
                                      <p:cBhvr>
                                        <p:cTn id="78" dur="1000" fill="hold"/>
                                        <p:tgtEl>
                                          <p:spTgt spid="36"/>
                                        </p:tgtEl>
                                        <p:attrNameLst>
                                          <p:attrName>ppt_y</p:attrName>
                                        </p:attrNameLst>
                                      </p:cBhvr>
                                      <p:tavLst>
                                        <p:tav tm="0">
                                          <p:val>
                                            <p:strVal val="#ppt_y+.1"/>
                                          </p:val>
                                        </p:tav>
                                        <p:tav tm="100000">
                                          <p:val>
                                            <p:strVal val="#ppt_y"/>
                                          </p:val>
                                        </p:tav>
                                      </p:tavLst>
                                    </p:anim>
                                  </p:childTnLst>
                                </p:cTn>
                              </p:par>
                              <p:par>
                                <p:cTn id="79" presetID="47" presetClass="entr" presetSubtype="0"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1000"/>
                                        <p:tgtEl>
                                          <p:spTgt spid="37"/>
                                        </p:tgtEl>
                                      </p:cBhvr>
                                    </p:animEffect>
                                    <p:anim calcmode="lin" valueType="num">
                                      <p:cBhvr>
                                        <p:cTn id="82" dur="1000" fill="hold"/>
                                        <p:tgtEl>
                                          <p:spTgt spid="37"/>
                                        </p:tgtEl>
                                        <p:attrNameLst>
                                          <p:attrName>ppt_x</p:attrName>
                                        </p:attrNameLst>
                                      </p:cBhvr>
                                      <p:tavLst>
                                        <p:tav tm="0">
                                          <p:val>
                                            <p:strVal val="#ppt_x"/>
                                          </p:val>
                                        </p:tav>
                                        <p:tav tm="100000">
                                          <p:val>
                                            <p:strVal val="#ppt_x"/>
                                          </p:val>
                                        </p:tav>
                                      </p:tavLst>
                                    </p:anim>
                                    <p:anim calcmode="lin" valueType="num">
                                      <p:cBhvr>
                                        <p:cTn id="8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1000"/>
                                        <p:tgtEl>
                                          <p:spTgt spid="38"/>
                                        </p:tgtEl>
                                      </p:cBhvr>
                                    </p:animEffect>
                                    <p:anim calcmode="lin" valueType="num">
                                      <p:cBhvr>
                                        <p:cTn id="89" dur="1000" fill="hold"/>
                                        <p:tgtEl>
                                          <p:spTgt spid="38"/>
                                        </p:tgtEl>
                                        <p:attrNameLst>
                                          <p:attrName>ppt_x</p:attrName>
                                        </p:attrNameLst>
                                      </p:cBhvr>
                                      <p:tavLst>
                                        <p:tav tm="0">
                                          <p:val>
                                            <p:strVal val="#ppt_x"/>
                                          </p:val>
                                        </p:tav>
                                        <p:tav tm="100000">
                                          <p:val>
                                            <p:strVal val="#ppt_x"/>
                                          </p:val>
                                        </p:tav>
                                      </p:tavLst>
                                    </p:anim>
                                    <p:anim calcmode="lin" valueType="num">
                                      <p:cBhvr>
                                        <p:cTn id="9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2"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anim calcmode="lin" valueType="num">
                                      <p:cBhvr additive="base">
                                        <p:cTn id="95" dur="1000" fill="hold"/>
                                        <p:tgtEl>
                                          <p:spTgt spid="52"/>
                                        </p:tgtEl>
                                        <p:attrNameLst>
                                          <p:attrName>ppt_x</p:attrName>
                                        </p:attrNameLst>
                                      </p:cBhvr>
                                      <p:tavLst>
                                        <p:tav tm="0">
                                          <p:val>
                                            <p:strVal val="1+#ppt_w/2"/>
                                          </p:val>
                                        </p:tav>
                                        <p:tav tm="100000">
                                          <p:val>
                                            <p:strVal val="#ppt_x"/>
                                          </p:val>
                                        </p:tav>
                                      </p:tavLst>
                                    </p:anim>
                                    <p:anim calcmode="lin" valueType="num">
                                      <p:cBhvr additive="base">
                                        <p:cTn id="96" dur="10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1000"/>
                                        <p:tgtEl>
                                          <p:spTgt spid="39"/>
                                        </p:tgtEl>
                                      </p:cBhvr>
                                    </p:animEffect>
                                    <p:anim calcmode="lin" valueType="num">
                                      <p:cBhvr>
                                        <p:cTn id="102" dur="1000" fill="hold"/>
                                        <p:tgtEl>
                                          <p:spTgt spid="39"/>
                                        </p:tgtEl>
                                        <p:attrNameLst>
                                          <p:attrName>ppt_x</p:attrName>
                                        </p:attrNameLst>
                                      </p:cBhvr>
                                      <p:tavLst>
                                        <p:tav tm="0">
                                          <p:val>
                                            <p:strVal val="#ppt_x"/>
                                          </p:val>
                                        </p:tav>
                                        <p:tav tm="100000">
                                          <p:val>
                                            <p:strVal val="#ppt_x"/>
                                          </p:val>
                                        </p:tav>
                                      </p:tavLst>
                                    </p:anim>
                                    <p:anim calcmode="lin" valueType="num">
                                      <p:cBhvr>
                                        <p:cTn id="10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fade">
                                      <p:cBhvr>
                                        <p:cTn id="108" dur="1000"/>
                                        <p:tgtEl>
                                          <p:spTgt spid="40"/>
                                        </p:tgtEl>
                                      </p:cBhvr>
                                    </p:animEffect>
                                    <p:anim calcmode="lin" valueType="num">
                                      <p:cBhvr>
                                        <p:cTn id="109" dur="1000" fill="hold"/>
                                        <p:tgtEl>
                                          <p:spTgt spid="40"/>
                                        </p:tgtEl>
                                        <p:attrNameLst>
                                          <p:attrName>ppt_x</p:attrName>
                                        </p:attrNameLst>
                                      </p:cBhvr>
                                      <p:tavLst>
                                        <p:tav tm="0">
                                          <p:val>
                                            <p:strVal val="#ppt_x"/>
                                          </p:val>
                                        </p:tav>
                                        <p:tav tm="100000">
                                          <p:val>
                                            <p:strVal val="#ppt_x"/>
                                          </p:val>
                                        </p:tav>
                                      </p:tavLst>
                                    </p:anim>
                                    <p:anim calcmode="lin" valueType="num">
                                      <p:cBhvr>
                                        <p:cTn id="11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51"/>
                                        </p:tgtEl>
                                        <p:attrNameLst>
                                          <p:attrName>style.visibility</p:attrName>
                                        </p:attrNameLst>
                                      </p:cBhvr>
                                      <p:to>
                                        <p:strVal val="visible"/>
                                      </p:to>
                                    </p:set>
                                    <p:animEffect transition="in" filter="fade">
                                      <p:cBhvr>
                                        <p:cTn id="115" dur="1000"/>
                                        <p:tgtEl>
                                          <p:spTgt spid="51"/>
                                        </p:tgtEl>
                                      </p:cBhvr>
                                    </p:animEffect>
                                    <p:anim calcmode="lin" valueType="num">
                                      <p:cBhvr>
                                        <p:cTn id="116" dur="1000" fill="hold"/>
                                        <p:tgtEl>
                                          <p:spTgt spid="51"/>
                                        </p:tgtEl>
                                        <p:attrNameLst>
                                          <p:attrName>ppt_x</p:attrName>
                                        </p:attrNameLst>
                                      </p:cBhvr>
                                      <p:tavLst>
                                        <p:tav tm="0">
                                          <p:val>
                                            <p:strVal val="#ppt_x"/>
                                          </p:val>
                                        </p:tav>
                                        <p:tav tm="100000">
                                          <p:val>
                                            <p:strVal val="#ppt_x"/>
                                          </p:val>
                                        </p:tav>
                                      </p:tavLst>
                                    </p:anim>
                                    <p:anim calcmode="lin" valueType="num">
                                      <p:cBhvr>
                                        <p:cTn id="11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20"/>
                                        </p:tgtEl>
                                        <p:attrNameLst>
                                          <p:attrName>style.visibility</p:attrName>
                                        </p:attrNameLst>
                                      </p:cBhvr>
                                      <p:to>
                                        <p:strVal val="visible"/>
                                      </p:to>
                                    </p:set>
                                    <p:animEffect transition="in" filter="wipe(left)">
                                      <p:cBhvr>
                                        <p:cTn id="122" dur="2000"/>
                                        <p:tgtEl>
                                          <p:spTgt spid="20"/>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54"/>
                                        </p:tgtEl>
                                        <p:attrNameLst>
                                          <p:attrName>style.visibility</p:attrName>
                                        </p:attrNameLst>
                                      </p:cBhvr>
                                      <p:to>
                                        <p:strVal val="visible"/>
                                      </p:to>
                                    </p:set>
                                    <p:animEffect transition="in" filter="wipe(left)">
                                      <p:cBhvr>
                                        <p:cTn id="125" dur="2000"/>
                                        <p:tgtEl>
                                          <p:spTgt spid="54"/>
                                        </p:tgtEl>
                                      </p:cBhvr>
                                    </p:animEffect>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nodeType="clickEffect">
                                  <p:stCondLst>
                                    <p:cond delay="0"/>
                                  </p:stCondLst>
                                  <p:childTnLst>
                                    <p:set>
                                      <p:cBhvr>
                                        <p:cTn id="129" dur="1" fill="hold">
                                          <p:stCondLst>
                                            <p:cond delay="0"/>
                                          </p:stCondLst>
                                        </p:cTn>
                                        <p:tgtEl>
                                          <p:spTgt spid="62"/>
                                        </p:tgtEl>
                                        <p:attrNameLst>
                                          <p:attrName>style.visibility</p:attrName>
                                        </p:attrNameLst>
                                      </p:cBhvr>
                                      <p:to>
                                        <p:strVal val="visible"/>
                                      </p:to>
                                    </p:set>
                                    <p:animEffect transition="in" filter="fade">
                                      <p:cBhvr>
                                        <p:cTn id="130" dur="1000"/>
                                        <p:tgtEl>
                                          <p:spTgt spid="62"/>
                                        </p:tgtEl>
                                      </p:cBhvr>
                                    </p:animEffect>
                                    <p:anim calcmode="lin" valueType="num">
                                      <p:cBhvr>
                                        <p:cTn id="131" dur="1000" fill="hold"/>
                                        <p:tgtEl>
                                          <p:spTgt spid="62"/>
                                        </p:tgtEl>
                                        <p:attrNameLst>
                                          <p:attrName>ppt_x</p:attrName>
                                        </p:attrNameLst>
                                      </p:cBhvr>
                                      <p:tavLst>
                                        <p:tav tm="0">
                                          <p:val>
                                            <p:strVal val="#ppt_x"/>
                                          </p:val>
                                        </p:tav>
                                        <p:tav tm="100000">
                                          <p:val>
                                            <p:strVal val="#ppt_x"/>
                                          </p:val>
                                        </p:tav>
                                      </p:tavLst>
                                    </p:anim>
                                    <p:anim calcmode="lin" valueType="num">
                                      <p:cBhvr>
                                        <p:cTn id="132"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51" grpId="0" animBg="1"/>
      <p:bldP spid="52" grpId="0" animBg="1"/>
      <p:bldP spid="54" grpId="0" animBg="1"/>
      <p:bldP spid="5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7"/>
</p:tagLst>
</file>

<file path=ppt/tags/tag10.xml><?xml version="1.0" encoding="utf-8"?>
<p:tagLst xmlns:a="http://schemas.openxmlformats.org/drawingml/2006/main" xmlns:r="http://schemas.openxmlformats.org/officeDocument/2006/relationships" xmlns:p="http://schemas.openxmlformats.org/presentationml/2006/main">
  <p:tag name="TIMING" val="|0|5|2.7|5.8|2.3|3.3|3.4|6.4|4.6"/>
</p:tagLst>
</file>

<file path=ppt/tags/tag11.xml><?xml version="1.0" encoding="utf-8"?>
<p:tagLst xmlns:a="http://schemas.openxmlformats.org/drawingml/2006/main" xmlns:r="http://schemas.openxmlformats.org/officeDocument/2006/relationships" xmlns:p="http://schemas.openxmlformats.org/presentationml/2006/main">
  <p:tag name="TIMING" val="|2.2|5|98|1.9|61"/>
</p:tagLst>
</file>

<file path=ppt/tags/tag12.xml><?xml version="1.0" encoding="utf-8"?>
<p:tagLst xmlns:a="http://schemas.openxmlformats.org/drawingml/2006/main" xmlns:r="http://schemas.openxmlformats.org/officeDocument/2006/relationships" xmlns:p="http://schemas.openxmlformats.org/presentationml/2006/main">
  <p:tag name="TIMING" val="|46.9|1.7|3.1|22.6"/>
</p:tagLst>
</file>

<file path=ppt/tags/tag13.xml><?xml version="1.0" encoding="utf-8"?>
<p:tagLst xmlns:a="http://schemas.openxmlformats.org/drawingml/2006/main" xmlns:r="http://schemas.openxmlformats.org/officeDocument/2006/relationships" xmlns:p="http://schemas.openxmlformats.org/presentationml/2006/main">
  <p:tag name="TIMING" val="|5.6|52.6"/>
</p:tagLst>
</file>

<file path=ppt/tags/tag14.xml><?xml version="1.0" encoding="utf-8"?>
<p:tagLst xmlns:a="http://schemas.openxmlformats.org/drawingml/2006/main" xmlns:r="http://schemas.openxmlformats.org/officeDocument/2006/relationships" xmlns:p="http://schemas.openxmlformats.org/presentationml/2006/main">
  <p:tag name="TIMING" val="|59.3"/>
</p:tagLst>
</file>

<file path=ppt/tags/tag15.xml><?xml version="1.0" encoding="utf-8"?>
<p:tagLst xmlns:a="http://schemas.openxmlformats.org/drawingml/2006/main" xmlns:r="http://schemas.openxmlformats.org/officeDocument/2006/relationships" xmlns:p="http://schemas.openxmlformats.org/presentationml/2006/main">
  <p:tag name="TIMING" val="|0.6|9.5|22.1|22.8|19.3|8.1|4.3"/>
</p:tagLst>
</file>

<file path=ppt/tags/tag16.xml><?xml version="1.0" encoding="utf-8"?>
<p:tagLst xmlns:a="http://schemas.openxmlformats.org/drawingml/2006/main" xmlns:r="http://schemas.openxmlformats.org/officeDocument/2006/relationships" xmlns:p="http://schemas.openxmlformats.org/presentationml/2006/main">
  <p:tag name="TIMING" val="|1|20|37.8|56.1|1.7|134.4|11.3"/>
</p:tagLst>
</file>

<file path=ppt/tags/tag17.xml><?xml version="1.0" encoding="utf-8"?>
<p:tagLst xmlns:a="http://schemas.openxmlformats.org/drawingml/2006/main" xmlns:r="http://schemas.openxmlformats.org/officeDocument/2006/relationships" xmlns:p="http://schemas.openxmlformats.org/presentationml/2006/main">
  <p:tag name="TIMING" val="|5.2|25.6|4.1|7"/>
</p:tagLst>
</file>

<file path=ppt/tags/tag18.xml><?xml version="1.0" encoding="utf-8"?>
<p:tagLst xmlns:a="http://schemas.openxmlformats.org/drawingml/2006/main" xmlns:r="http://schemas.openxmlformats.org/officeDocument/2006/relationships" xmlns:p="http://schemas.openxmlformats.org/presentationml/2006/main">
  <p:tag name="TIMING" val="|0.6|2.1|24.3|13|12.9"/>
</p:tagLst>
</file>

<file path=ppt/tags/tag19.xml><?xml version="1.0" encoding="utf-8"?>
<p:tagLst xmlns:a="http://schemas.openxmlformats.org/drawingml/2006/main" xmlns:r="http://schemas.openxmlformats.org/officeDocument/2006/relationships" xmlns:p="http://schemas.openxmlformats.org/presentationml/2006/main">
  <p:tag name="TIMING" val="|6.7|2.9|11.6|15.9"/>
</p:tagLst>
</file>

<file path=ppt/tags/tag2.xml><?xml version="1.0" encoding="utf-8"?>
<p:tagLst xmlns:a="http://schemas.openxmlformats.org/drawingml/2006/main" xmlns:r="http://schemas.openxmlformats.org/officeDocument/2006/relationships" xmlns:p="http://schemas.openxmlformats.org/presentationml/2006/main">
  <p:tag name="TIMING" val="|2.4"/>
</p:tagLst>
</file>

<file path=ppt/tags/tag20.xml><?xml version="1.0" encoding="utf-8"?>
<p:tagLst xmlns:a="http://schemas.openxmlformats.org/drawingml/2006/main" xmlns:r="http://schemas.openxmlformats.org/officeDocument/2006/relationships" xmlns:p="http://schemas.openxmlformats.org/presentationml/2006/main">
  <p:tag name="TIMING" val="|4.9|9.2|25|49.6|21.2|60.7"/>
</p:tagLst>
</file>

<file path=ppt/tags/tag21.xml><?xml version="1.0" encoding="utf-8"?>
<p:tagLst xmlns:a="http://schemas.openxmlformats.org/drawingml/2006/main" xmlns:r="http://schemas.openxmlformats.org/officeDocument/2006/relationships" xmlns:p="http://schemas.openxmlformats.org/presentationml/2006/main">
  <p:tag name="TIMING" val="|24.2"/>
</p:tagLst>
</file>

<file path=ppt/tags/tag22.xml><?xml version="1.0" encoding="utf-8"?>
<p:tagLst xmlns:a="http://schemas.openxmlformats.org/drawingml/2006/main" xmlns:r="http://schemas.openxmlformats.org/officeDocument/2006/relationships" xmlns:p="http://schemas.openxmlformats.org/presentationml/2006/main">
  <p:tag name="TIMING" val="|19.3|9.8|1.4|2.8|1.1|151|1.9|81.2|1|49.2|2|1.4"/>
</p:tagLst>
</file>

<file path=ppt/tags/tag23.xml><?xml version="1.0" encoding="utf-8"?>
<p:tagLst xmlns:a="http://schemas.openxmlformats.org/drawingml/2006/main" xmlns:r="http://schemas.openxmlformats.org/officeDocument/2006/relationships" xmlns:p="http://schemas.openxmlformats.org/presentationml/2006/main">
  <p:tag name="TIMING" val="|3.4|27.2|32"/>
</p:tagLst>
</file>

<file path=ppt/tags/tag24.xml><?xml version="1.0" encoding="utf-8"?>
<p:tagLst xmlns:a="http://schemas.openxmlformats.org/drawingml/2006/main" xmlns:r="http://schemas.openxmlformats.org/officeDocument/2006/relationships" xmlns:p="http://schemas.openxmlformats.org/presentationml/2006/main">
  <p:tag name="TIMING" val="|31.1|37.6|24.2"/>
</p:tagLst>
</file>

<file path=ppt/tags/tag25.xml><?xml version="1.0" encoding="utf-8"?>
<p:tagLst xmlns:a="http://schemas.openxmlformats.org/drawingml/2006/main" xmlns:r="http://schemas.openxmlformats.org/officeDocument/2006/relationships" xmlns:p="http://schemas.openxmlformats.org/presentationml/2006/main">
  <p:tag name="TIMING" val="|4.5|4.8|1.4|17.1|33.6|3.2|13.1|2.4|24.2"/>
</p:tagLst>
</file>

<file path=ppt/tags/tag26.xml><?xml version="1.0" encoding="utf-8"?>
<p:tagLst xmlns:a="http://schemas.openxmlformats.org/drawingml/2006/main" xmlns:r="http://schemas.openxmlformats.org/officeDocument/2006/relationships" xmlns:p="http://schemas.openxmlformats.org/presentationml/2006/main">
  <p:tag name="TIMING" val="|3.2|16.6|26"/>
</p:tagLst>
</file>

<file path=ppt/tags/tag27.xml><?xml version="1.0" encoding="utf-8"?>
<p:tagLst xmlns:a="http://schemas.openxmlformats.org/drawingml/2006/main" xmlns:r="http://schemas.openxmlformats.org/officeDocument/2006/relationships" xmlns:p="http://schemas.openxmlformats.org/presentationml/2006/main">
  <p:tag name="TIMING" val="|8.6|1.4"/>
</p:tagLst>
</file>

<file path=ppt/tags/tag28.xml><?xml version="1.0" encoding="utf-8"?>
<p:tagLst xmlns:a="http://schemas.openxmlformats.org/drawingml/2006/main" xmlns:r="http://schemas.openxmlformats.org/officeDocument/2006/relationships" xmlns:p="http://schemas.openxmlformats.org/presentationml/2006/main">
  <p:tag name="TIMING" val="|0.9|3.7|11.4|3.6|99|2.3|44.2|3.1"/>
</p:tagLst>
</file>

<file path=ppt/tags/tag29.xml><?xml version="1.0" encoding="utf-8"?>
<p:tagLst xmlns:a="http://schemas.openxmlformats.org/drawingml/2006/main" xmlns:r="http://schemas.openxmlformats.org/officeDocument/2006/relationships" xmlns:p="http://schemas.openxmlformats.org/presentationml/2006/main">
  <p:tag name="TIMING" val="|2|4|2|1.4|4.9"/>
</p:tagLst>
</file>

<file path=ppt/tags/tag3.xml><?xml version="1.0" encoding="utf-8"?>
<p:tagLst xmlns:a="http://schemas.openxmlformats.org/drawingml/2006/main" xmlns:r="http://schemas.openxmlformats.org/officeDocument/2006/relationships" xmlns:p="http://schemas.openxmlformats.org/presentationml/2006/main">
  <p:tag name="TIMING" val="|2.4|4.4|148.2|43.6|59.9|108.5|1.5|94.5"/>
</p:tagLst>
</file>

<file path=ppt/tags/tag30.xml><?xml version="1.0" encoding="utf-8"?>
<p:tagLst xmlns:a="http://schemas.openxmlformats.org/drawingml/2006/main" xmlns:r="http://schemas.openxmlformats.org/officeDocument/2006/relationships" xmlns:p="http://schemas.openxmlformats.org/presentationml/2006/main">
  <p:tag name="TIMING" val="|22.7|5.2|43.2"/>
</p:tagLst>
</file>

<file path=ppt/tags/tag31.xml><?xml version="1.0" encoding="utf-8"?>
<p:tagLst xmlns:a="http://schemas.openxmlformats.org/drawingml/2006/main" xmlns:r="http://schemas.openxmlformats.org/officeDocument/2006/relationships" xmlns:p="http://schemas.openxmlformats.org/presentationml/2006/main">
  <p:tag name="TIMING" val="|5.8|14.7|9.3|89.9|17.3|3.4"/>
</p:tagLst>
</file>

<file path=ppt/tags/tag32.xml><?xml version="1.0" encoding="utf-8"?>
<p:tagLst xmlns:a="http://schemas.openxmlformats.org/drawingml/2006/main" xmlns:r="http://schemas.openxmlformats.org/officeDocument/2006/relationships" xmlns:p="http://schemas.openxmlformats.org/presentationml/2006/main">
  <p:tag name="TIMING" val="|2.2|35.2|104.8"/>
</p:tagLst>
</file>

<file path=ppt/tags/tag33.xml><?xml version="1.0" encoding="utf-8"?>
<p:tagLst xmlns:a="http://schemas.openxmlformats.org/drawingml/2006/main" xmlns:r="http://schemas.openxmlformats.org/officeDocument/2006/relationships" xmlns:p="http://schemas.openxmlformats.org/presentationml/2006/main">
  <p:tag name="TIMING" val="|2.6|247|101.4"/>
</p:tagLst>
</file>

<file path=ppt/tags/tag34.xml><?xml version="1.0" encoding="utf-8"?>
<p:tagLst xmlns:a="http://schemas.openxmlformats.org/drawingml/2006/main" xmlns:r="http://schemas.openxmlformats.org/officeDocument/2006/relationships" xmlns:p="http://schemas.openxmlformats.org/presentationml/2006/main">
  <p:tag name="TIMING" val="|0.8|45.4|17.2|3.1|3.7|3.4|15.2|9.6|8.2"/>
</p:tagLst>
</file>

<file path=ppt/tags/tag35.xml><?xml version="1.0" encoding="utf-8"?>
<p:tagLst xmlns:a="http://schemas.openxmlformats.org/drawingml/2006/main" xmlns:r="http://schemas.openxmlformats.org/officeDocument/2006/relationships" xmlns:p="http://schemas.openxmlformats.org/presentationml/2006/main">
  <p:tag name="TIMING" val="|4.7|49.8|69.8|4.3"/>
</p:tagLst>
</file>

<file path=ppt/tags/tag36.xml><?xml version="1.0" encoding="utf-8"?>
<p:tagLst xmlns:a="http://schemas.openxmlformats.org/drawingml/2006/main" xmlns:r="http://schemas.openxmlformats.org/officeDocument/2006/relationships" xmlns:p="http://schemas.openxmlformats.org/presentationml/2006/main">
  <p:tag name="TIMING" val="|4.3"/>
</p:tagLst>
</file>

<file path=ppt/tags/tag37.xml><?xml version="1.0" encoding="utf-8"?>
<p:tagLst xmlns:a="http://schemas.openxmlformats.org/drawingml/2006/main" xmlns:r="http://schemas.openxmlformats.org/officeDocument/2006/relationships" xmlns:p="http://schemas.openxmlformats.org/presentationml/2006/main">
  <p:tag name="TIMING" val="|0.7|4.8|2.7|11.8"/>
</p:tagLst>
</file>

<file path=ppt/tags/tag38.xml><?xml version="1.0" encoding="utf-8"?>
<p:tagLst xmlns:a="http://schemas.openxmlformats.org/drawingml/2006/main" xmlns:r="http://schemas.openxmlformats.org/officeDocument/2006/relationships" xmlns:p="http://schemas.openxmlformats.org/presentationml/2006/main">
  <p:tag name="TIMING" val="|10.1"/>
</p:tagLst>
</file>

<file path=ppt/tags/tag39.xml><?xml version="1.0" encoding="utf-8"?>
<p:tagLst xmlns:a="http://schemas.openxmlformats.org/drawingml/2006/main" xmlns:r="http://schemas.openxmlformats.org/officeDocument/2006/relationships" xmlns:p="http://schemas.openxmlformats.org/presentationml/2006/main">
  <p:tag name="TIMING" val="|5.4|13.9|6.7|37.9|31.3"/>
</p:tagLst>
</file>

<file path=ppt/tags/tag4.xml><?xml version="1.0" encoding="utf-8"?>
<p:tagLst xmlns:a="http://schemas.openxmlformats.org/drawingml/2006/main" xmlns:r="http://schemas.openxmlformats.org/officeDocument/2006/relationships" xmlns:p="http://schemas.openxmlformats.org/presentationml/2006/main">
  <p:tag name="TIMING" val="|22.8|4.1|2.9|31.3|5.2|5.7|8.8"/>
</p:tagLst>
</file>

<file path=ppt/tags/tag40.xml><?xml version="1.0" encoding="utf-8"?>
<p:tagLst xmlns:a="http://schemas.openxmlformats.org/drawingml/2006/main" xmlns:r="http://schemas.openxmlformats.org/officeDocument/2006/relationships" xmlns:p="http://schemas.openxmlformats.org/presentationml/2006/main">
  <p:tag name="TIMING" val="|5.1|3.4|6.1|12"/>
</p:tagLst>
</file>

<file path=ppt/tags/tag41.xml><?xml version="1.0" encoding="utf-8"?>
<p:tagLst xmlns:a="http://schemas.openxmlformats.org/drawingml/2006/main" xmlns:r="http://schemas.openxmlformats.org/officeDocument/2006/relationships" xmlns:p="http://schemas.openxmlformats.org/presentationml/2006/main">
  <p:tag name="TIMING" val="|9.2|100.6"/>
</p:tagLst>
</file>

<file path=ppt/tags/tag42.xml><?xml version="1.0" encoding="utf-8"?>
<p:tagLst xmlns:a="http://schemas.openxmlformats.org/drawingml/2006/main" xmlns:r="http://schemas.openxmlformats.org/officeDocument/2006/relationships" xmlns:p="http://schemas.openxmlformats.org/presentationml/2006/main">
  <p:tag name="TIMING" val="|8"/>
</p:tagLst>
</file>

<file path=ppt/tags/tag43.xml><?xml version="1.0" encoding="utf-8"?>
<p:tagLst xmlns:a="http://schemas.openxmlformats.org/drawingml/2006/main" xmlns:r="http://schemas.openxmlformats.org/officeDocument/2006/relationships" xmlns:p="http://schemas.openxmlformats.org/presentationml/2006/main">
  <p:tag name="TIMING" val="|0.7|1.4|5.8|39.2|37.2"/>
</p:tagLst>
</file>

<file path=ppt/tags/tag44.xml><?xml version="1.0" encoding="utf-8"?>
<p:tagLst xmlns:a="http://schemas.openxmlformats.org/drawingml/2006/main" xmlns:r="http://schemas.openxmlformats.org/officeDocument/2006/relationships" xmlns:p="http://schemas.openxmlformats.org/presentationml/2006/main">
  <p:tag name="TIMING" val="|32.7|2.1"/>
</p:tagLst>
</file>

<file path=ppt/tags/tag45.xml><?xml version="1.0" encoding="utf-8"?>
<p:tagLst xmlns:a="http://schemas.openxmlformats.org/drawingml/2006/main" xmlns:r="http://schemas.openxmlformats.org/officeDocument/2006/relationships" xmlns:p="http://schemas.openxmlformats.org/presentationml/2006/main">
  <p:tag name="TIMING" val="|10|1|7.8|36.7|3.8|2.6|21.7|6.7|24.9"/>
</p:tagLst>
</file>

<file path=ppt/tags/tag46.xml><?xml version="1.0" encoding="utf-8"?>
<p:tagLst xmlns:a="http://schemas.openxmlformats.org/drawingml/2006/main" xmlns:r="http://schemas.openxmlformats.org/officeDocument/2006/relationships" xmlns:p="http://schemas.openxmlformats.org/presentationml/2006/main">
  <p:tag name="TIMING" val="|5.6|33|2.2|7.2"/>
</p:tagLst>
</file>

<file path=ppt/tags/tag47.xml><?xml version="1.0" encoding="utf-8"?>
<p:tagLst xmlns:a="http://schemas.openxmlformats.org/drawingml/2006/main" xmlns:r="http://schemas.openxmlformats.org/officeDocument/2006/relationships" xmlns:p="http://schemas.openxmlformats.org/presentationml/2006/main">
  <p:tag name="TIMING" val="|46.9"/>
</p:tagLst>
</file>

<file path=ppt/tags/tag48.xml><?xml version="1.0" encoding="utf-8"?>
<p:tagLst xmlns:a="http://schemas.openxmlformats.org/drawingml/2006/main" xmlns:r="http://schemas.openxmlformats.org/officeDocument/2006/relationships" xmlns:p="http://schemas.openxmlformats.org/presentationml/2006/main">
  <p:tag name="TIMING" val="|7.5|75.7"/>
</p:tagLst>
</file>

<file path=ppt/tags/tag49.xml><?xml version="1.0" encoding="utf-8"?>
<p:tagLst xmlns:a="http://schemas.openxmlformats.org/drawingml/2006/main" xmlns:r="http://schemas.openxmlformats.org/officeDocument/2006/relationships" xmlns:p="http://schemas.openxmlformats.org/presentationml/2006/main">
  <p:tag name="TIMING" val="|9.9|2.6|63.7|33.2|52|2.5|4.4|89.5|7.2"/>
</p:tagLst>
</file>

<file path=ppt/tags/tag5.xml><?xml version="1.0" encoding="utf-8"?>
<p:tagLst xmlns:a="http://schemas.openxmlformats.org/drawingml/2006/main" xmlns:r="http://schemas.openxmlformats.org/officeDocument/2006/relationships" xmlns:p="http://schemas.openxmlformats.org/presentationml/2006/main">
  <p:tag name="TIMING" val="|3.4|1|61.3|31.5|1.6|1.6|4|10.8|5.9|12.9"/>
</p:tagLst>
</file>

<file path=ppt/tags/tag50.xml><?xml version="1.0" encoding="utf-8"?>
<p:tagLst xmlns:a="http://schemas.openxmlformats.org/drawingml/2006/main" xmlns:r="http://schemas.openxmlformats.org/officeDocument/2006/relationships" xmlns:p="http://schemas.openxmlformats.org/presentationml/2006/main">
  <p:tag name="TIMING" val="|47.3|8.8"/>
</p:tagLst>
</file>

<file path=ppt/tags/tag51.xml><?xml version="1.0" encoding="utf-8"?>
<p:tagLst xmlns:a="http://schemas.openxmlformats.org/drawingml/2006/main" xmlns:r="http://schemas.openxmlformats.org/officeDocument/2006/relationships" xmlns:p="http://schemas.openxmlformats.org/presentationml/2006/main">
  <p:tag name="TIMING" val="|16|49.4"/>
</p:tagLst>
</file>

<file path=ppt/tags/tag52.xml><?xml version="1.0" encoding="utf-8"?>
<p:tagLst xmlns:a="http://schemas.openxmlformats.org/drawingml/2006/main" xmlns:r="http://schemas.openxmlformats.org/officeDocument/2006/relationships" xmlns:p="http://schemas.openxmlformats.org/presentationml/2006/main">
  <p:tag name="TIMING" val="|3.1|14.7|1.1"/>
</p:tagLst>
</file>

<file path=ppt/tags/tag53.xml><?xml version="1.0" encoding="utf-8"?>
<p:tagLst xmlns:a="http://schemas.openxmlformats.org/drawingml/2006/main" xmlns:r="http://schemas.openxmlformats.org/officeDocument/2006/relationships" xmlns:p="http://schemas.openxmlformats.org/presentationml/2006/main">
  <p:tag name="TIMING" val="|14|10.3|11.2|11.4"/>
</p:tagLst>
</file>

<file path=ppt/tags/tag54.xml><?xml version="1.0" encoding="utf-8"?>
<p:tagLst xmlns:a="http://schemas.openxmlformats.org/drawingml/2006/main" xmlns:r="http://schemas.openxmlformats.org/officeDocument/2006/relationships" xmlns:p="http://schemas.openxmlformats.org/presentationml/2006/main">
  <p:tag name="TIMING" val="|82.1|1.5|45.7|1.2|38.7|0.9|41.9|1.3|39.1"/>
</p:tagLst>
</file>

<file path=ppt/tags/tag55.xml><?xml version="1.0" encoding="utf-8"?>
<p:tagLst xmlns:a="http://schemas.openxmlformats.org/drawingml/2006/main" xmlns:r="http://schemas.openxmlformats.org/officeDocument/2006/relationships" xmlns:p="http://schemas.openxmlformats.org/presentationml/2006/main">
  <p:tag name="TIMING" val="|6.8"/>
</p:tagLst>
</file>

<file path=ppt/tags/tag56.xml><?xml version="1.0" encoding="utf-8"?>
<p:tagLst xmlns:a="http://schemas.openxmlformats.org/drawingml/2006/main" xmlns:r="http://schemas.openxmlformats.org/officeDocument/2006/relationships" xmlns:p="http://schemas.openxmlformats.org/presentationml/2006/main">
  <p:tag name="TIMING" val="|0.4|0.6|0.9"/>
</p:tagLst>
</file>

<file path=ppt/tags/tag6.xml><?xml version="1.0" encoding="utf-8"?>
<p:tagLst xmlns:a="http://schemas.openxmlformats.org/drawingml/2006/main" xmlns:r="http://schemas.openxmlformats.org/officeDocument/2006/relationships" xmlns:p="http://schemas.openxmlformats.org/presentationml/2006/main">
  <p:tag name="TIMING" val="|8.4|17.1|4.7|9.2|9.8|30.3"/>
</p:tagLst>
</file>

<file path=ppt/tags/tag7.xml><?xml version="1.0" encoding="utf-8"?>
<p:tagLst xmlns:a="http://schemas.openxmlformats.org/drawingml/2006/main" xmlns:r="http://schemas.openxmlformats.org/officeDocument/2006/relationships" xmlns:p="http://schemas.openxmlformats.org/presentationml/2006/main">
  <p:tag name="TIMING" val="|6.3|1.7"/>
</p:tagLst>
</file>

<file path=ppt/tags/tag8.xml><?xml version="1.0" encoding="utf-8"?>
<p:tagLst xmlns:a="http://schemas.openxmlformats.org/drawingml/2006/main" xmlns:r="http://schemas.openxmlformats.org/officeDocument/2006/relationships" xmlns:p="http://schemas.openxmlformats.org/presentationml/2006/main">
  <p:tag name="TIMING" val="|19.2"/>
</p:tagLst>
</file>

<file path=ppt/tags/tag9.xml><?xml version="1.0" encoding="utf-8"?>
<p:tagLst xmlns:a="http://schemas.openxmlformats.org/drawingml/2006/main" xmlns:r="http://schemas.openxmlformats.org/officeDocument/2006/relationships" xmlns:p="http://schemas.openxmlformats.org/presentationml/2006/main">
  <p:tag name="TIMING" val="|0.9|21.3|31.8|13.7|2.3|52.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要素">
  <a:themeElements>
    <a:clrScheme name="SUNKIST">
      <a:dk1>
        <a:sysClr val="windowText" lastClr="000000"/>
      </a:dk1>
      <a:lt1>
        <a:sysClr val="window" lastClr="FFFFFF"/>
      </a:lt1>
      <a:dk2>
        <a:srgbClr val="4E3B30"/>
      </a:dk2>
      <a:lt2>
        <a:srgbClr val="FBEEC9"/>
      </a:lt2>
      <a:accent1>
        <a:srgbClr val="F2994A"/>
      </a:accent1>
      <a:accent2>
        <a:srgbClr val="F2C94C"/>
      </a:accent2>
      <a:accent3>
        <a:srgbClr val="B58B80"/>
      </a:accent3>
      <a:accent4>
        <a:srgbClr val="C3986D"/>
      </a:accent4>
      <a:accent5>
        <a:srgbClr val="A19574"/>
      </a:accent5>
      <a:accent6>
        <a:srgbClr val="C17529"/>
      </a:accent6>
      <a:hlink>
        <a:srgbClr val="AD1F1F"/>
      </a:hlink>
      <a:folHlink>
        <a:srgbClr val="FFC42F"/>
      </a:folHlink>
    </a:clrScheme>
    <a:fontScheme name="要素">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要素">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txDef>
      <a:spPr/>
      <a:bodyPr spcFirstLastPara="1" vert="horz" wrap="square" lIns="121900" tIns="121900" rIns="121900" bIns="121900" rtlCol="0" anchor="t" anchorCtr="0">
        <a:noAutofit/>
      </a:bodyPr>
      <a:lstStyle>
        <a:defPPr algn="l">
          <a:spcAft>
            <a:spcPts val="0"/>
          </a:spcAft>
          <a:defRPr dirty="0" err="1" smtClean="0">
            <a:solidFill>
              <a:srgbClr val="0F3443"/>
            </a:solidFill>
            <a:latin typeface="Berlin Sans FB Demi" panose="020E0802020502020306" pitchFamily="34" charset="0"/>
            <a:ea typeface="Gen Jyuu Gothic Heavy" panose="020B0702020203020207" pitchFamily="34" charset="-120"/>
            <a:cs typeface="Gen Jyuu Gothic Heavy" panose="020B0702020203020207" pitchFamily="34" charset="-120"/>
          </a:defRPr>
        </a:defPPr>
      </a:lstStyle>
    </a:txDef>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4649</TotalTime>
  <Words>7951</Words>
  <Application>Microsoft Office PowerPoint</Application>
  <PresentationFormat>寬螢幕</PresentationFormat>
  <Paragraphs>751</Paragraphs>
  <Slides>68</Slides>
  <Notes>50</Notes>
  <HiddenSlides>0</HiddenSlides>
  <MMClips>0</MMClips>
  <ScaleCrop>false</ScaleCrop>
  <HeadingPairs>
    <vt:vector size="6" baseType="variant">
      <vt:variant>
        <vt:lpstr>使用字型</vt:lpstr>
      </vt:variant>
      <vt:variant>
        <vt:i4>25</vt:i4>
      </vt:variant>
      <vt:variant>
        <vt:lpstr>佈景主題</vt:lpstr>
      </vt:variant>
      <vt:variant>
        <vt:i4>1</vt:i4>
      </vt:variant>
      <vt:variant>
        <vt:lpstr>投影片標題</vt:lpstr>
      </vt:variant>
      <vt:variant>
        <vt:i4>68</vt:i4>
      </vt:variant>
    </vt:vector>
  </HeadingPairs>
  <TitlesOfParts>
    <vt:vector size="94" baseType="lpstr">
      <vt:lpstr>-apple-system</vt:lpstr>
      <vt:lpstr>BlinkMacSystemFont</vt:lpstr>
      <vt:lpstr>Gen Jyuu Gothic Bold</vt:lpstr>
      <vt:lpstr>Gen Jyuu Gothic Heavy</vt:lpstr>
      <vt:lpstr>Gen Jyuu Gothic Monospace Bold</vt:lpstr>
      <vt:lpstr>Gen Jyuu Gothic P Bold</vt:lpstr>
      <vt:lpstr>Gen Jyuu Gothic P Heavy</vt:lpstr>
      <vt:lpstr>inherit</vt:lpstr>
      <vt:lpstr>微軟正黑體</vt:lpstr>
      <vt:lpstr>源石黑體 B</vt:lpstr>
      <vt:lpstr>Arial</vt:lpstr>
      <vt:lpstr>Arial</vt:lpstr>
      <vt:lpstr>Berlin Sans FB</vt:lpstr>
      <vt:lpstr>Berlin Sans FB Demi</vt:lpstr>
      <vt:lpstr>Britannic Bold</vt:lpstr>
      <vt:lpstr>Calibri</vt:lpstr>
      <vt:lpstr>Cambria</vt:lpstr>
      <vt:lpstr>Lato</vt:lpstr>
      <vt:lpstr>Matura MT Script Capitals</vt:lpstr>
      <vt:lpstr>Times New Roman</vt:lpstr>
      <vt:lpstr>Tw Cen MT</vt:lpstr>
      <vt:lpstr>Tw Cen MT Condensed</vt:lpstr>
      <vt:lpstr>verdana</vt:lpstr>
      <vt:lpstr>Wingdings</vt:lpstr>
      <vt:lpstr>Wingdings 3</vt:lpstr>
      <vt:lpstr>要素</vt:lpstr>
      <vt:lpstr>PowerPoint 簡報</vt:lpstr>
      <vt:lpstr>PowerPoint 簡報</vt:lpstr>
      <vt:lpstr>PowerPoint 簡報</vt:lpstr>
      <vt:lpstr>導論</vt:lpstr>
      <vt:lpstr>PowerPoint 簡報</vt:lpstr>
      <vt:lpstr>PowerPoint 簡報</vt:lpstr>
      <vt:lpstr>PowerPoint 簡報</vt:lpstr>
      <vt:lpstr>PowerPoint 簡報</vt:lpstr>
      <vt:lpstr>所以近視?</vt:lpstr>
      <vt:lpstr>500度</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如果你是藥師，你該知道更多….</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架構</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旭輝 黃</dc:creator>
  <cp:lastModifiedBy>旭輝 黃</cp:lastModifiedBy>
  <cp:revision>134</cp:revision>
  <dcterms:created xsi:type="dcterms:W3CDTF">2024-12-15T07:47:57Z</dcterms:created>
  <dcterms:modified xsi:type="dcterms:W3CDTF">2026-05-11T01:25:38Z</dcterms:modified>
</cp:coreProperties>
</file>